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368" r:id="rId3"/>
    <p:sldId id="371" r:id="rId4"/>
    <p:sldId id="372" r:id="rId5"/>
    <p:sldId id="381" r:id="rId6"/>
    <p:sldId id="389" r:id="rId7"/>
    <p:sldId id="373" r:id="rId8"/>
    <p:sldId id="374" r:id="rId9"/>
    <p:sldId id="375" r:id="rId10"/>
    <p:sldId id="376" r:id="rId11"/>
    <p:sldId id="377" r:id="rId12"/>
    <p:sldId id="378" r:id="rId13"/>
    <p:sldId id="382" r:id="rId14"/>
    <p:sldId id="379" r:id="rId15"/>
    <p:sldId id="380" r:id="rId16"/>
    <p:sldId id="384" r:id="rId17"/>
    <p:sldId id="383" r:id="rId18"/>
    <p:sldId id="385" r:id="rId19"/>
    <p:sldId id="386" r:id="rId20"/>
    <p:sldId id="391" r:id="rId21"/>
    <p:sldId id="388" r:id="rId22"/>
    <p:sldId id="387" r:id="rId23"/>
    <p:sldId id="390" r:id="rId24"/>
    <p:sldId id="292" r:id="rId25"/>
    <p:sldId id="291" r:id="rId2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EBD8B73-4769-4EDE-AB4D-34838CEDFAF9}">
          <p14:sldIdLst>
            <p14:sldId id="256"/>
            <p14:sldId id="368"/>
            <p14:sldId id="371"/>
            <p14:sldId id="372"/>
            <p14:sldId id="381"/>
            <p14:sldId id="389"/>
            <p14:sldId id="373"/>
            <p14:sldId id="374"/>
            <p14:sldId id="375"/>
            <p14:sldId id="376"/>
            <p14:sldId id="377"/>
            <p14:sldId id="378"/>
            <p14:sldId id="382"/>
            <p14:sldId id="379"/>
            <p14:sldId id="380"/>
            <p14:sldId id="384"/>
            <p14:sldId id="383"/>
            <p14:sldId id="385"/>
            <p14:sldId id="386"/>
            <p14:sldId id="391"/>
            <p14:sldId id="388"/>
            <p14:sldId id="387"/>
            <p14:sldId id="390"/>
            <p14:sldId id="292"/>
            <p14:sldId id="29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47D77"/>
    <a:srgbClr val="ED1C24"/>
    <a:srgbClr val="524E4B"/>
    <a:srgbClr val="342F2B"/>
    <a:srgbClr val="4B3C30"/>
    <a:srgbClr val="FFFFFF"/>
    <a:srgbClr val="4B3C2F"/>
    <a:srgbClr val="ACA198"/>
    <a:srgbClr val="4B3B2E"/>
    <a:srgbClr val="F5F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38" autoAdjust="0"/>
    <p:restoredTop sz="79892" autoAdjust="0"/>
  </p:normalViewPr>
  <p:slideViewPr>
    <p:cSldViewPr>
      <p:cViewPr varScale="1">
        <p:scale>
          <a:sx n="78" d="100"/>
          <a:sy n="78" d="100"/>
        </p:scale>
        <p:origin x="294" y="90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642090-3075-4336-A1F7-48D7B76AC989}" type="datetimeFigureOut">
              <a:rPr lang="en-US" smtClean="0"/>
              <a:pPr/>
              <a:t>22-May-18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B72E5A-F2DC-4D9B-8EB4-553FC7C01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635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72E5A-F2DC-4D9B-8EB4-553FC7C01F3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24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737211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Aj</a:t>
            </a:r>
            <a:r>
              <a:rPr lang="en-US" dirty="0" smtClean="0"/>
              <a:t> </a:t>
            </a:r>
            <a:r>
              <a:rPr lang="en-US" dirty="0" err="1" smtClean="0"/>
              <a:t>mo</a:t>
            </a:r>
            <a:r>
              <a:rPr lang="sk-SK" dirty="0" err="1" smtClean="0"/>
              <a:t>žnosť</a:t>
            </a:r>
            <a:r>
              <a:rPr lang="sk-SK" baseline="0" dirty="0" smtClean="0"/>
              <a:t> </a:t>
            </a:r>
            <a:r>
              <a:rPr lang="sk-SK" b="1" baseline="0" dirty="0" smtClean="0"/>
              <a:t>DENY</a:t>
            </a:r>
            <a:r>
              <a:rPr lang="sk-SK" baseline="0" dirty="0" smtClean="0"/>
              <a:t>.</a:t>
            </a:r>
          </a:p>
          <a:p>
            <a:r>
              <a:rPr lang="sk-SK" baseline="0" dirty="0" smtClean="0"/>
              <a:t>Rôzne úrovne dodatočnej autentifikácie – </a:t>
            </a:r>
            <a:r>
              <a:rPr lang="sk-SK" b="1" baseline="0" dirty="0" smtClean="0"/>
              <a:t>SMS alebo hardvérový token</a:t>
            </a:r>
            <a:r>
              <a:rPr lang="sk-SK" baseline="0" dirty="0" smtClean="0"/>
              <a:t>. 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72E5A-F2DC-4D9B-8EB4-553FC7C01F3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4442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PSD2</a:t>
            </a:r>
            <a:r>
              <a:rPr lang="sk-SK" baseline="0" dirty="0" smtClean="0"/>
              <a:t> pojem „</a:t>
            </a:r>
            <a:r>
              <a:rPr lang="sk-SK" b="1" baseline="0" dirty="0" err="1" smtClean="0"/>
              <a:t>Transaction</a:t>
            </a:r>
            <a:r>
              <a:rPr lang="sk-SK" b="1" baseline="0" dirty="0" smtClean="0"/>
              <a:t> risk </a:t>
            </a:r>
            <a:r>
              <a:rPr lang="sk-SK" b="1" baseline="0" dirty="0" err="1" smtClean="0"/>
              <a:t>analysis</a:t>
            </a:r>
            <a:r>
              <a:rPr lang="sk-SK" baseline="0" dirty="0" smtClean="0"/>
              <a:t>“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72E5A-F2DC-4D9B-8EB4-553FC7C01F3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565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72E5A-F2DC-4D9B-8EB4-553FC7C01F3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3751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72E5A-F2DC-4D9B-8EB4-553FC7C01F3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7340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Dynamick</a:t>
            </a:r>
            <a:r>
              <a:rPr lang="sk-SK" dirty="0" smtClean="0"/>
              <a:t>é</a:t>
            </a:r>
            <a:r>
              <a:rPr lang="sk-SK" baseline="0" dirty="0" smtClean="0"/>
              <a:t> zoznamy. 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72E5A-F2DC-4D9B-8EB4-553FC7C01F3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56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 smtClean="0"/>
              <a:t>Bezpečnostné</a:t>
            </a:r>
            <a:r>
              <a:rPr lang="sk-SK" b="1" baseline="0" dirty="0" smtClean="0"/>
              <a:t> zóny</a:t>
            </a:r>
            <a:r>
              <a:rPr lang="sk-SK" baseline="0" dirty="0" smtClean="0"/>
              <a:t>. Front End do OFD (</a:t>
            </a:r>
            <a:r>
              <a:rPr lang="sk-SK" baseline="0" dirty="0" err="1" smtClean="0"/>
              <a:t>backend</a:t>
            </a:r>
            <a:r>
              <a:rPr lang="sk-SK" baseline="0" dirty="0" smtClean="0"/>
              <a:t>). 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72E5A-F2DC-4D9B-8EB4-553FC7C01F3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2153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72E5A-F2DC-4D9B-8EB4-553FC7C01F3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247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72E5A-F2DC-4D9B-8EB4-553FC7C01F3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8293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72E5A-F2DC-4D9B-8EB4-553FC7C01F39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701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48000" y="1869677"/>
            <a:ext cx="7272000" cy="2614687"/>
          </a:xfrm>
        </p:spPr>
        <p:txBody>
          <a:bodyPr anchor="b">
            <a:noAutofit/>
          </a:bodyPr>
          <a:lstStyle>
            <a:lvl1pPr marL="360363" indent="-360363" algn="l">
              <a:buClr>
                <a:srgbClr val="ED1C24"/>
              </a:buClr>
              <a:buFont typeface="Calibri" pitchFamily="34" charset="0"/>
              <a:buChar char="/"/>
              <a:defRPr sz="7000" cap="all" baseline="0">
                <a:solidFill>
                  <a:srgbClr val="4B3C2F"/>
                </a:solidFill>
              </a:defRPr>
            </a:lvl1pPr>
          </a:lstStyle>
          <a:p>
            <a:r>
              <a:rPr lang="sk-SK" dirty="0" smtClean="0"/>
              <a:t>Názov prezentácie</a:t>
            </a:r>
            <a:endParaRPr lang="en-US" dirty="0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>
          <a:xfrm>
            <a:off x="323528" y="4731990"/>
            <a:ext cx="1944216" cy="273844"/>
          </a:xfrm>
          <a:prstGeom prst="rect">
            <a:avLst/>
          </a:prstGeom>
        </p:spPr>
        <p:txBody>
          <a:bodyPr/>
          <a:lstStyle>
            <a:lvl1pPr algn="l">
              <a:defRPr sz="1600"/>
            </a:lvl1pPr>
          </a:lstStyle>
          <a:p>
            <a:fld id="{048107D5-AE2F-4165-9533-14DD5752DD14}" type="datetime1">
              <a:rPr lang="sk-SK" smtClean="0"/>
              <a:pPr/>
              <a:t>22. 5. 2018</a:t>
            </a:fld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563899" y="4731990"/>
            <a:ext cx="3961085" cy="270030"/>
          </a:xfrm>
        </p:spPr>
        <p:txBody>
          <a:bodyPr/>
          <a:lstStyle>
            <a:lvl1pPr marL="0" indent="0" algn="ctr">
              <a:buNone/>
              <a:defRPr sz="1600" baseline="0">
                <a:solidFill>
                  <a:srgbClr val="847D77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r>
              <a:rPr lang="sk-SK" dirty="0" smtClean="0"/>
              <a:t>Meno prezentujúceho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079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744" y="788400"/>
            <a:ext cx="6552728" cy="3804300"/>
          </a:xfrm>
        </p:spPr>
        <p:txBody>
          <a:bodyPr>
            <a:normAutofit/>
          </a:bodyPr>
          <a:lstStyle>
            <a:lvl1pPr marL="457200" indent="-457200">
              <a:lnSpc>
                <a:spcPct val="200000"/>
              </a:lnSpc>
              <a:buClr>
                <a:srgbClr val="867B70"/>
              </a:buClr>
              <a:buSzPct val="200000"/>
              <a:buFont typeface="+mj-lt"/>
              <a:buAutoNum type="arabicPeriod"/>
              <a:defRPr sz="2200" cap="all" baseline="0">
                <a:solidFill>
                  <a:srgbClr val="524E4B"/>
                </a:solidFill>
              </a:defRPr>
            </a:lvl1pPr>
            <a:lvl2pPr marL="914400" indent="-457200">
              <a:lnSpc>
                <a:spcPct val="200000"/>
              </a:lnSpc>
              <a:buClr>
                <a:srgbClr val="867B70"/>
              </a:buClr>
              <a:buSzPct val="200000"/>
              <a:buFont typeface="+mj-lt"/>
              <a:buAutoNum type="arabicPeriod"/>
              <a:defRPr sz="2000" cap="all" baseline="0">
                <a:solidFill>
                  <a:srgbClr val="524E4B"/>
                </a:solidFill>
              </a:defRPr>
            </a:lvl2pPr>
            <a:lvl3pPr marL="1143000" indent="-228600">
              <a:lnSpc>
                <a:spcPts val="6100"/>
              </a:lnSpc>
              <a:buClr>
                <a:srgbClr val="867B70"/>
              </a:buClr>
              <a:buSzPct val="300000"/>
              <a:buFont typeface="+mj-lt"/>
              <a:buAutoNum type="arabicPeriod"/>
              <a:defRPr sz="1200" baseline="0">
                <a:solidFill>
                  <a:srgbClr val="524E4B"/>
                </a:solidFill>
              </a:defRPr>
            </a:lvl3pPr>
            <a:lvl4pPr marL="1600200" indent="-228600">
              <a:lnSpc>
                <a:spcPts val="6100"/>
              </a:lnSpc>
              <a:buClr>
                <a:srgbClr val="867B70"/>
              </a:buClr>
              <a:buSzPct val="300000"/>
              <a:buFont typeface="+mj-lt"/>
              <a:buAutoNum type="arabicPeriod"/>
              <a:defRPr sz="1100" baseline="0">
                <a:solidFill>
                  <a:srgbClr val="524E4B"/>
                </a:solidFill>
              </a:defRPr>
            </a:lvl4pPr>
            <a:lvl5pPr marL="2057400" indent="-228600">
              <a:lnSpc>
                <a:spcPts val="6100"/>
              </a:lnSpc>
              <a:buClr>
                <a:srgbClr val="867B70"/>
              </a:buClr>
              <a:buSzPct val="300000"/>
              <a:buFont typeface="+mj-lt"/>
              <a:buAutoNum type="arabicPeriod"/>
              <a:defRPr sz="1100" baseline="0">
                <a:solidFill>
                  <a:srgbClr val="524E4B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707904" y="4779000"/>
            <a:ext cx="2448272" cy="273844"/>
          </a:xfrm>
          <a:prstGeom prst="rect">
            <a:avLst/>
          </a:prstGeom>
        </p:spPr>
        <p:txBody>
          <a:bodyPr/>
          <a:lstStyle/>
          <a:p>
            <a:fld id="{8F3A806F-4207-4748-A7DF-57B892C4CD4F}" type="datetime1">
              <a:rPr lang="sk-SK" smtClean="0"/>
              <a:t>22. 5. 2018</a:t>
            </a:fld>
            <a:endParaRPr lang="en-US" dirty="0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660232" y="4779000"/>
            <a:ext cx="2160240" cy="273844"/>
          </a:xfrm>
        </p:spPr>
        <p:txBody>
          <a:bodyPr/>
          <a:lstStyle/>
          <a:p>
            <a:fld id="{30E0C34C-0A8D-4B6C-8B0B-2174918D071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360000" y="4731990"/>
            <a:ext cx="1404000" cy="0"/>
          </a:xfrm>
          <a:prstGeom prst="line">
            <a:avLst/>
          </a:prstGeom>
          <a:ln w="31750">
            <a:solidFill>
              <a:srgbClr val="4B3C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251520" y="4768200"/>
            <a:ext cx="1728192" cy="272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>
              <a:defRPr sz="1050">
                <a:solidFill>
                  <a:srgbClr val="847D77"/>
                </a:solidFill>
              </a:defRPr>
            </a:lvl1pPr>
          </a:lstStyle>
          <a:p>
            <a:pPr lvl="0" algn="l"/>
            <a:r>
              <a:rPr lang="sk-SK" dirty="0" smtClean="0"/>
              <a:t>www.tempest.sk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666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4B3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9" y="735546"/>
            <a:ext cx="8098159" cy="2808312"/>
          </a:xfrm>
        </p:spPr>
        <p:txBody>
          <a:bodyPr anchor="t">
            <a:noAutofit/>
          </a:bodyPr>
          <a:lstStyle>
            <a:lvl1pPr marL="270900" indent="0" algn="r">
              <a:buFontTx/>
              <a:buNone/>
              <a:defRPr sz="24000" b="0" cap="all" baseline="0">
                <a:solidFill>
                  <a:srgbClr val="FFFFFF"/>
                </a:solidFill>
              </a:defRPr>
            </a:lvl1pPr>
          </a:lstStyle>
          <a:p>
            <a:r>
              <a:rPr lang="sk-SK" dirty="0" smtClean="0"/>
              <a:t>num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9" y="3705876"/>
            <a:ext cx="8098159" cy="918102"/>
          </a:xfrm>
        </p:spPr>
        <p:txBody>
          <a:bodyPr anchor="b">
            <a:noAutofit/>
          </a:bodyPr>
          <a:lstStyle>
            <a:lvl1pPr marL="358775" indent="-358775" algn="r">
              <a:buClr>
                <a:srgbClr val="ED1C24"/>
              </a:buClr>
              <a:buFont typeface="Lucida Sans" pitchFamily="34" charset="0"/>
              <a:buChar char="/"/>
              <a:tabLst/>
              <a:defRPr sz="5100" cap="all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13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846997"/>
            <a:ext cx="8460472" cy="374762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3707904" y="4779000"/>
            <a:ext cx="244827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rgbClr val="847D77"/>
                </a:solidFill>
              </a:defRPr>
            </a:lvl1pPr>
          </a:lstStyle>
          <a:p>
            <a:fld id="{1112363E-FA2B-458C-B2BE-0C771B3C122C}" type="datetime1">
              <a:rPr lang="sk-SK" smtClean="0"/>
              <a:t>22. 5. 2018</a:t>
            </a:fld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660232" y="4779000"/>
            <a:ext cx="2160240" cy="273844"/>
          </a:xfrm>
        </p:spPr>
        <p:txBody>
          <a:bodyPr/>
          <a:lstStyle/>
          <a:p>
            <a:fld id="{30E0C34C-0A8D-4B6C-8B0B-2174918D071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74551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000" y="1275607"/>
            <a:ext cx="4860000" cy="331901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 baseline="0">
                <a:solidFill>
                  <a:srgbClr val="524E4B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4088" y="789553"/>
            <a:ext cx="3456384" cy="380507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 baseline="0">
                <a:solidFill>
                  <a:srgbClr val="524E4B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07904" y="4779000"/>
            <a:ext cx="2448272" cy="273844"/>
          </a:xfrm>
          <a:prstGeom prst="rect">
            <a:avLst/>
          </a:prstGeom>
        </p:spPr>
        <p:txBody>
          <a:bodyPr/>
          <a:lstStyle/>
          <a:p>
            <a:fld id="{68BEEDC7-5C2C-4AA4-9326-2C9EAF8CFCAA}" type="datetime1">
              <a:rPr lang="sk-SK" smtClean="0"/>
              <a:t>22. 5. 2018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660232" y="4779000"/>
            <a:ext cx="2160240" cy="273844"/>
          </a:xfrm>
        </p:spPr>
        <p:txBody>
          <a:bodyPr/>
          <a:lstStyle/>
          <a:p>
            <a:fld id="{30E0C34C-0A8D-4B6C-8B0B-2174918D07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60000" y="789390"/>
            <a:ext cx="4860000" cy="432197"/>
          </a:xfrm>
        </p:spPr>
        <p:txBody>
          <a:bodyPr>
            <a:noAutofit/>
          </a:bodyPr>
          <a:lstStyle>
            <a:lvl1pPr marL="0" indent="0">
              <a:buNone/>
              <a:defRPr sz="3000" cap="all" baseline="0">
                <a:solidFill>
                  <a:srgbClr val="342F2B"/>
                </a:solidFill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360000" y="4731990"/>
            <a:ext cx="1404000" cy="0"/>
          </a:xfrm>
          <a:prstGeom prst="line">
            <a:avLst/>
          </a:prstGeom>
          <a:ln w="31750">
            <a:solidFill>
              <a:srgbClr val="4B3C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>
          <a:xfrm>
            <a:off x="251520" y="4768200"/>
            <a:ext cx="1728192" cy="272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>
              <a:defRPr sz="1050">
                <a:solidFill>
                  <a:srgbClr val="847D77"/>
                </a:solidFill>
              </a:defRPr>
            </a:lvl1pPr>
          </a:lstStyle>
          <a:p>
            <a:pPr lvl="0" algn="l"/>
            <a:r>
              <a:rPr lang="sk-SK" dirty="0" smtClean="0"/>
              <a:t>www.tempest.sk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267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707904" y="4779000"/>
            <a:ext cx="2448272" cy="273844"/>
          </a:xfrm>
          <a:prstGeom prst="rect">
            <a:avLst/>
          </a:prstGeom>
        </p:spPr>
        <p:txBody>
          <a:bodyPr/>
          <a:lstStyle/>
          <a:p>
            <a:fld id="{E9D7670E-20A1-4800-9DB4-C79142B5F442}" type="datetime1">
              <a:rPr lang="sk-SK" smtClean="0"/>
              <a:t>22. 5. 2018</a:t>
            </a:fld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660232" y="4779000"/>
            <a:ext cx="2160240" cy="273844"/>
          </a:xfrm>
        </p:spPr>
        <p:txBody>
          <a:bodyPr/>
          <a:lstStyle/>
          <a:p>
            <a:fld id="{30E0C34C-0A8D-4B6C-8B0B-2174918D071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360000" y="4731990"/>
            <a:ext cx="1404000" cy="0"/>
          </a:xfrm>
          <a:prstGeom prst="line">
            <a:avLst/>
          </a:prstGeom>
          <a:ln w="31750">
            <a:solidFill>
              <a:srgbClr val="4B3C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251520" y="4768200"/>
            <a:ext cx="1728192" cy="272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>
              <a:defRPr sz="1050">
                <a:solidFill>
                  <a:srgbClr val="847D77"/>
                </a:solidFill>
              </a:defRPr>
            </a:lvl1pPr>
          </a:lstStyle>
          <a:p>
            <a:pPr lvl="0" algn="l"/>
            <a:r>
              <a:rPr lang="sk-SK" dirty="0" smtClean="0"/>
              <a:t>www.tempest.sk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68000" y="789390"/>
            <a:ext cx="6552000" cy="432197"/>
          </a:xfrm>
        </p:spPr>
        <p:txBody>
          <a:bodyPr>
            <a:noAutofit/>
          </a:bodyPr>
          <a:lstStyle>
            <a:lvl1pPr marL="0" indent="0">
              <a:buNone/>
              <a:defRPr sz="3000" cap="all" baseline="0">
                <a:solidFill>
                  <a:srgbClr val="342F2B"/>
                </a:solidFill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2268000" y="1274400"/>
            <a:ext cx="6552000" cy="3318300"/>
          </a:xfrm>
        </p:spPr>
        <p:txBody>
          <a:bodyPr>
            <a:normAutofit/>
          </a:bodyPr>
          <a:lstStyle>
            <a:lvl1pPr marL="268288" indent="-268288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tabLst/>
              <a:defRPr sz="2200">
                <a:solidFill>
                  <a:srgbClr val="524E4B"/>
                </a:solidFill>
              </a:defRPr>
            </a:lvl1pPr>
            <a:lvl2pPr marL="720725" indent="-263525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tabLst/>
              <a:defRPr sz="1600">
                <a:solidFill>
                  <a:srgbClr val="524E4B"/>
                </a:solidFill>
              </a:defRPr>
            </a:lvl2pPr>
            <a:lvl3pPr marL="1081088" indent="-166688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400">
                <a:solidFill>
                  <a:srgbClr val="524E4B"/>
                </a:solidFill>
              </a:defRPr>
            </a:lvl3pPr>
            <a:lvl4pPr marL="1524000" indent="-152400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>
                <a:solidFill>
                  <a:srgbClr val="524E4B"/>
                </a:solidFill>
              </a:defRPr>
            </a:lvl4pPr>
            <a:lvl5pPr marL="1976438" indent="-147638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tabLst/>
              <a:defRPr sz="1200">
                <a:solidFill>
                  <a:srgbClr val="524E4B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595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8000" y="788400"/>
            <a:ext cx="3672152" cy="38043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2200" baseline="0">
                <a:solidFill>
                  <a:srgbClr val="524E4B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800" baseline="0">
                <a:solidFill>
                  <a:srgbClr val="524E4B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1600" baseline="0">
                <a:solidFill>
                  <a:srgbClr val="524E4B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defRPr sz="1400" baseline="0">
                <a:solidFill>
                  <a:srgbClr val="524E4B"/>
                </a:solidFill>
              </a:defRPr>
            </a:lvl4pPr>
            <a:lvl5pPr>
              <a:lnSpc>
                <a:spcPct val="100000"/>
              </a:lnSpc>
              <a:spcBef>
                <a:spcPts val="600"/>
              </a:spcBef>
              <a:defRPr sz="1200" baseline="0">
                <a:solidFill>
                  <a:srgbClr val="524E4B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84168" y="788400"/>
            <a:ext cx="2735832" cy="38043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aseline="0">
                <a:solidFill>
                  <a:srgbClr val="524E4B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707904" y="4779000"/>
            <a:ext cx="2448272" cy="273844"/>
          </a:xfrm>
          <a:prstGeom prst="rect">
            <a:avLst/>
          </a:prstGeom>
        </p:spPr>
        <p:txBody>
          <a:bodyPr/>
          <a:lstStyle/>
          <a:p>
            <a:fld id="{9CAEA29E-8964-4B40-BBD1-FBDFD260E895}" type="datetime1">
              <a:rPr lang="sk-SK" smtClean="0"/>
              <a:t>22. 5. 2018</a:t>
            </a:fld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660232" y="4779000"/>
            <a:ext cx="2160240" cy="273844"/>
          </a:xfrm>
        </p:spPr>
        <p:txBody>
          <a:bodyPr/>
          <a:lstStyle/>
          <a:p>
            <a:fld id="{30E0C34C-0A8D-4B6C-8B0B-2174918D071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360000" y="4731990"/>
            <a:ext cx="1404000" cy="0"/>
          </a:xfrm>
          <a:prstGeom prst="line">
            <a:avLst/>
          </a:prstGeom>
          <a:ln w="31750">
            <a:solidFill>
              <a:srgbClr val="4B3C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251520" y="4768200"/>
            <a:ext cx="1728192" cy="272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>
              <a:defRPr sz="1050">
                <a:solidFill>
                  <a:srgbClr val="847D77"/>
                </a:solidFill>
              </a:defRPr>
            </a:lvl1pPr>
          </a:lstStyle>
          <a:p>
            <a:pPr lvl="0" algn="l"/>
            <a:r>
              <a:rPr lang="sk-SK" dirty="0" smtClean="0"/>
              <a:t>www.tempest.sk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69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707904" y="4779000"/>
            <a:ext cx="2448272" cy="273844"/>
          </a:xfrm>
          <a:prstGeom prst="rect">
            <a:avLst/>
          </a:prstGeom>
        </p:spPr>
        <p:txBody>
          <a:bodyPr/>
          <a:lstStyle/>
          <a:p>
            <a:fld id="{53CD6D3A-FBDC-417E-A22D-CA3F988DFF0B}" type="datetime1">
              <a:rPr lang="sk-SK" smtClean="0"/>
              <a:t>22. 5. 2018</a:t>
            </a:fld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660232" y="4779000"/>
            <a:ext cx="2160240" cy="273844"/>
          </a:xfrm>
        </p:spPr>
        <p:txBody>
          <a:bodyPr/>
          <a:lstStyle/>
          <a:p>
            <a:fld id="{30E0C34C-0A8D-4B6C-8B0B-2174918D071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360000" y="4731990"/>
            <a:ext cx="1404000" cy="0"/>
          </a:xfrm>
          <a:prstGeom prst="line">
            <a:avLst/>
          </a:prstGeom>
          <a:ln w="31750">
            <a:solidFill>
              <a:srgbClr val="4B3C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251520" y="4768200"/>
            <a:ext cx="1728192" cy="272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>
              <a:defRPr sz="1050">
                <a:solidFill>
                  <a:srgbClr val="847D77"/>
                </a:solidFill>
              </a:defRPr>
            </a:lvl1pPr>
          </a:lstStyle>
          <a:p>
            <a:pPr lvl="0" algn="l"/>
            <a:r>
              <a:rPr lang="sk-SK" dirty="0" smtClean="0"/>
              <a:t>www.tempest.sk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68000" y="789390"/>
            <a:ext cx="6552000" cy="432197"/>
          </a:xfrm>
        </p:spPr>
        <p:txBody>
          <a:bodyPr>
            <a:noAutofit/>
          </a:bodyPr>
          <a:lstStyle>
            <a:lvl1pPr marL="0" indent="0">
              <a:buNone/>
              <a:defRPr sz="3000" cap="all" baseline="0">
                <a:solidFill>
                  <a:srgbClr val="342F2B"/>
                </a:solidFill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2268000" y="1274400"/>
            <a:ext cx="6552000" cy="331830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651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707904" y="4779000"/>
            <a:ext cx="2448272" cy="273844"/>
          </a:xfrm>
          <a:prstGeom prst="rect">
            <a:avLst/>
          </a:prstGeom>
        </p:spPr>
        <p:txBody>
          <a:bodyPr/>
          <a:lstStyle/>
          <a:p>
            <a:fld id="{7F9CFD8E-0284-4A1F-916B-2BF0C19BC861}" type="datetime1">
              <a:rPr lang="sk-SK" smtClean="0"/>
              <a:t>22. 5. 2018</a:t>
            </a:fld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660232" y="4779000"/>
            <a:ext cx="2160240" cy="273844"/>
          </a:xfrm>
        </p:spPr>
        <p:txBody>
          <a:bodyPr/>
          <a:lstStyle/>
          <a:p>
            <a:fld id="{30E0C34C-0A8D-4B6C-8B0B-2174918D071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360000" y="4731990"/>
            <a:ext cx="1404000" cy="0"/>
          </a:xfrm>
          <a:prstGeom prst="line">
            <a:avLst/>
          </a:prstGeom>
          <a:ln w="31750">
            <a:solidFill>
              <a:srgbClr val="4B3C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251520" y="4768200"/>
            <a:ext cx="1728192" cy="272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>
              <a:defRPr sz="1050">
                <a:solidFill>
                  <a:srgbClr val="847D77"/>
                </a:solidFill>
              </a:defRPr>
            </a:lvl1pPr>
          </a:lstStyle>
          <a:p>
            <a:pPr lvl="0" algn="l"/>
            <a:r>
              <a:rPr lang="sk-SK" dirty="0" smtClean="0"/>
              <a:t>www.tempest.sk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68000" y="789390"/>
            <a:ext cx="6552000" cy="432197"/>
          </a:xfrm>
        </p:spPr>
        <p:txBody>
          <a:bodyPr>
            <a:noAutofit/>
          </a:bodyPr>
          <a:lstStyle>
            <a:lvl1pPr marL="0" indent="0">
              <a:buNone/>
              <a:defRPr sz="3000" cap="all" baseline="0">
                <a:solidFill>
                  <a:srgbClr val="342F2B"/>
                </a:solidFill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martArt Placeholder 4"/>
          <p:cNvSpPr>
            <a:spLocks noGrp="1"/>
          </p:cNvSpPr>
          <p:nvPr>
            <p:ph type="dgm" sz="quarter" idx="14"/>
          </p:nvPr>
        </p:nvSpPr>
        <p:spPr>
          <a:xfrm>
            <a:off x="2268538" y="1274400"/>
            <a:ext cx="6552000" cy="3318300"/>
          </a:xfrm>
        </p:spPr>
        <p:txBody>
          <a:bodyPr/>
          <a:lstStyle/>
          <a:p>
            <a:r>
              <a:rPr lang="en-US" smtClean="0"/>
              <a:t>Click icon to add SmartArt graphic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225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707904" y="4779000"/>
            <a:ext cx="2448272" cy="273844"/>
          </a:xfrm>
          <a:prstGeom prst="rect">
            <a:avLst/>
          </a:prstGeom>
        </p:spPr>
        <p:txBody>
          <a:bodyPr/>
          <a:lstStyle/>
          <a:p>
            <a:fld id="{DC918CC1-B1DC-4ACF-A98D-15C11A15017C}" type="datetime1">
              <a:rPr lang="sk-SK" smtClean="0"/>
              <a:t>22. 5. 2018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0C34C-0A8D-4B6C-8B0B-2174918D0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995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07904" y="4779000"/>
            <a:ext cx="2448272" cy="273844"/>
          </a:xfrm>
          <a:prstGeom prst="rect">
            <a:avLst/>
          </a:prstGeom>
        </p:spPr>
        <p:txBody>
          <a:bodyPr/>
          <a:lstStyle/>
          <a:p>
            <a:fld id="{45B6BB0A-90E0-4446-8854-96C27D01D260}" type="datetime1">
              <a:rPr lang="sk-SK" smtClean="0"/>
              <a:t>22. 5. 2018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0E0C34C-0A8D-4B6C-8B0B-2174918D071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6522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27784" y="141481"/>
            <a:ext cx="6120680" cy="421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846997"/>
            <a:ext cx="8460000" cy="37476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79000"/>
            <a:ext cx="226727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847D77"/>
                </a:solidFill>
              </a:defRPr>
            </a:lvl1pPr>
          </a:lstStyle>
          <a:p>
            <a:fld id="{30E0C34C-0A8D-4B6C-8B0B-2174918D071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288220" y="627534"/>
            <a:ext cx="6460255" cy="0"/>
          </a:xfrm>
          <a:prstGeom prst="line">
            <a:avLst/>
          </a:prstGeom>
          <a:ln w="15875">
            <a:solidFill>
              <a:srgbClr val="ACA1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5387"/>
            <a:ext cx="1827966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097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0" r:id="rId4"/>
    <p:sldLayoutId id="2147483652" r:id="rId5"/>
    <p:sldLayoutId id="2147483661" r:id="rId6"/>
    <p:sldLayoutId id="2147483653" r:id="rId7"/>
    <p:sldLayoutId id="2147483662" r:id="rId8"/>
    <p:sldLayoutId id="2147483663" r:id="rId9"/>
    <p:sldLayoutId id="2147483654" r:id="rId10"/>
    <p:sldLayoutId id="2147483666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342900" indent="-72000" algn="r" defTabSz="914400" rtl="0" eaLnBrk="1" latinLnBrk="0" hangingPunct="1">
        <a:spcBef>
          <a:spcPct val="0"/>
        </a:spcBef>
        <a:buClr>
          <a:srgbClr val="ED1C24"/>
        </a:buClr>
        <a:buFont typeface="Lucida Sans" pitchFamily="34" charset="0"/>
        <a:buChar char="/"/>
        <a:defRPr sz="2000" b="1" kern="1200" cap="all" baseline="0">
          <a:solidFill>
            <a:srgbClr val="847D77"/>
          </a:solidFill>
          <a:latin typeface="+mj-lt"/>
          <a:ea typeface="+mj-ea"/>
          <a:cs typeface="+mj-cs"/>
        </a:defRPr>
      </a:lvl1pPr>
    </p:titleStyle>
    <p:bodyStyle>
      <a:lvl1pPr marL="176213" indent="-176213" algn="l" defTabSz="914400" rtl="0" eaLnBrk="1" latinLnBrk="0" hangingPunct="1">
        <a:spcBef>
          <a:spcPct val="20000"/>
        </a:spcBef>
        <a:buClr>
          <a:srgbClr val="ED1C24"/>
        </a:buClr>
        <a:buFont typeface="Lucida Sans" pitchFamily="34" charset="0"/>
        <a:buChar char="/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171450" algn="l" defTabSz="914400" rtl="0" eaLnBrk="1" latinLnBrk="0" hangingPunct="1">
        <a:spcBef>
          <a:spcPct val="20000"/>
        </a:spcBef>
        <a:buClr>
          <a:srgbClr val="ED1C24"/>
        </a:buClr>
        <a:buFont typeface="Lucida Sans" pitchFamily="34" charset="0"/>
        <a:buChar char="/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81088" indent="-166688" algn="l" defTabSz="914400" rtl="0" eaLnBrk="1" latinLnBrk="0" hangingPunct="1">
        <a:spcBef>
          <a:spcPct val="20000"/>
        </a:spcBef>
        <a:buClr>
          <a:srgbClr val="ED1C24"/>
        </a:buClr>
        <a:buFont typeface="Lucida Sans" pitchFamily="34" charset="0"/>
        <a:buChar char="/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4000" indent="-152400" algn="l" defTabSz="914400" rtl="0" eaLnBrk="1" latinLnBrk="0" hangingPunct="1">
        <a:spcBef>
          <a:spcPct val="20000"/>
        </a:spcBef>
        <a:buClr>
          <a:srgbClr val="ED1C24"/>
        </a:buClr>
        <a:buFont typeface="Lucida Sans" pitchFamily="34" charset="0"/>
        <a:buChar char="/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76438" indent="-147638" algn="l" defTabSz="914400" rtl="0" eaLnBrk="1" latinLnBrk="0" hangingPunct="1">
        <a:spcBef>
          <a:spcPct val="20000"/>
        </a:spcBef>
        <a:buClr>
          <a:srgbClr val="ED1C24"/>
        </a:buClr>
        <a:buFont typeface="Lucida Sans" pitchFamily="34" charset="0"/>
        <a:buChar char="/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914402"/>
            <a:ext cx="8362800" cy="2614687"/>
          </a:xfrm>
        </p:spPr>
        <p:txBody>
          <a:bodyPr/>
          <a:lstStyle/>
          <a:p>
            <a:r>
              <a:rPr lang="en-US" sz="4800" cap="none" dirty="0" err="1" smtClean="0"/>
              <a:t>Sk</a:t>
            </a:r>
            <a:r>
              <a:rPr lang="sk-SK" sz="4800" cap="none" dirty="0" smtClean="0"/>
              <a:t>ú</a:t>
            </a:r>
            <a:r>
              <a:rPr lang="en-US" sz="4800" cap="none" dirty="0" err="1" smtClean="0"/>
              <a:t>senosti</a:t>
            </a:r>
            <a:r>
              <a:rPr lang="en-US" sz="4800" cap="none" dirty="0" smtClean="0"/>
              <a:t> </a:t>
            </a:r>
            <a:r>
              <a:rPr lang="en-US" sz="4800" cap="none" dirty="0"/>
              <a:t>z </a:t>
            </a:r>
            <a:r>
              <a:rPr lang="en-US" sz="4800" cap="none" dirty="0" err="1"/>
              <a:t>nasadzovania</a:t>
            </a:r>
            <a:r>
              <a:rPr lang="en-US" sz="4800" cap="none" dirty="0"/>
              <a:t> </a:t>
            </a:r>
            <a:r>
              <a:rPr lang="en-US" sz="4800" cap="none" dirty="0" smtClean="0"/>
              <a:t>adapt</a:t>
            </a:r>
            <a:r>
              <a:rPr lang="sk-SK" sz="4800" cap="none" dirty="0" smtClean="0"/>
              <a:t>í</a:t>
            </a:r>
            <a:r>
              <a:rPr lang="en-US" sz="4800" cap="none" dirty="0" err="1" smtClean="0"/>
              <a:t>vnej</a:t>
            </a:r>
            <a:r>
              <a:rPr lang="en-US" sz="4800" cap="none" dirty="0" smtClean="0"/>
              <a:t> </a:t>
            </a:r>
            <a:r>
              <a:rPr lang="en-US" sz="4800" cap="none" dirty="0" err="1" smtClean="0"/>
              <a:t>autentifik</a:t>
            </a:r>
            <a:r>
              <a:rPr lang="sk-SK" sz="4800" cap="none" dirty="0" smtClean="0"/>
              <a:t>á</a:t>
            </a:r>
            <a:r>
              <a:rPr lang="en-US" sz="4800" cap="none" dirty="0" err="1" smtClean="0"/>
              <a:t>cie</a:t>
            </a:r>
            <a:r>
              <a:rPr lang="en-US" sz="4800" cap="none" dirty="0" smtClean="0"/>
              <a:t> </a:t>
            </a:r>
            <a:r>
              <a:rPr lang="en-US" sz="4800" cap="none" dirty="0"/>
              <a:t>a transaction monitoring</a:t>
            </a:r>
            <a:endParaRPr lang="sk-SK" sz="4800" cap="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662432" y="4686300"/>
            <a:ext cx="3961085" cy="27003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en-US" dirty="0" smtClean="0"/>
              <a:t>Tempest </a:t>
            </a:r>
            <a:r>
              <a:rPr lang="en-US" dirty="0" err="1" smtClean="0"/>
              <a:t>a.s</a:t>
            </a:r>
            <a:r>
              <a:rPr lang="en-US" dirty="0" smtClean="0"/>
              <a:t>.</a:t>
            </a:r>
            <a:endParaRPr lang="sk-S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6514" y="4743450"/>
            <a:ext cx="1944216" cy="273844"/>
          </a:xfrm>
        </p:spPr>
        <p:txBody>
          <a:bodyPr/>
          <a:lstStyle/>
          <a:p>
            <a:r>
              <a:rPr lang="en-US" dirty="0" smtClean="0"/>
              <a:t>23.5.201</a:t>
            </a:r>
            <a:r>
              <a:rPr lang="en-US" dirty="0"/>
              <a:t>8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40954" y="3719570"/>
            <a:ext cx="7772400" cy="8001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360363" indent="-360363" algn="l" defTabSz="914400" rtl="0" eaLnBrk="1" latinLnBrk="0" hangingPunct="1">
              <a:spcBef>
                <a:spcPct val="0"/>
              </a:spcBef>
              <a:buClr>
                <a:srgbClr val="ED1C24"/>
              </a:buClr>
              <a:buFont typeface="Calibri" pitchFamily="34" charset="0"/>
              <a:buChar char="/"/>
              <a:defRPr sz="7000" b="1" kern="1200" cap="all" baseline="0">
                <a:solidFill>
                  <a:srgbClr val="4B3C2F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>
              <a:buNone/>
            </a:pPr>
            <a:r>
              <a:rPr lang="sk-SK" sz="3200" cap="none" dirty="0" smtClean="0"/>
              <a:t>Andrej Vávra, Tempest, a.s.</a:t>
            </a:r>
            <a:endParaRPr lang="sk-SK" sz="3200" cap="none" dirty="0"/>
          </a:p>
        </p:txBody>
      </p:sp>
    </p:spTree>
    <p:extLst>
      <p:ext uri="{BB962C8B-B14F-4D97-AF65-F5344CB8AC3E}">
        <p14:creationId xmlns:p14="http://schemas.microsoft.com/office/powerpoint/2010/main" val="405410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990600" y="857250"/>
            <a:ext cx="7848600" cy="40576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3200" dirty="0" err="1"/>
              <a:t>Sk</a:t>
            </a:r>
            <a:r>
              <a:rPr lang="sk-SK" sz="3200" dirty="0"/>
              <a:t>ú</a:t>
            </a:r>
            <a:r>
              <a:rPr lang="en-US" sz="3200" dirty="0" err="1"/>
              <a:t>senosti</a:t>
            </a:r>
            <a:r>
              <a:rPr lang="en-US" sz="3200" dirty="0"/>
              <a:t> z </a:t>
            </a:r>
            <a:r>
              <a:rPr lang="en-US" sz="3200" dirty="0" err="1"/>
              <a:t>nasadzovania</a:t>
            </a:r>
            <a:r>
              <a:rPr lang="en-US" sz="3200" dirty="0"/>
              <a:t> adapt</a:t>
            </a:r>
            <a:r>
              <a:rPr lang="sk-SK" sz="3200" dirty="0"/>
              <a:t>í</a:t>
            </a:r>
            <a:r>
              <a:rPr lang="en-US" sz="3200" dirty="0" err="1"/>
              <a:t>vnej</a:t>
            </a:r>
            <a:r>
              <a:rPr lang="en-US" sz="3200" dirty="0"/>
              <a:t> </a:t>
            </a:r>
            <a:r>
              <a:rPr lang="en-US" sz="3200" dirty="0" err="1"/>
              <a:t>autentifik</a:t>
            </a:r>
            <a:r>
              <a:rPr lang="sk-SK" sz="3200" dirty="0"/>
              <a:t>á</a:t>
            </a:r>
            <a:r>
              <a:rPr lang="en-US" sz="3200" dirty="0" err="1"/>
              <a:t>cie</a:t>
            </a:r>
            <a:r>
              <a:rPr lang="en-US" sz="3200" dirty="0"/>
              <a:t> a transaction </a:t>
            </a:r>
            <a:r>
              <a:rPr lang="en-US" sz="3200" dirty="0" smtClean="0"/>
              <a:t>monitoring</a:t>
            </a:r>
            <a:endParaRPr lang="sk-SK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20000"/>
              </a:lnSpc>
            </a:pPr>
            <a:r>
              <a:rPr lang="sk-SK" sz="3200" dirty="0" smtClean="0">
                <a:ea typeface="Verdana" pitchFamily="34" charset="0"/>
                <a:cs typeface="Verdana" pitchFamily="34" charset="0"/>
              </a:rPr>
              <a:t>Definícia pojmov / Popis situácie</a:t>
            </a:r>
            <a:endParaRPr lang="sk-SK" sz="3200" dirty="0">
              <a:ea typeface="Verdana" pitchFamily="34" charset="0"/>
              <a:cs typeface="Verdana" pitchFamily="34" charset="0"/>
            </a:endParaRPr>
          </a:p>
          <a:p>
            <a:pPr>
              <a:lnSpc>
                <a:spcPct val="120000"/>
              </a:lnSpc>
            </a:pPr>
            <a:r>
              <a:rPr lang="sk-SK" sz="3200" dirty="0" smtClean="0">
                <a:ea typeface="Verdana" pitchFamily="34" charset="0"/>
                <a:cs typeface="Verdana" pitchFamily="34" charset="0"/>
              </a:rPr>
              <a:t>Skúsenosti ...</a:t>
            </a:r>
            <a:endParaRPr lang="sk-SK" sz="3200" dirty="0">
              <a:ea typeface="Verdana" pitchFamily="34" charset="0"/>
              <a:cs typeface="Verdana" pitchFamily="34" charset="0"/>
            </a:endParaRPr>
          </a:p>
          <a:p>
            <a:pPr>
              <a:lnSpc>
                <a:spcPct val="120000"/>
              </a:lnSpc>
            </a:pPr>
            <a:r>
              <a:rPr lang="sk-SK" sz="3200" dirty="0" smtClean="0">
                <a:ea typeface="Verdana" pitchFamily="34" charset="0"/>
                <a:cs typeface="Verdana" pitchFamily="34" charset="0"/>
              </a:rPr>
              <a:t>Otázky </a:t>
            </a:r>
            <a:r>
              <a:rPr lang="sk-SK" sz="3200" dirty="0">
                <a:ea typeface="Verdana" pitchFamily="34" charset="0"/>
                <a:cs typeface="Verdana" pitchFamily="34" charset="0"/>
              </a:rPr>
              <a:t>a </a:t>
            </a:r>
            <a:r>
              <a:rPr lang="sk-SK" sz="3200" dirty="0" smtClean="0">
                <a:ea typeface="Verdana" pitchFamily="34" charset="0"/>
                <a:cs typeface="Verdana" pitchFamily="34" charset="0"/>
              </a:rPr>
              <a:t>diskusia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71451"/>
            <a:ext cx="6425480" cy="421556"/>
          </a:xfrm>
        </p:spPr>
        <p:txBody>
          <a:bodyPr>
            <a:normAutofit fontScale="90000"/>
          </a:bodyPr>
          <a:lstStyle/>
          <a:p>
            <a:r>
              <a:rPr lang="sk-SK" sz="2700" cap="none" dirty="0" smtClean="0">
                <a:solidFill>
                  <a:srgbClr val="D81E1E"/>
                </a:solidFill>
                <a:latin typeface="Architects Daughter"/>
                <a:cs typeface="Architects Daughter"/>
              </a:rPr>
              <a:t>Agenda</a:t>
            </a:r>
            <a:endParaRPr lang="en-US" sz="2700" cap="none" dirty="0">
              <a:solidFill>
                <a:srgbClr val="D81E1E"/>
              </a:solidFill>
              <a:latin typeface="Architects Daughter"/>
              <a:cs typeface="Architects Daughter"/>
            </a:endParaRPr>
          </a:p>
        </p:txBody>
      </p:sp>
    </p:spTree>
    <p:extLst>
      <p:ext uri="{BB962C8B-B14F-4D97-AF65-F5344CB8AC3E}">
        <p14:creationId xmlns:p14="http://schemas.microsoft.com/office/powerpoint/2010/main" val="3382254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Klasická situácia pre webové aplikácie:</a:t>
            </a:r>
          </a:p>
          <a:p>
            <a:pPr lvl="1"/>
            <a:r>
              <a:rPr lang="sk-SK" dirty="0" smtClean="0"/>
              <a:t>Používateľ sa </a:t>
            </a:r>
            <a:r>
              <a:rPr lang="sk-SK" b="1" dirty="0" smtClean="0"/>
              <a:t>úspešne prihlási </a:t>
            </a:r>
            <a:r>
              <a:rPr lang="sk-SK" dirty="0" smtClean="0"/>
              <a:t>menom a heslom.</a:t>
            </a:r>
          </a:p>
          <a:p>
            <a:pPr lvl="1"/>
            <a:r>
              <a:rPr lang="sk-SK" dirty="0" smtClean="0"/>
              <a:t>Ak systém nevyhodnotí prihlásenie ako rizikové, používateľ pokračuje v práci.</a:t>
            </a:r>
          </a:p>
          <a:p>
            <a:pPr lvl="1"/>
            <a:r>
              <a:rPr lang="sk-SK" dirty="0" smtClean="0"/>
              <a:t>Ak systém </a:t>
            </a:r>
            <a:r>
              <a:rPr lang="sk-SK" b="1" dirty="0" smtClean="0"/>
              <a:t>vyhodnotí prihlásenie ako rizikové</a:t>
            </a:r>
            <a:r>
              <a:rPr lang="sk-SK" dirty="0" smtClean="0"/>
              <a:t>, vyzve používateľa na dodatočnú autentifikáciu (napr. SMS). </a:t>
            </a:r>
          </a:p>
          <a:p>
            <a:pPr lvl="1"/>
            <a:endParaRPr lang="sk-SK" dirty="0"/>
          </a:p>
          <a:p>
            <a:r>
              <a:rPr lang="sk-SK" dirty="0"/>
              <a:t>Klasická situácia pre </a:t>
            </a:r>
            <a:r>
              <a:rPr lang="sk-SK" dirty="0" smtClean="0"/>
              <a:t>mobilné </a:t>
            </a:r>
            <a:r>
              <a:rPr lang="sk-SK" dirty="0"/>
              <a:t>aplikácie</a:t>
            </a:r>
            <a:r>
              <a:rPr lang="sk-SK" dirty="0" smtClean="0"/>
              <a:t>:</a:t>
            </a:r>
          </a:p>
          <a:p>
            <a:pPr lvl="1"/>
            <a:r>
              <a:rPr lang="sk-SK" dirty="0" smtClean="0"/>
              <a:t>Podobne. Problém s „druhým“ faktorom. </a:t>
            </a:r>
            <a:endParaRPr lang="sk-SK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cap="none" dirty="0" smtClean="0"/>
              <a:t> </a:t>
            </a:r>
            <a:r>
              <a:rPr lang="sk-SK" sz="2400" cap="none" dirty="0">
                <a:solidFill>
                  <a:srgbClr val="D81E1E"/>
                </a:solidFill>
                <a:latin typeface="Architects Daughter"/>
                <a:cs typeface="Architects Daughter"/>
              </a:rPr>
              <a:t>Adaptívna </a:t>
            </a:r>
            <a:r>
              <a:rPr lang="sk-SK" sz="2400" cap="none" dirty="0" smtClean="0">
                <a:solidFill>
                  <a:srgbClr val="D81E1E"/>
                </a:solidFill>
                <a:latin typeface="Architects Daughter"/>
                <a:cs typeface="Architects Daughter"/>
              </a:rPr>
              <a:t>autentifikácia – popis situácie</a:t>
            </a:r>
            <a:endParaRPr lang="sk-SK" sz="2400" cap="none" dirty="0">
              <a:solidFill>
                <a:srgbClr val="D81E1E"/>
              </a:solidFill>
              <a:latin typeface="Architects Daughter"/>
              <a:cs typeface="Architects Daughter"/>
            </a:endParaRPr>
          </a:p>
        </p:txBody>
      </p:sp>
    </p:spTree>
    <p:extLst>
      <p:ext uri="{BB962C8B-B14F-4D97-AF65-F5344CB8AC3E}">
        <p14:creationId xmlns:p14="http://schemas.microsoft.com/office/powerpoint/2010/main" val="46254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cap="none" dirty="0" smtClean="0"/>
              <a:t> </a:t>
            </a:r>
            <a:r>
              <a:rPr lang="sk-SK" sz="2400" cap="none" dirty="0" err="1">
                <a:solidFill>
                  <a:srgbClr val="D81E1E"/>
                </a:solidFill>
                <a:latin typeface="Architects Daughter"/>
                <a:cs typeface="Architects Daughter"/>
              </a:rPr>
              <a:t>Transaction</a:t>
            </a:r>
            <a:r>
              <a:rPr lang="sk-SK" sz="2400" cap="none" dirty="0">
                <a:solidFill>
                  <a:srgbClr val="D81E1E"/>
                </a:solidFill>
                <a:latin typeface="Architects Daughter"/>
                <a:cs typeface="Architects Daughter"/>
              </a:rPr>
              <a:t> Monitoring – popis situácie</a:t>
            </a: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381000" y="895350"/>
            <a:ext cx="8460472" cy="374762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6213" indent="-176213" algn="l" defTabSz="914400" rtl="0" eaLnBrk="1" latinLnBrk="0" hangingPunct="1">
              <a:spcBef>
                <a:spcPct val="20000"/>
              </a:spcBef>
              <a:buClr>
                <a:srgbClr val="ED1C24"/>
              </a:buClr>
              <a:buFont typeface="Lucida Sans" pitchFamily="34" charset="0"/>
              <a:buChar char="/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71450" algn="l" defTabSz="914400" rtl="0" eaLnBrk="1" latinLnBrk="0" hangingPunct="1">
              <a:spcBef>
                <a:spcPct val="20000"/>
              </a:spcBef>
              <a:buClr>
                <a:srgbClr val="ED1C24"/>
              </a:buClr>
              <a:buFont typeface="Lucida Sans" pitchFamily="34" charset="0"/>
              <a:buChar char="/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1088" indent="-166688" algn="l" defTabSz="914400" rtl="0" eaLnBrk="1" latinLnBrk="0" hangingPunct="1">
              <a:spcBef>
                <a:spcPct val="20000"/>
              </a:spcBef>
              <a:buClr>
                <a:srgbClr val="ED1C24"/>
              </a:buClr>
              <a:buFont typeface="Lucida Sans" pitchFamily="34" charset="0"/>
              <a:buChar char="/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4000" indent="-152400" algn="l" defTabSz="914400" rtl="0" eaLnBrk="1" latinLnBrk="0" hangingPunct="1">
              <a:spcBef>
                <a:spcPct val="20000"/>
              </a:spcBef>
              <a:buClr>
                <a:srgbClr val="ED1C24"/>
              </a:buClr>
              <a:buFont typeface="Lucida Sans" pitchFamily="34" charset="0"/>
              <a:buChar char="/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6438" indent="-147638" algn="l" defTabSz="914400" rtl="0" eaLnBrk="1" latinLnBrk="0" hangingPunct="1">
              <a:spcBef>
                <a:spcPct val="20000"/>
              </a:spcBef>
              <a:buClr>
                <a:srgbClr val="ED1C24"/>
              </a:buClr>
              <a:buFont typeface="Lucida Sans" pitchFamily="34" charset="0"/>
              <a:buChar char="/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 smtClean="0"/>
              <a:t>Klasická situácia pre webové aplikácie:</a:t>
            </a:r>
          </a:p>
          <a:p>
            <a:pPr lvl="1"/>
            <a:r>
              <a:rPr lang="sk-SK" dirty="0" smtClean="0"/>
              <a:t>Používateľ je </a:t>
            </a:r>
            <a:r>
              <a:rPr lang="sk-SK" b="1" dirty="0" smtClean="0"/>
              <a:t>úspešne prihlásený a zadá transakciu</a:t>
            </a:r>
            <a:r>
              <a:rPr lang="sk-SK" dirty="0" smtClean="0"/>
              <a:t>.</a:t>
            </a:r>
          </a:p>
          <a:p>
            <a:pPr lvl="1"/>
            <a:r>
              <a:rPr lang="sk-SK" dirty="0" smtClean="0"/>
              <a:t>Ak systém nevyhodnotí transakciu ako rizikovú, je úspešne spracovaná a používateľ pokračuje v práci.</a:t>
            </a:r>
          </a:p>
          <a:p>
            <a:pPr lvl="1"/>
            <a:r>
              <a:rPr lang="sk-SK" dirty="0" smtClean="0"/>
              <a:t>Ak systém </a:t>
            </a:r>
            <a:r>
              <a:rPr lang="sk-SK" b="1" dirty="0" smtClean="0"/>
              <a:t>vyhodnotí transakciu ako rizikovú</a:t>
            </a:r>
            <a:r>
              <a:rPr lang="sk-SK" dirty="0" smtClean="0"/>
              <a:t>, vyzve používateľa na dodatočnú autentifikáciu.</a:t>
            </a:r>
          </a:p>
          <a:p>
            <a:pPr lvl="1"/>
            <a:endParaRPr lang="sk-SK" dirty="0" smtClean="0"/>
          </a:p>
          <a:p>
            <a:r>
              <a:rPr lang="sk-SK" dirty="0" smtClean="0"/>
              <a:t>Klasická situácia pre mobilné aplikácie:</a:t>
            </a:r>
          </a:p>
          <a:p>
            <a:pPr lvl="1"/>
            <a:r>
              <a:rPr lang="sk-SK" dirty="0" smtClean="0"/>
              <a:t>Podobne. Problém s „druhým“ faktorom.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18717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/>
              <a:t> </a:t>
            </a:r>
            <a:r>
              <a:rPr lang="en-US" dirty="0" smtClean="0"/>
              <a:t>OFD</a:t>
            </a:r>
            <a:r>
              <a:rPr lang="sk-SK" dirty="0" smtClean="0"/>
              <a:t> (</a:t>
            </a:r>
            <a:r>
              <a:rPr lang="en-US" dirty="0" smtClean="0"/>
              <a:t>Online Fraud Detection</a:t>
            </a:r>
            <a:r>
              <a:rPr lang="sk-SK" dirty="0" smtClean="0"/>
              <a:t>) skóruje dané operácie. Rozhoduje o tom, či operácia je riziková alebo nie a aká má byť </a:t>
            </a:r>
            <a:r>
              <a:rPr lang="sk-SK" dirty="0"/>
              <a:t>reakcia (OK, Zablokuj, Prever, Dodatočná </a:t>
            </a:r>
            <a:r>
              <a:rPr lang="sk-SK" dirty="0" smtClean="0"/>
              <a:t>autentifikácia). </a:t>
            </a:r>
            <a:r>
              <a:rPr lang="sk-SK" b="1" dirty="0" smtClean="0"/>
              <a:t>Ako rozhoduje?</a:t>
            </a:r>
            <a:r>
              <a:rPr lang="sk-SK" dirty="0" smtClean="0"/>
              <a:t> </a:t>
            </a:r>
          </a:p>
          <a:p>
            <a:r>
              <a:rPr lang="sk-SK" dirty="0"/>
              <a:t> </a:t>
            </a:r>
            <a:r>
              <a:rPr lang="sk-SK" dirty="0" smtClean="0"/>
              <a:t>OFD vytvára </a:t>
            </a:r>
            <a:r>
              <a:rPr lang="sk-SK" b="1" dirty="0" err="1" smtClean="0"/>
              <a:t>behaviorálne</a:t>
            </a:r>
            <a:r>
              <a:rPr lang="sk-SK" b="1" dirty="0" smtClean="0"/>
              <a:t> profily </a:t>
            </a:r>
            <a:r>
              <a:rPr lang="sk-SK" dirty="0" smtClean="0"/>
              <a:t>používateľov a umožňuje </a:t>
            </a:r>
            <a:r>
              <a:rPr lang="sk-SK" b="1" dirty="0" smtClean="0"/>
              <a:t>definovať pravidlá </a:t>
            </a:r>
            <a:r>
              <a:rPr lang="sk-SK" dirty="0" smtClean="0"/>
              <a:t>ako identifikovať rizikové operácie. </a:t>
            </a:r>
          </a:p>
          <a:p>
            <a:r>
              <a:rPr lang="sk-SK" dirty="0"/>
              <a:t> </a:t>
            </a:r>
            <a:r>
              <a:rPr lang="sk-SK" dirty="0" smtClean="0"/>
              <a:t>OFD </a:t>
            </a:r>
            <a:r>
              <a:rPr lang="sk-SK" dirty="0"/>
              <a:t>sa „</a:t>
            </a:r>
            <a:r>
              <a:rPr lang="sk-SK" b="1" dirty="0"/>
              <a:t>učí</a:t>
            </a:r>
            <a:r>
              <a:rPr lang="sk-SK" dirty="0"/>
              <a:t>“ z </a:t>
            </a:r>
            <a:r>
              <a:rPr lang="sk-SK" dirty="0" smtClean="0"/>
              <a:t>interakcie s koncovým používateľom.  </a:t>
            </a:r>
            <a:endParaRPr lang="en-US" dirty="0" smtClean="0"/>
          </a:p>
          <a:p>
            <a:r>
              <a:rPr lang="sk-SK" dirty="0" smtClean="0"/>
              <a:t> S OFD pracujú </a:t>
            </a:r>
            <a:r>
              <a:rPr lang="sk-SK" b="1" dirty="0" err="1" smtClean="0"/>
              <a:t>Fraud</a:t>
            </a:r>
            <a:r>
              <a:rPr lang="sk-SK" b="1" dirty="0" smtClean="0"/>
              <a:t> analytici</a:t>
            </a:r>
            <a:r>
              <a:rPr lang="sk-SK" dirty="0" smtClean="0"/>
              <a:t>, ktorí manuálne spracovávajú incidenty vzniknuté na základe pravidiel. </a:t>
            </a:r>
            <a:endParaRPr lang="en-US" dirty="0" smtClean="0"/>
          </a:p>
          <a:p>
            <a:endParaRPr lang="sk-SK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cap="none" dirty="0" smtClean="0"/>
              <a:t> </a:t>
            </a:r>
            <a:r>
              <a:rPr lang="sk-SK" sz="2400" cap="none" dirty="0" smtClean="0">
                <a:solidFill>
                  <a:srgbClr val="D81E1E"/>
                </a:solidFill>
                <a:latin typeface="Architects Daughter"/>
                <a:cs typeface="Architects Daughter"/>
              </a:rPr>
              <a:t>Ako to systémy zabezpečujú</a:t>
            </a:r>
            <a:endParaRPr lang="sk-SK" sz="2400" cap="none" dirty="0">
              <a:solidFill>
                <a:srgbClr val="D81E1E"/>
              </a:solidFill>
              <a:latin typeface="Architects Daughter"/>
              <a:cs typeface="Architects Daughter"/>
            </a:endParaRPr>
          </a:p>
        </p:txBody>
      </p:sp>
    </p:spTree>
    <p:extLst>
      <p:ext uri="{BB962C8B-B14F-4D97-AF65-F5344CB8AC3E}">
        <p14:creationId xmlns:p14="http://schemas.microsoft.com/office/powerpoint/2010/main" val="343198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200" cap="none" dirty="0">
                <a:solidFill>
                  <a:srgbClr val="D81E1E"/>
                </a:solidFill>
                <a:latin typeface="Architects Daughter"/>
              </a:rPr>
              <a:t> </a:t>
            </a:r>
            <a:r>
              <a:rPr lang="sk-SK" sz="2200" cap="none" dirty="0" smtClean="0">
                <a:solidFill>
                  <a:srgbClr val="D81E1E"/>
                </a:solidFill>
                <a:latin typeface="Architects Daughter"/>
              </a:rPr>
              <a:t>Kanály pre monitoring transakcií</a:t>
            </a:r>
            <a:endParaRPr lang="sk-SK" sz="2200" cap="none" dirty="0">
              <a:solidFill>
                <a:srgbClr val="D81E1E"/>
              </a:solidFill>
              <a:latin typeface="Architects Daughter"/>
              <a:cs typeface="Architects Daughter"/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360000" y="846997"/>
            <a:ext cx="8460472" cy="3747626"/>
          </a:xfrm>
        </p:spPr>
        <p:txBody>
          <a:bodyPr>
            <a:normAutofit fontScale="92500" lnSpcReduction="20000"/>
          </a:bodyPr>
          <a:lstStyle/>
          <a:p>
            <a:r>
              <a:rPr lang="sk-SK" dirty="0" smtClean="0"/>
              <a:t> OFD systémy podporujú skórovanie online transakcií:</a:t>
            </a:r>
          </a:p>
          <a:p>
            <a:pPr lvl="1"/>
            <a:r>
              <a:rPr lang="sk-SK" dirty="0" smtClean="0"/>
              <a:t>Platby iniciované z Internet / Mobile banking: platby, trvalé príkazy, inkasá, ...</a:t>
            </a:r>
          </a:p>
          <a:p>
            <a:pPr lvl="1"/>
            <a:r>
              <a:rPr lang="sk-SK" dirty="0" smtClean="0"/>
              <a:t>PSD2 platby ...</a:t>
            </a:r>
          </a:p>
          <a:p>
            <a:r>
              <a:rPr lang="sk-SK" dirty="0"/>
              <a:t> </a:t>
            </a:r>
            <a:r>
              <a:rPr lang="sk-SK" dirty="0" smtClean="0"/>
              <a:t>Problematickejšie kanály ktoré nie sú v pravom zmysle „online“:</a:t>
            </a:r>
          </a:p>
          <a:p>
            <a:pPr lvl="1"/>
            <a:r>
              <a:rPr lang="sk-SK" dirty="0"/>
              <a:t> </a:t>
            </a:r>
            <a:r>
              <a:rPr lang="sk-SK" dirty="0" smtClean="0"/>
              <a:t>Kreditné karty</a:t>
            </a:r>
          </a:p>
          <a:p>
            <a:pPr lvl="1"/>
            <a:r>
              <a:rPr lang="sk-SK" dirty="0"/>
              <a:t> </a:t>
            </a:r>
            <a:r>
              <a:rPr lang="sk-SK" dirty="0" smtClean="0"/>
              <a:t>Výbery z bankomatov</a:t>
            </a:r>
          </a:p>
          <a:p>
            <a:pPr lvl="1"/>
            <a:r>
              <a:rPr lang="sk-SK" dirty="0"/>
              <a:t> </a:t>
            </a:r>
            <a:r>
              <a:rPr lang="sk-SK" dirty="0" smtClean="0"/>
              <a:t>Úverové podvody</a:t>
            </a:r>
          </a:p>
          <a:p>
            <a:pPr lvl="1"/>
            <a:r>
              <a:rPr lang="sk-SK" dirty="0"/>
              <a:t> </a:t>
            </a:r>
            <a:r>
              <a:rPr lang="sk-SK" dirty="0" smtClean="0"/>
              <a:t>Interný </a:t>
            </a:r>
            <a:r>
              <a:rPr lang="sk-SK" dirty="0" err="1" smtClean="0"/>
              <a:t>fraud</a:t>
            </a:r>
            <a:endParaRPr lang="sk-SK" dirty="0" smtClean="0"/>
          </a:p>
          <a:p>
            <a:pPr lvl="1"/>
            <a:r>
              <a:rPr lang="sk-SK" dirty="0"/>
              <a:t> </a:t>
            </a:r>
            <a:r>
              <a:rPr lang="sk-SK" dirty="0" smtClean="0"/>
              <a:t>AML (</a:t>
            </a:r>
            <a:r>
              <a:rPr lang="sk-SK" dirty="0" err="1" smtClean="0"/>
              <a:t>Anti</a:t>
            </a:r>
            <a:r>
              <a:rPr lang="sk-SK" dirty="0" smtClean="0"/>
              <a:t> Money </a:t>
            </a:r>
            <a:r>
              <a:rPr lang="sk-SK" dirty="0" err="1" smtClean="0"/>
              <a:t>Laundering</a:t>
            </a:r>
            <a:r>
              <a:rPr lang="sk-SK" dirty="0" smtClean="0"/>
              <a:t>)</a:t>
            </a:r>
          </a:p>
          <a:p>
            <a:pPr lvl="1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09297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k-SK" dirty="0"/>
              <a:t> </a:t>
            </a:r>
            <a:r>
              <a:rPr lang="sk-SK" dirty="0" smtClean="0"/>
              <a:t>Work</a:t>
            </a:r>
            <a:r>
              <a:rPr lang="en-US" dirty="0" smtClean="0"/>
              <a:t>f</a:t>
            </a:r>
            <a:r>
              <a:rPr lang="sk-SK" dirty="0" smtClean="0"/>
              <a:t>low </a:t>
            </a:r>
            <a:r>
              <a:rPr lang="sk-SK" dirty="0"/>
              <a:t>vo webovej / mobilnej aplikácii musí byť jednoznačne </a:t>
            </a:r>
            <a:r>
              <a:rPr lang="sk-SK" b="1" dirty="0" smtClean="0"/>
              <a:t>zadefinovaný už na začiatku</a:t>
            </a:r>
            <a:r>
              <a:rPr lang="sk-SK" dirty="0" smtClean="0"/>
              <a:t>.</a:t>
            </a:r>
          </a:p>
          <a:p>
            <a:r>
              <a:rPr lang="sk-SK" dirty="0" smtClean="0"/>
              <a:t>Potenciálne otázky zákazníka:</a:t>
            </a:r>
          </a:p>
          <a:p>
            <a:pPr lvl="1"/>
            <a:r>
              <a:rPr lang="sk-SK" dirty="0"/>
              <a:t>Prečo </a:t>
            </a:r>
            <a:r>
              <a:rPr lang="sk-SK" dirty="0" smtClean="0"/>
              <a:t>od neho vyžadujeme dodatočnú autentifikáciu?</a:t>
            </a:r>
          </a:p>
          <a:p>
            <a:pPr lvl="1"/>
            <a:r>
              <a:rPr lang="sk-SK" dirty="0"/>
              <a:t>Prečo od neho </a:t>
            </a:r>
            <a:r>
              <a:rPr lang="sk-SK" dirty="0" smtClean="0"/>
              <a:t>teraz </a:t>
            </a:r>
            <a:r>
              <a:rPr lang="sk-SK" dirty="0"/>
              <a:t>nevyžadujeme dodatočnú autentifikáciu?</a:t>
            </a:r>
          </a:p>
          <a:p>
            <a:pPr lvl="1"/>
            <a:r>
              <a:rPr lang="sk-SK" dirty="0" smtClean="0"/>
              <a:t>Ako určujeme rizikovosť operácie. </a:t>
            </a:r>
          </a:p>
          <a:p>
            <a:r>
              <a:rPr lang="sk-SK" dirty="0" smtClean="0"/>
              <a:t>Prívetivosť aplikácie. </a:t>
            </a:r>
            <a:r>
              <a:rPr lang="sk-SK" b="1" dirty="0" smtClean="0"/>
              <a:t>Vysvetľujúce správy</a:t>
            </a:r>
            <a:r>
              <a:rPr lang="sk-SK" dirty="0" smtClean="0"/>
              <a:t>. </a:t>
            </a:r>
          </a:p>
          <a:p>
            <a:r>
              <a:rPr lang="sk-SK" b="1" dirty="0" smtClean="0"/>
              <a:t>Manuál na </a:t>
            </a:r>
            <a:r>
              <a:rPr lang="sk-SK" b="1" dirty="0" err="1" smtClean="0"/>
              <a:t>Call</a:t>
            </a:r>
            <a:r>
              <a:rPr lang="sk-SK" b="1" dirty="0" smtClean="0"/>
              <a:t> Centre </a:t>
            </a:r>
            <a:r>
              <a:rPr lang="sk-SK" dirty="0" smtClean="0"/>
              <a:t>ako reagovať na otázky zákazníka.</a:t>
            </a:r>
          </a:p>
          <a:p>
            <a:pPr lvl="1"/>
            <a:endParaRPr lang="sk-SK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cap="none" dirty="0" smtClean="0"/>
              <a:t> </a:t>
            </a:r>
            <a:r>
              <a:rPr lang="sk-SK" sz="2400" cap="none" dirty="0">
                <a:solidFill>
                  <a:srgbClr val="D81E1E"/>
                </a:solidFill>
                <a:latin typeface="Architects Daughter"/>
                <a:cs typeface="Architects Daughter"/>
              </a:rPr>
              <a:t>Použitie pre koncového používateľa</a:t>
            </a:r>
          </a:p>
        </p:txBody>
      </p:sp>
    </p:spTree>
    <p:extLst>
      <p:ext uri="{BB962C8B-B14F-4D97-AF65-F5344CB8AC3E}">
        <p14:creationId xmlns:p14="http://schemas.microsoft.com/office/powerpoint/2010/main" val="18144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200" cap="none" dirty="0" smtClean="0"/>
              <a:t> </a:t>
            </a:r>
            <a:r>
              <a:rPr lang="sk-SK" sz="2200" cap="none" dirty="0">
                <a:solidFill>
                  <a:srgbClr val="D81E1E"/>
                </a:solidFill>
                <a:latin typeface="Architects Daughter"/>
                <a:cs typeface="Architects Daughter"/>
              </a:rPr>
              <a:t>Voľba </a:t>
            </a:r>
            <a:r>
              <a:rPr lang="en-US" sz="2200" cap="none" dirty="0" err="1" smtClean="0">
                <a:solidFill>
                  <a:srgbClr val="D81E1E"/>
                </a:solidFill>
                <a:latin typeface="Architects Daughter"/>
                <a:cs typeface="Architects Daughter"/>
              </a:rPr>
              <a:t>dodato</a:t>
            </a:r>
            <a:r>
              <a:rPr lang="sk-SK" sz="2200" cap="none" dirty="0" smtClean="0">
                <a:solidFill>
                  <a:srgbClr val="D81E1E"/>
                </a:solidFill>
                <a:latin typeface="Architects Daughter"/>
                <a:cs typeface="Architects Daughter"/>
              </a:rPr>
              <a:t>čnej autentifikácie</a:t>
            </a:r>
            <a:endParaRPr lang="sk-SK" sz="2200" cap="none" dirty="0">
              <a:solidFill>
                <a:srgbClr val="D81E1E"/>
              </a:solidFill>
              <a:latin typeface="Architects Daughter"/>
              <a:cs typeface="Architects Daughter"/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360000" y="846997"/>
            <a:ext cx="8460472" cy="3747626"/>
          </a:xfrm>
        </p:spPr>
        <p:txBody>
          <a:bodyPr>
            <a:normAutofit/>
          </a:bodyPr>
          <a:lstStyle/>
          <a:p>
            <a:r>
              <a:rPr lang="sk-SK" dirty="0"/>
              <a:t> </a:t>
            </a:r>
            <a:r>
              <a:rPr lang="sk-SK" dirty="0" smtClean="0"/>
              <a:t>Technologické možnosti </a:t>
            </a:r>
          </a:p>
          <a:p>
            <a:pPr lvl="1"/>
            <a:r>
              <a:rPr lang="sk-SK" dirty="0" smtClean="0"/>
              <a:t>Čo mám aktuálne k dispozícii? SMS, Hardvérové tokeny, ...</a:t>
            </a:r>
          </a:p>
          <a:p>
            <a:pPr lvl="1"/>
            <a:r>
              <a:rPr lang="sk-SK" dirty="0" smtClean="0"/>
              <a:t>Viem </a:t>
            </a:r>
            <a:r>
              <a:rPr lang="sk-SK" b="1" dirty="0" smtClean="0"/>
              <a:t>flexibilne meniť / pridávať nové autentifikačné metódy</a:t>
            </a:r>
            <a:r>
              <a:rPr lang="sk-SK" dirty="0" smtClean="0"/>
              <a:t>? </a:t>
            </a:r>
          </a:p>
          <a:p>
            <a:pPr lvl="1"/>
            <a:endParaRPr lang="sk-SK" dirty="0"/>
          </a:p>
          <a:p>
            <a:r>
              <a:rPr lang="sk-SK" dirty="0" smtClean="0"/>
              <a:t>Legislatívne požiadavky</a:t>
            </a:r>
          </a:p>
          <a:p>
            <a:pPr lvl="1"/>
            <a:r>
              <a:rPr lang="sk-SK" b="1" dirty="0" smtClean="0"/>
              <a:t>Druhý faktor </a:t>
            </a:r>
            <a:r>
              <a:rPr lang="sk-SK" dirty="0" smtClean="0"/>
              <a:t>(niečo viem – znalosť hesla, niečo mám - zariadenie, niečo som - </a:t>
            </a:r>
            <a:r>
              <a:rPr lang="sk-SK" dirty="0" err="1" smtClean="0"/>
              <a:t>biometrika</a:t>
            </a:r>
            <a:r>
              <a:rPr lang="sk-SK" dirty="0" smtClean="0"/>
              <a:t>)</a:t>
            </a:r>
          </a:p>
          <a:p>
            <a:pPr lvl="1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13238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200" cap="none" dirty="0" smtClean="0"/>
              <a:t> </a:t>
            </a:r>
            <a:r>
              <a:rPr lang="sk-SK" sz="2200" cap="none" dirty="0" smtClean="0">
                <a:solidFill>
                  <a:srgbClr val="D81E1E"/>
                </a:solidFill>
                <a:latin typeface="Architects Daughter"/>
                <a:cs typeface="Architects Daughter"/>
              </a:rPr>
              <a:t>Identifikácia zariadenia</a:t>
            </a:r>
            <a:endParaRPr lang="sk-SK" sz="2200" cap="none" dirty="0">
              <a:solidFill>
                <a:srgbClr val="D81E1E"/>
              </a:solidFill>
              <a:latin typeface="Architects Daughter"/>
              <a:cs typeface="Architects Daughter"/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360000" y="846997"/>
            <a:ext cx="8460472" cy="3747626"/>
          </a:xfrm>
        </p:spPr>
        <p:txBody>
          <a:bodyPr>
            <a:normAutofit fontScale="92500" lnSpcReduction="20000"/>
          </a:bodyPr>
          <a:lstStyle/>
          <a:p>
            <a:r>
              <a:rPr lang="sk-SK" dirty="0"/>
              <a:t> </a:t>
            </a:r>
            <a:r>
              <a:rPr lang="sk-SK" dirty="0" smtClean="0"/>
              <a:t>Zariadenie je veľmi dôležitý vstup do rizikového skórovania.  </a:t>
            </a:r>
          </a:p>
          <a:p>
            <a:r>
              <a:rPr lang="sk-SK" dirty="0" smtClean="0"/>
              <a:t> Aké zariadenia používajú používatelia a chcem ich identifikovať? Webový prehliadač, mobilné zariadenie. </a:t>
            </a:r>
          </a:p>
          <a:p>
            <a:r>
              <a:rPr lang="sk-SK" dirty="0" smtClean="0"/>
              <a:t> Aké mám technologické možnosti pri identifikácii? </a:t>
            </a:r>
            <a:endParaRPr lang="en-US" dirty="0" smtClean="0"/>
          </a:p>
          <a:p>
            <a:pPr lvl="1"/>
            <a:r>
              <a:rPr lang="sk-SK" dirty="0" smtClean="0"/>
              <a:t>Web – HTTP hlavičky a použitie </a:t>
            </a:r>
            <a:r>
              <a:rPr lang="sk-SK" b="1" dirty="0" smtClean="0"/>
              <a:t>JavaScript</a:t>
            </a:r>
            <a:r>
              <a:rPr lang="en-US" dirty="0" smtClean="0"/>
              <a:t>.</a:t>
            </a:r>
            <a:r>
              <a:rPr lang="sk-SK" dirty="0" smtClean="0"/>
              <a:t> </a:t>
            </a:r>
            <a:r>
              <a:rPr lang="sk-SK" dirty="0"/>
              <a:t>Nemám žiadneho klienta na pracovnej stanici. </a:t>
            </a:r>
            <a:endParaRPr lang="en-US" dirty="0" smtClean="0"/>
          </a:p>
          <a:p>
            <a:pPr lvl="1"/>
            <a:r>
              <a:rPr lang="sk-SK" dirty="0" smtClean="0"/>
              <a:t>Mobile – použitie </a:t>
            </a:r>
            <a:r>
              <a:rPr lang="sk-SK" b="1" dirty="0" smtClean="0"/>
              <a:t>Mobile SDK</a:t>
            </a:r>
            <a:r>
              <a:rPr lang="sk-SK" dirty="0" smtClean="0"/>
              <a:t>. </a:t>
            </a:r>
          </a:p>
          <a:p>
            <a:r>
              <a:rPr lang="sk-SK" dirty="0"/>
              <a:t> </a:t>
            </a:r>
            <a:r>
              <a:rPr lang="sk-SK" dirty="0" smtClean="0"/>
              <a:t>Správa identifikačného softvéru. Nasadzovanie novej verzie JavaScript resp. Mobile SDK</a:t>
            </a:r>
            <a:r>
              <a:rPr lang="en-US" dirty="0" smtClean="0"/>
              <a:t> </a:t>
            </a:r>
            <a:r>
              <a:rPr lang="en-US" dirty="0" err="1" smtClean="0"/>
              <a:t>kv</a:t>
            </a:r>
            <a:r>
              <a:rPr lang="sk-SK" dirty="0" err="1" smtClean="0"/>
              <a:t>ôli</a:t>
            </a:r>
            <a:r>
              <a:rPr lang="sk-SK" dirty="0" smtClean="0"/>
              <a:t> novým verziám zariadení (prehliadače, mobilné zariadenia). </a:t>
            </a:r>
          </a:p>
          <a:p>
            <a:pPr lvl="1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19359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200" cap="none" dirty="0" smtClean="0"/>
              <a:t> </a:t>
            </a:r>
            <a:r>
              <a:rPr lang="sk-SK" sz="2200" cap="none" dirty="0" err="1" smtClean="0">
                <a:solidFill>
                  <a:srgbClr val="D81E1E"/>
                </a:solidFill>
                <a:latin typeface="Architects Daughter"/>
                <a:cs typeface="Architects Daughter"/>
              </a:rPr>
              <a:t>Geolokácia</a:t>
            </a:r>
            <a:endParaRPr lang="sk-SK" sz="2200" cap="none" dirty="0">
              <a:solidFill>
                <a:srgbClr val="D81E1E"/>
              </a:solidFill>
              <a:latin typeface="Architects Daughter"/>
              <a:cs typeface="Architects Daughter"/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360000" y="846997"/>
            <a:ext cx="8460472" cy="3747626"/>
          </a:xfrm>
        </p:spPr>
        <p:txBody>
          <a:bodyPr>
            <a:normAutofit/>
          </a:bodyPr>
          <a:lstStyle/>
          <a:p>
            <a:r>
              <a:rPr lang="sk-SK" dirty="0"/>
              <a:t> </a:t>
            </a:r>
            <a:r>
              <a:rPr lang="sk-SK" dirty="0" smtClean="0"/>
              <a:t>Poloha používateľa / jeho zariadenia je veľmi dôležitý vstup do rizikového skórovania.  </a:t>
            </a:r>
          </a:p>
          <a:p>
            <a:r>
              <a:rPr lang="sk-SK" dirty="0" smtClean="0"/>
              <a:t> Použitie </a:t>
            </a:r>
            <a:r>
              <a:rPr lang="sk-SK" b="1" dirty="0" err="1" smtClean="0"/>
              <a:t>geolokačných</a:t>
            </a:r>
            <a:r>
              <a:rPr lang="sk-SK" b="1" dirty="0" smtClean="0"/>
              <a:t> databáz </a:t>
            </a:r>
            <a:r>
              <a:rPr lang="sk-SK" dirty="0" smtClean="0"/>
              <a:t>(napr. </a:t>
            </a:r>
            <a:r>
              <a:rPr lang="sk-SK" dirty="0" err="1" smtClean="0"/>
              <a:t>MaxMind</a:t>
            </a:r>
            <a:r>
              <a:rPr lang="sk-SK" dirty="0" smtClean="0"/>
              <a:t>) na  identifikáciu presnej polohy a aj oblasti (štát, mesto). Využitie v pravidlách, napr. </a:t>
            </a:r>
            <a:r>
              <a:rPr lang="sk-SK" dirty="0" err="1" smtClean="0"/>
              <a:t>black</a:t>
            </a:r>
            <a:r>
              <a:rPr lang="sk-SK" dirty="0" smtClean="0"/>
              <a:t> list operácií z konkrétneho štátu.</a:t>
            </a:r>
          </a:p>
          <a:p>
            <a:r>
              <a:rPr lang="sk-SK" dirty="0"/>
              <a:t> </a:t>
            </a:r>
            <a:r>
              <a:rPr lang="sk-SK" b="1" dirty="0" smtClean="0"/>
              <a:t>Informácie o IP adrese </a:t>
            </a:r>
            <a:r>
              <a:rPr lang="sk-SK" dirty="0" smtClean="0"/>
              <a:t>najmä či je to Proxy server, </a:t>
            </a:r>
            <a:r>
              <a:rPr lang="sk-SK" dirty="0" err="1" smtClean="0"/>
              <a:t>Anonymizer</a:t>
            </a:r>
            <a:r>
              <a:rPr lang="sk-SK" dirty="0" smtClean="0"/>
              <a:t>, </a:t>
            </a:r>
            <a:r>
              <a:rPr lang="sk-SK" dirty="0" err="1" smtClean="0"/>
              <a:t>Tor</a:t>
            </a:r>
            <a:r>
              <a:rPr lang="sk-SK" dirty="0" smtClean="0"/>
              <a:t> server. Využitie v pravidlách. </a:t>
            </a:r>
          </a:p>
          <a:p>
            <a:pPr lvl="1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1089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200" cap="none" dirty="0" smtClean="0"/>
              <a:t> </a:t>
            </a:r>
            <a:r>
              <a:rPr lang="sk-SK" sz="2200" cap="none" dirty="0" smtClean="0">
                <a:solidFill>
                  <a:srgbClr val="D81E1E"/>
                </a:solidFill>
                <a:latin typeface="Architects Daughter"/>
                <a:cs typeface="Architects Daughter"/>
              </a:rPr>
              <a:t>Externé zdroje dát</a:t>
            </a:r>
            <a:endParaRPr lang="sk-SK" sz="2200" cap="none" dirty="0">
              <a:solidFill>
                <a:srgbClr val="D81E1E"/>
              </a:solidFill>
              <a:latin typeface="Architects Daughter"/>
              <a:cs typeface="Architects Daughter"/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360000" y="846997"/>
            <a:ext cx="8460472" cy="3747626"/>
          </a:xfrm>
        </p:spPr>
        <p:txBody>
          <a:bodyPr>
            <a:normAutofit/>
          </a:bodyPr>
          <a:lstStyle/>
          <a:p>
            <a:r>
              <a:rPr lang="sk-SK" dirty="0"/>
              <a:t> </a:t>
            </a:r>
            <a:r>
              <a:rPr lang="sk-SK" b="1" dirty="0" smtClean="0"/>
              <a:t>Databázy </a:t>
            </a:r>
            <a:r>
              <a:rPr lang="sk-SK" b="1" dirty="0" err="1" smtClean="0"/>
              <a:t>fraud</a:t>
            </a:r>
            <a:r>
              <a:rPr lang="sk-SK" b="1" dirty="0" smtClean="0"/>
              <a:t> entít </a:t>
            </a:r>
            <a:r>
              <a:rPr lang="sk-SK" dirty="0" smtClean="0"/>
              <a:t>poskytujú informácie ako sú IP adresy z ktorých boli potvrdené </a:t>
            </a:r>
            <a:r>
              <a:rPr lang="sk-SK" dirty="0" err="1" smtClean="0"/>
              <a:t>fraudy</a:t>
            </a:r>
            <a:r>
              <a:rPr lang="sk-SK" dirty="0" smtClean="0"/>
              <a:t>, mobilné zariadenia, mule bankové účty, spam emailové adresy, čísla kompromitovaných kreditných kariet, ... </a:t>
            </a:r>
          </a:p>
          <a:p>
            <a:r>
              <a:rPr lang="sk-SK" dirty="0"/>
              <a:t> Kvalitné databázy </a:t>
            </a:r>
            <a:r>
              <a:rPr lang="sk-SK" dirty="0" err="1"/>
              <a:t>fraud</a:t>
            </a:r>
            <a:r>
              <a:rPr lang="sk-SK" dirty="0"/>
              <a:t> entít (RSA </a:t>
            </a:r>
            <a:r>
              <a:rPr lang="sk-SK" b="1" dirty="0" err="1"/>
              <a:t>eFraudNetwork</a:t>
            </a:r>
            <a:r>
              <a:rPr lang="sk-SK" dirty="0"/>
              <a:t>, RSA </a:t>
            </a:r>
            <a:r>
              <a:rPr lang="sk-SK" b="1" dirty="0" err="1" smtClean="0"/>
              <a:t>FraudAction</a:t>
            </a:r>
            <a:r>
              <a:rPr lang="sk-SK" dirty="0" smtClean="0"/>
              <a:t>) výrazne zefektívňujú presnosť pravidiel. </a:t>
            </a:r>
          </a:p>
          <a:p>
            <a:r>
              <a:rPr lang="sk-SK" dirty="0"/>
              <a:t> </a:t>
            </a:r>
            <a:r>
              <a:rPr lang="sk-SK" dirty="0" smtClean="0"/>
              <a:t>Otázna je </a:t>
            </a:r>
            <a:r>
              <a:rPr lang="en-US" dirty="0" err="1" smtClean="0"/>
              <a:t>kvalita</a:t>
            </a:r>
            <a:r>
              <a:rPr lang="en-US" dirty="0" smtClean="0"/>
              <a:t> d</a:t>
            </a:r>
            <a:r>
              <a:rPr lang="sk-SK" dirty="0" err="1" smtClean="0"/>
              <a:t>át</a:t>
            </a:r>
            <a:r>
              <a:rPr lang="sk-SK" dirty="0"/>
              <a:t> </a:t>
            </a:r>
            <a:r>
              <a:rPr lang="sk-SK" dirty="0" smtClean="0"/>
              <a:t>...  </a:t>
            </a:r>
          </a:p>
          <a:p>
            <a:pPr lvl="1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97427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200" cap="none" dirty="0" smtClean="0"/>
              <a:t> </a:t>
            </a:r>
            <a:r>
              <a:rPr lang="sk-SK" sz="2200" cap="none" dirty="0" smtClean="0">
                <a:solidFill>
                  <a:srgbClr val="D81E1E"/>
                </a:solidFill>
                <a:latin typeface="Architects Daughter"/>
                <a:cs typeface="Architects Daughter"/>
              </a:rPr>
              <a:t>Interné zdroje dát</a:t>
            </a:r>
            <a:endParaRPr lang="sk-SK" sz="2200" cap="none" dirty="0">
              <a:solidFill>
                <a:srgbClr val="D81E1E"/>
              </a:solidFill>
              <a:latin typeface="Architects Daughter"/>
              <a:cs typeface="Architects Daughter"/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360000" y="846997"/>
            <a:ext cx="8460472" cy="3747626"/>
          </a:xfrm>
        </p:spPr>
        <p:txBody>
          <a:bodyPr>
            <a:normAutofit/>
          </a:bodyPr>
          <a:lstStyle/>
          <a:p>
            <a:r>
              <a:rPr lang="sk-SK" dirty="0"/>
              <a:t> </a:t>
            </a:r>
            <a:r>
              <a:rPr lang="sk-SK" dirty="0" smtClean="0"/>
              <a:t>Jedná sa o </a:t>
            </a:r>
            <a:r>
              <a:rPr lang="sk-SK" dirty="0" err="1" smtClean="0"/>
              <a:t>black</a:t>
            </a:r>
            <a:r>
              <a:rPr lang="sk-SK" dirty="0" smtClean="0"/>
              <a:t> / </a:t>
            </a:r>
            <a:r>
              <a:rPr lang="sk-SK" dirty="0" err="1" smtClean="0"/>
              <a:t>white</a:t>
            </a:r>
            <a:r>
              <a:rPr lang="sk-SK" dirty="0" smtClean="0"/>
              <a:t> / </a:t>
            </a:r>
            <a:r>
              <a:rPr lang="sk-SK" dirty="0" err="1" smtClean="0"/>
              <a:t>watch</a:t>
            </a:r>
            <a:r>
              <a:rPr lang="sk-SK" dirty="0" smtClean="0"/>
              <a:t> </a:t>
            </a:r>
            <a:r>
              <a:rPr lang="sk-SK" b="1" dirty="0" smtClean="0"/>
              <a:t>zoznamy (listy) danej organizácie</a:t>
            </a:r>
            <a:r>
              <a:rPr lang="sk-SK" dirty="0" smtClean="0"/>
              <a:t>. Príklady: </a:t>
            </a:r>
            <a:r>
              <a:rPr lang="sk-SK" dirty="0" err="1" smtClean="0"/>
              <a:t>black</a:t>
            </a:r>
            <a:r>
              <a:rPr lang="sk-SK" dirty="0" smtClean="0"/>
              <a:t> list IP adries, </a:t>
            </a:r>
            <a:r>
              <a:rPr lang="sk-SK" dirty="0" err="1" smtClean="0"/>
              <a:t>watch</a:t>
            </a:r>
            <a:r>
              <a:rPr lang="sk-SK" dirty="0" smtClean="0"/>
              <a:t> list štátov, </a:t>
            </a:r>
            <a:r>
              <a:rPr lang="sk-SK" dirty="0" err="1" smtClean="0"/>
              <a:t>white</a:t>
            </a:r>
            <a:r>
              <a:rPr lang="sk-SK" dirty="0" smtClean="0"/>
              <a:t> list cieľových účtov, ... </a:t>
            </a:r>
          </a:p>
          <a:p>
            <a:r>
              <a:rPr lang="sk-SK" dirty="0"/>
              <a:t> </a:t>
            </a:r>
            <a:r>
              <a:rPr lang="sk-SK" dirty="0" smtClean="0"/>
              <a:t>Interné zdroje dát zohľadňujú potreby danej organizácie a </a:t>
            </a:r>
            <a:r>
              <a:rPr lang="sk-SK" dirty="0"/>
              <a:t>výrazne zefektívňujú presnosť pravidiel. </a:t>
            </a:r>
            <a:endParaRPr lang="sk-SK" dirty="0" smtClean="0"/>
          </a:p>
          <a:p>
            <a:r>
              <a:rPr lang="sk-SK" dirty="0"/>
              <a:t> </a:t>
            </a:r>
            <a:r>
              <a:rPr lang="sk-SK" dirty="0" smtClean="0"/>
              <a:t>Dôležitý je </a:t>
            </a:r>
            <a:r>
              <a:rPr lang="sk-SK" b="1" dirty="0" smtClean="0"/>
              <a:t>List Management </a:t>
            </a:r>
            <a:r>
              <a:rPr lang="sk-SK" dirty="0" err="1" smtClean="0"/>
              <a:t>t.j</a:t>
            </a:r>
            <a:r>
              <a:rPr lang="sk-SK" dirty="0" smtClean="0"/>
              <a:t>. úpravy hodnôt v listoch. Automatizácia, schvaľovanie zmien, </a:t>
            </a:r>
            <a:r>
              <a:rPr lang="sk-SK" dirty="0" err="1" smtClean="0"/>
              <a:t>auditovateľnosť</a:t>
            </a:r>
            <a:r>
              <a:rPr lang="sk-SK" dirty="0" smtClean="0"/>
              <a:t>. </a:t>
            </a:r>
          </a:p>
          <a:p>
            <a:pPr lvl="1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2998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200" cap="none" dirty="0" smtClean="0"/>
              <a:t> </a:t>
            </a:r>
            <a:r>
              <a:rPr lang="sk-SK" sz="2200" cap="none" dirty="0" err="1" smtClean="0">
                <a:solidFill>
                  <a:srgbClr val="D81E1E"/>
                </a:solidFill>
                <a:latin typeface="Architects Daughter"/>
                <a:cs typeface="Architects Daughter"/>
              </a:rPr>
              <a:t>Fraud</a:t>
            </a:r>
            <a:r>
              <a:rPr lang="sk-SK" sz="2200" cap="none" dirty="0" smtClean="0">
                <a:solidFill>
                  <a:srgbClr val="D81E1E"/>
                </a:solidFill>
                <a:latin typeface="Architects Daughter"/>
                <a:cs typeface="Architects Daughter"/>
              </a:rPr>
              <a:t> analytici</a:t>
            </a:r>
            <a:endParaRPr lang="sk-SK" sz="2200" cap="none" dirty="0">
              <a:solidFill>
                <a:srgbClr val="D81E1E"/>
              </a:solidFill>
              <a:latin typeface="Architects Daughter"/>
              <a:cs typeface="Architects Daughter"/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360000" y="846997"/>
            <a:ext cx="8460472" cy="3747626"/>
          </a:xfrm>
        </p:spPr>
        <p:txBody>
          <a:bodyPr>
            <a:normAutofit fontScale="92500" lnSpcReduction="20000"/>
          </a:bodyPr>
          <a:lstStyle/>
          <a:p>
            <a:r>
              <a:rPr lang="sk-SK" dirty="0"/>
              <a:t> </a:t>
            </a:r>
            <a:r>
              <a:rPr lang="sk-SK" dirty="0" smtClean="0"/>
              <a:t>Zabezpečujú funkčnosť OFD najmä z pohľadu nastavenia pravidiel a spracovania incidentov. Rôzne role: </a:t>
            </a:r>
            <a:r>
              <a:rPr lang="sk-SK" dirty="0" err="1" smtClean="0"/>
              <a:t>Policy</a:t>
            </a:r>
            <a:r>
              <a:rPr lang="sk-SK" dirty="0" smtClean="0"/>
              <a:t> Manager, List Manager, </a:t>
            </a:r>
            <a:r>
              <a:rPr lang="sk-SK" dirty="0" err="1" smtClean="0"/>
              <a:t>Case</a:t>
            </a:r>
            <a:r>
              <a:rPr lang="sk-SK" dirty="0" smtClean="0"/>
              <a:t> </a:t>
            </a:r>
            <a:r>
              <a:rPr lang="sk-SK" dirty="0" err="1" smtClean="0"/>
              <a:t>Operator</a:t>
            </a:r>
            <a:r>
              <a:rPr lang="sk-SK" dirty="0" smtClean="0"/>
              <a:t>. </a:t>
            </a:r>
          </a:p>
          <a:p>
            <a:r>
              <a:rPr lang="sk-SK" dirty="0"/>
              <a:t> </a:t>
            </a:r>
            <a:r>
              <a:rPr lang="sk-SK" dirty="0" smtClean="0"/>
              <a:t>V organizáciách na Slovensku je nedostatok zdrojov. </a:t>
            </a:r>
          </a:p>
          <a:p>
            <a:pPr lvl="1"/>
            <a:r>
              <a:rPr lang="sk-SK" dirty="0" smtClean="0"/>
              <a:t>Požiadavka je, aby OFD pracoval čo najviac autonómne a generoval minimum incidentov, ktoré by bolo nutné manuálne spracovať</a:t>
            </a:r>
            <a:r>
              <a:rPr lang="sk-SK" dirty="0"/>
              <a:t>.</a:t>
            </a:r>
            <a:r>
              <a:rPr lang="sk-SK" dirty="0" smtClean="0"/>
              <a:t> </a:t>
            </a:r>
          </a:p>
          <a:p>
            <a:pPr lvl="1"/>
            <a:r>
              <a:rPr lang="sk-SK" dirty="0"/>
              <a:t> </a:t>
            </a:r>
            <a:r>
              <a:rPr lang="sk-SK" dirty="0" smtClean="0"/>
              <a:t>OFD musí byť nakonfigurovaný tak, aby v maximálnej miere rozhodoval v interakcii s používateľom (dodatočná </a:t>
            </a:r>
            <a:r>
              <a:rPr lang="sk-SK" dirty="0" smtClean="0"/>
              <a:t>autentifikácia</a:t>
            </a:r>
            <a:r>
              <a:rPr lang="sk-SK" dirty="0" smtClean="0"/>
              <a:t>).</a:t>
            </a:r>
          </a:p>
          <a:p>
            <a:r>
              <a:rPr lang="sk-SK" dirty="0" smtClean="0"/>
              <a:t> Kvalitný </a:t>
            </a:r>
            <a:r>
              <a:rPr lang="sk-SK" b="1" dirty="0" err="1" smtClean="0"/>
              <a:t>Fraud</a:t>
            </a:r>
            <a:r>
              <a:rPr lang="sk-SK" b="1" dirty="0" smtClean="0"/>
              <a:t> analytik je však pre prevádzku OFD nevyhnutný</a:t>
            </a:r>
            <a:r>
              <a:rPr lang="sk-SK" dirty="0" smtClean="0"/>
              <a:t> </a:t>
            </a:r>
            <a:r>
              <a:rPr lang="sk-SK" dirty="0" smtClean="0">
                <a:sym typeface="Wingdings" panose="05000000000000000000" pitchFamily="2" charset="2"/>
              </a:rPr>
              <a:t></a:t>
            </a:r>
            <a:r>
              <a:rPr lang="en-US" dirty="0" smtClean="0">
                <a:sym typeface="Wingdings" panose="05000000000000000000" pitchFamily="2" charset="2"/>
              </a:rPr>
              <a:t> OFD </a:t>
            </a:r>
            <a:r>
              <a:rPr lang="en-US" dirty="0" err="1" smtClean="0">
                <a:sym typeface="Wingdings" panose="05000000000000000000" pitchFamily="2" charset="2"/>
              </a:rPr>
              <a:t>nebude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nikdy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pracova</a:t>
            </a:r>
            <a:r>
              <a:rPr lang="sk-SK" dirty="0" smtClean="0">
                <a:sym typeface="Wingdings" panose="05000000000000000000" pitchFamily="2" charset="2"/>
              </a:rPr>
              <a:t>ť úplne automaticky.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0701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200" cap="none" dirty="0" smtClean="0"/>
              <a:t> </a:t>
            </a:r>
            <a:r>
              <a:rPr lang="sk-SK" sz="2200" cap="none" dirty="0" smtClean="0">
                <a:solidFill>
                  <a:srgbClr val="D81E1E"/>
                </a:solidFill>
                <a:latin typeface="Architects Daughter"/>
                <a:cs typeface="Architects Daughter"/>
              </a:rPr>
              <a:t>Ladenie pravidiel</a:t>
            </a:r>
            <a:endParaRPr lang="sk-SK" sz="2200" cap="none" dirty="0">
              <a:solidFill>
                <a:srgbClr val="D81E1E"/>
              </a:solidFill>
              <a:latin typeface="Architects Daughter"/>
              <a:cs typeface="Architects Daughter"/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360000" y="846997"/>
            <a:ext cx="8460472" cy="3747626"/>
          </a:xfrm>
        </p:spPr>
        <p:txBody>
          <a:bodyPr>
            <a:normAutofit fontScale="92500"/>
          </a:bodyPr>
          <a:lstStyle/>
          <a:p>
            <a:r>
              <a:rPr lang="sk-SK" dirty="0"/>
              <a:t> </a:t>
            </a:r>
            <a:r>
              <a:rPr lang="sk-SK" dirty="0" smtClean="0"/>
              <a:t>Zlé pravidlo môže mať </a:t>
            </a:r>
            <a:r>
              <a:rPr lang="sk-SK" b="1" dirty="0" smtClean="0"/>
              <a:t>veľmi zlý dopad </a:t>
            </a:r>
            <a:r>
              <a:rPr lang="sk-SK" dirty="0" smtClean="0"/>
              <a:t>ako je blokovanie používateľov a veľa incidentov na spracovanie. </a:t>
            </a:r>
          </a:p>
          <a:p>
            <a:r>
              <a:rPr lang="sk-SK" dirty="0"/>
              <a:t> </a:t>
            </a:r>
            <a:r>
              <a:rPr lang="sk-SK" dirty="0" smtClean="0"/>
              <a:t>Základné typy pravidiel sú: </a:t>
            </a:r>
            <a:r>
              <a:rPr lang="sk-SK" b="1" dirty="0" smtClean="0"/>
              <a:t>striktné</a:t>
            </a:r>
            <a:r>
              <a:rPr lang="sk-SK" dirty="0" smtClean="0"/>
              <a:t> a </a:t>
            </a:r>
            <a:r>
              <a:rPr lang="sk-SK" b="1" dirty="0" err="1" smtClean="0"/>
              <a:t>behaviorálne</a:t>
            </a:r>
            <a:r>
              <a:rPr lang="sk-SK" dirty="0" smtClean="0"/>
              <a:t>. </a:t>
            </a:r>
          </a:p>
          <a:p>
            <a:r>
              <a:rPr lang="sk-SK" dirty="0"/>
              <a:t> </a:t>
            </a:r>
            <a:r>
              <a:rPr lang="sk-SK" dirty="0" smtClean="0"/>
              <a:t>Niektoré pravidlá (najmä </a:t>
            </a:r>
            <a:r>
              <a:rPr lang="sk-SK" dirty="0" err="1"/>
              <a:t>behaviorálne</a:t>
            </a:r>
            <a:r>
              <a:rPr lang="sk-SK" dirty="0" smtClean="0"/>
              <a:t>) sa dajú odladiť iba v produkčnom systéme. </a:t>
            </a:r>
          </a:p>
          <a:p>
            <a:r>
              <a:rPr lang="sk-SK" dirty="0"/>
              <a:t> </a:t>
            </a:r>
            <a:r>
              <a:rPr lang="sk-SK" dirty="0" smtClean="0"/>
              <a:t>Produkt musí ponúkať možnosti „bezpečného“ ladenia pravidiel aj na produkčnom systéme. Možnosti sú „</a:t>
            </a:r>
            <a:r>
              <a:rPr lang="sk-SK" b="1" dirty="0" smtClean="0"/>
              <a:t>test</a:t>
            </a:r>
            <a:r>
              <a:rPr lang="sk-SK" dirty="0" smtClean="0"/>
              <a:t>“ pravidlá alebo „</a:t>
            </a:r>
            <a:r>
              <a:rPr lang="sk-SK" b="1" dirty="0" err="1" smtClean="0"/>
              <a:t>back</a:t>
            </a:r>
            <a:r>
              <a:rPr lang="sk-SK" b="1" dirty="0" smtClean="0"/>
              <a:t> </a:t>
            </a:r>
            <a:r>
              <a:rPr lang="sk-SK" b="1" dirty="0" err="1" smtClean="0"/>
              <a:t>coloring</a:t>
            </a:r>
            <a:r>
              <a:rPr lang="sk-SK" dirty="0" smtClean="0"/>
              <a:t>“.  </a:t>
            </a:r>
          </a:p>
          <a:p>
            <a:pPr lvl="1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7088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200" cap="none" dirty="0" smtClean="0"/>
              <a:t> </a:t>
            </a:r>
            <a:r>
              <a:rPr lang="sk-SK" sz="2200" cap="none" dirty="0" err="1" smtClean="0">
                <a:solidFill>
                  <a:srgbClr val="D81E1E"/>
                </a:solidFill>
                <a:latin typeface="Architects Daughter"/>
                <a:cs typeface="Architects Daughter"/>
              </a:rPr>
              <a:t>Tuning</a:t>
            </a:r>
            <a:r>
              <a:rPr lang="sk-SK" sz="2200" cap="none" dirty="0" smtClean="0">
                <a:solidFill>
                  <a:srgbClr val="D81E1E"/>
                </a:solidFill>
                <a:latin typeface="Architects Daughter"/>
                <a:cs typeface="Architects Daughter"/>
              </a:rPr>
              <a:t> systému / pasívny mód</a:t>
            </a:r>
            <a:endParaRPr lang="sk-SK" sz="2200" cap="none" dirty="0">
              <a:solidFill>
                <a:srgbClr val="D81E1E"/>
              </a:solidFill>
              <a:latin typeface="Architects Daughter"/>
              <a:cs typeface="Architects Daughter"/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360000" y="846997"/>
            <a:ext cx="8460472" cy="3747626"/>
          </a:xfrm>
        </p:spPr>
        <p:txBody>
          <a:bodyPr>
            <a:normAutofit fontScale="92500"/>
          </a:bodyPr>
          <a:lstStyle/>
          <a:p>
            <a:r>
              <a:rPr lang="sk-SK" dirty="0"/>
              <a:t> </a:t>
            </a:r>
            <a:r>
              <a:rPr lang="sk-SK" dirty="0" smtClean="0"/>
              <a:t>Systém je </a:t>
            </a:r>
            <a:r>
              <a:rPr lang="sk-SK" b="1" dirty="0" smtClean="0"/>
              <a:t>pre koncového používateľa neviditeľný</a:t>
            </a:r>
            <a:r>
              <a:rPr lang="sk-SK" b="1" dirty="0"/>
              <a:t> </a:t>
            </a:r>
            <a:r>
              <a:rPr lang="sk-SK" dirty="0" err="1" smtClean="0"/>
              <a:t>t.j</a:t>
            </a:r>
            <a:r>
              <a:rPr lang="sk-SK" dirty="0" smtClean="0"/>
              <a:t>. </a:t>
            </a:r>
            <a:r>
              <a:rPr lang="sk-SK" dirty="0" smtClean="0"/>
              <a:t>neprebieha s ním žiadna </a:t>
            </a:r>
            <a:r>
              <a:rPr lang="sk-SK" dirty="0" smtClean="0"/>
              <a:t>interakcia.</a:t>
            </a:r>
          </a:p>
          <a:p>
            <a:r>
              <a:rPr lang="sk-SK" dirty="0"/>
              <a:t> </a:t>
            </a:r>
            <a:r>
              <a:rPr lang="sk-SK" dirty="0" smtClean="0"/>
              <a:t>Používa sa na produkčnom systéme pred jeho produkčným spustením </a:t>
            </a:r>
            <a:r>
              <a:rPr lang="sk-SK" b="1" dirty="0" smtClean="0"/>
              <a:t>ako fáza „úvodného učenia sa“</a:t>
            </a:r>
            <a:r>
              <a:rPr lang="sk-SK" dirty="0" smtClean="0"/>
              <a:t>. Vytvorenie </a:t>
            </a:r>
            <a:r>
              <a:rPr lang="sk-SK" dirty="0" err="1" smtClean="0"/>
              <a:t>behaviorálneho</a:t>
            </a:r>
            <a:r>
              <a:rPr lang="sk-SK" dirty="0" smtClean="0"/>
              <a:t> profilu vyžaduje istý čas.</a:t>
            </a:r>
          </a:p>
          <a:p>
            <a:r>
              <a:rPr lang="sk-SK" dirty="0"/>
              <a:t> </a:t>
            </a:r>
            <a:r>
              <a:rPr lang="sk-SK" dirty="0" smtClean="0"/>
              <a:t>V tomto čase s ním intenzívne pracujú </a:t>
            </a:r>
            <a:r>
              <a:rPr lang="sk-SK" dirty="0" err="1" smtClean="0"/>
              <a:t>Fraud</a:t>
            </a:r>
            <a:r>
              <a:rPr lang="sk-SK" dirty="0" smtClean="0"/>
              <a:t> analytici a manuálne spracovávajú vzniknuté incidenty a ladia pravidlá.   </a:t>
            </a:r>
          </a:p>
          <a:p>
            <a:r>
              <a:rPr lang="sk-SK" dirty="0" smtClean="0"/>
              <a:t> Trvanie: od 1 do 3 mesiacov podľa štatistickej </a:t>
            </a:r>
            <a:r>
              <a:rPr lang="sk-SK" dirty="0"/>
              <a:t>kvality dát</a:t>
            </a:r>
            <a:r>
              <a:rPr lang="sk-SK" dirty="0" smtClean="0"/>
              <a:t>. </a:t>
            </a:r>
          </a:p>
          <a:p>
            <a:pPr lvl="1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53464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200" cap="none" dirty="0" smtClean="0"/>
              <a:t> </a:t>
            </a:r>
            <a:r>
              <a:rPr lang="sk-SK" sz="2200" cap="none" dirty="0" smtClean="0">
                <a:solidFill>
                  <a:srgbClr val="D81E1E"/>
                </a:solidFill>
                <a:latin typeface="Architects Daughter"/>
                <a:cs typeface="Architects Daughter"/>
              </a:rPr>
              <a:t>Integračná vrstva</a:t>
            </a:r>
            <a:endParaRPr lang="sk-SK" sz="2200" cap="none" dirty="0">
              <a:solidFill>
                <a:srgbClr val="D81E1E"/>
              </a:solidFill>
              <a:latin typeface="Architects Daughter"/>
              <a:cs typeface="Architects Daughter"/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360000" y="846997"/>
            <a:ext cx="8460472" cy="3747626"/>
          </a:xfrm>
        </p:spPr>
        <p:txBody>
          <a:bodyPr>
            <a:normAutofit fontScale="85000" lnSpcReduction="20000"/>
          </a:bodyPr>
          <a:lstStyle/>
          <a:p>
            <a:r>
              <a:rPr lang="sk-SK" dirty="0" smtClean="0"/>
              <a:t> OFD poskytuje systémom (Internet banking, Mobile banking) API na skórovanie operácií. </a:t>
            </a:r>
          </a:p>
          <a:p>
            <a:r>
              <a:rPr lang="sk-SK" dirty="0"/>
              <a:t> </a:t>
            </a:r>
            <a:r>
              <a:rPr lang="sk-SK" dirty="0" smtClean="0"/>
              <a:t>IB, MB obyčajne </a:t>
            </a:r>
            <a:r>
              <a:rPr lang="sk-SK" b="1" dirty="0" smtClean="0"/>
              <a:t>nekomunikuje s OFD priamo ale cez integračnú vrstvu</a:t>
            </a:r>
            <a:r>
              <a:rPr lang="sk-SK" dirty="0" smtClean="0"/>
              <a:t>. </a:t>
            </a:r>
          </a:p>
          <a:p>
            <a:r>
              <a:rPr lang="sk-SK" dirty="0"/>
              <a:t> </a:t>
            </a:r>
            <a:r>
              <a:rPr lang="sk-SK" dirty="0" smtClean="0"/>
              <a:t>Výhody:</a:t>
            </a:r>
          </a:p>
          <a:p>
            <a:pPr lvl="1"/>
            <a:r>
              <a:rPr lang="sk-SK" dirty="0" smtClean="0"/>
              <a:t>Spracovanie stavov, kedy OFD neodpovedá vôbec alebo pomaly. </a:t>
            </a:r>
          </a:p>
          <a:p>
            <a:pPr lvl="1"/>
            <a:r>
              <a:rPr lang="sk-SK" dirty="0" smtClean="0"/>
              <a:t>Flexibilita pri výbere typu dodatočnej autentifikácie.</a:t>
            </a:r>
          </a:p>
          <a:p>
            <a:pPr lvl="1"/>
            <a:r>
              <a:rPr lang="sk-SK" dirty="0" smtClean="0"/>
              <a:t>Implementácia </a:t>
            </a:r>
            <a:r>
              <a:rPr lang="sk-SK" dirty="0"/>
              <a:t>výnimiek, napr. platby pred bankovou uzávierkou nie sú pozdržané v </a:t>
            </a:r>
            <a:r>
              <a:rPr lang="sk-SK" dirty="0" smtClean="0"/>
              <a:t>OFD. </a:t>
            </a:r>
          </a:p>
          <a:p>
            <a:pPr lvl="1"/>
            <a:r>
              <a:rPr lang="sk-SK" dirty="0" smtClean="0"/>
              <a:t>Implementácia „vypínača“ (uvedené ďalej).</a:t>
            </a:r>
          </a:p>
          <a:p>
            <a:pPr lvl="1"/>
            <a:r>
              <a:rPr lang="sk-SK" dirty="0" smtClean="0"/>
              <a:t>Lepšia </a:t>
            </a:r>
            <a:r>
              <a:rPr lang="sk-SK" dirty="0"/>
              <a:t>k</a:t>
            </a:r>
            <a:r>
              <a:rPr lang="sk-SK" dirty="0" smtClean="0"/>
              <a:t>valita vstupných dát (uvedené ďalej)</a:t>
            </a:r>
            <a:endParaRPr lang="sk-SK" dirty="0"/>
          </a:p>
          <a:p>
            <a:pPr lvl="1"/>
            <a:endParaRPr lang="sk-SK" dirty="0" smtClean="0"/>
          </a:p>
          <a:p>
            <a:endParaRPr lang="sk-SK" dirty="0" smtClean="0"/>
          </a:p>
          <a:p>
            <a:pPr lvl="1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94279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200" cap="none" dirty="0" smtClean="0"/>
              <a:t> </a:t>
            </a:r>
            <a:r>
              <a:rPr lang="sk-SK" sz="2200" cap="none" dirty="0" smtClean="0">
                <a:solidFill>
                  <a:srgbClr val="D81E1E"/>
                </a:solidFill>
                <a:latin typeface="Architects Daughter"/>
                <a:cs typeface="Architects Daughter"/>
              </a:rPr>
              <a:t>Vypínač</a:t>
            </a:r>
            <a:endParaRPr lang="sk-SK" sz="2200" cap="none" dirty="0">
              <a:solidFill>
                <a:srgbClr val="D81E1E"/>
              </a:solidFill>
              <a:latin typeface="Architects Daughter"/>
              <a:cs typeface="Architects Daughter"/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360000" y="846997"/>
            <a:ext cx="8460472" cy="3747626"/>
          </a:xfrm>
        </p:spPr>
        <p:txBody>
          <a:bodyPr>
            <a:normAutofit fontScale="92500" lnSpcReduction="10000"/>
          </a:bodyPr>
          <a:lstStyle/>
          <a:p>
            <a:r>
              <a:rPr lang="sk-SK" dirty="0"/>
              <a:t> </a:t>
            </a:r>
            <a:r>
              <a:rPr lang="sk-SK" dirty="0" smtClean="0"/>
              <a:t>OFD musí mať možnosť „</a:t>
            </a:r>
            <a:r>
              <a:rPr lang="sk-SK" b="1" dirty="0" smtClean="0"/>
              <a:t>bezpečného zapnutia / vypnutia</a:t>
            </a:r>
            <a:r>
              <a:rPr lang="sk-SK" dirty="0" smtClean="0"/>
              <a:t>“. </a:t>
            </a:r>
          </a:p>
          <a:p>
            <a:r>
              <a:rPr lang="sk-SK" dirty="0"/>
              <a:t> </a:t>
            </a:r>
            <a:r>
              <a:rPr lang="sk-SK" dirty="0" smtClean="0"/>
              <a:t>Znamená to, že OFD pracuje ďalej (skóruje, učí sa) ale:</a:t>
            </a:r>
          </a:p>
          <a:p>
            <a:pPr lvl="1"/>
            <a:r>
              <a:rPr lang="sk-SK" dirty="0" smtClean="0"/>
              <a:t>generuje vyššie rizikové skóre resp. </a:t>
            </a:r>
          </a:p>
          <a:p>
            <a:pPr lvl="1"/>
            <a:r>
              <a:rPr lang="sk-SK" dirty="0" smtClean="0"/>
              <a:t>neblokuje operácie. </a:t>
            </a:r>
          </a:p>
          <a:p>
            <a:r>
              <a:rPr lang="sk-SK" dirty="0"/>
              <a:t> </a:t>
            </a:r>
            <a:r>
              <a:rPr lang="sk-SK" dirty="0" smtClean="0"/>
              <a:t>Kedy to má význam?</a:t>
            </a:r>
          </a:p>
          <a:p>
            <a:pPr lvl="1"/>
            <a:r>
              <a:rPr lang="sk-SK" dirty="0" smtClean="0"/>
              <a:t>Prebieha masívny útok na organizáciu. Zvyšujeme rizikové skóre.</a:t>
            </a:r>
          </a:p>
          <a:p>
            <a:pPr lvl="1"/>
            <a:r>
              <a:rPr lang="sk-SK" dirty="0" smtClean="0"/>
              <a:t>Chyba v pravidlách, kvôli ktorej sú blokovaní používatelia. </a:t>
            </a:r>
          </a:p>
          <a:p>
            <a:r>
              <a:rPr lang="sk-SK" dirty="0" smtClean="0"/>
              <a:t> Funkcionalita sa väčšinou nerealizuje priamo v OFD ale </a:t>
            </a:r>
            <a:r>
              <a:rPr lang="sk-SK" b="1" dirty="0" smtClean="0"/>
              <a:t>na integračnej vrstve</a:t>
            </a:r>
            <a:r>
              <a:rPr lang="sk-SK" dirty="0" smtClean="0"/>
              <a:t>. </a:t>
            </a:r>
            <a:endParaRPr lang="sk-SK" dirty="0"/>
          </a:p>
          <a:p>
            <a:pPr lvl="1"/>
            <a:endParaRPr lang="sk-SK" dirty="0" smtClean="0"/>
          </a:p>
          <a:p>
            <a:endParaRPr lang="sk-SK" dirty="0" smtClean="0"/>
          </a:p>
          <a:p>
            <a:pPr lvl="1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1867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200" cap="none" dirty="0" smtClean="0"/>
              <a:t> </a:t>
            </a:r>
            <a:r>
              <a:rPr lang="sk-SK" sz="2200" cap="none" dirty="0" smtClean="0">
                <a:solidFill>
                  <a:srgbClr val="D81E1E"/>
                </a:solidFill>
                <a:latin typeface="Architects Daughter"/>
                <a:cs typeface="Architects Daughter"/>
              </a:rPr>
              <a:t>Kvalita vstupných dát</a:t>
            </a:r>
            <a:endParaRPr lang="sk-SK" sz="2200" cap="none" dirty="0">
              <a:solidFill>
                <a:srgbClr val="D81E1E"/>
              </a:solidFill>
              <a:latin typeface="Architects Daughter"/>
              <a:cs typeface="Architects Daughter"/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360000" y="846997"/>
            <a:ext cx="8460472" cy="3747626"/>
          </a:xfrm>
        </p:spPr>
        <p:txBody>
          <a:bodyPr>
            <a:normAutofit/>
          </a:bodyPr>
          <a:lstStyle/>
          <a:p>
            <a:r>
              <a:rPr lang="sk-SK" dirty="0"/>
              <a:t> </a:t>
            </a:r>
            <a:r>
              <a:rPr lang="sk-SK" dirty="0" smtClean="0"/>
              <a:t>Vstupné dáta do OFD </a:t>
            </a:r>
            <a:r>
              <a:rPr lang="sk-SK" b="1" dirty="0" smtClean="0"/>
              <a:t>nemajú zaručenú kvalitu</a:t>
            </a:r>
            <a:r>
              <a:rPr lang="sk-SK" dirty="0" smtClean="0"/>
              <a:t>. Dôvod: prichádzajú od koncového používateľa z front end. </a:t>
            </a:r>
          </a:p>
          <a:p>
            <a:r>
              <a:rPr lang="sk-SK" dirty="0"/>
              <a:t> </a:t>
            </a:r>
            <a:r>
              <a:rPr lang="sk-SK" dirty="0" smtClean="0"/>
              <a:t>Riešenie je v nasadení integračnej vrstvy, ktorá môže dáta </a:t>
            </a:r>
            <a:r>
              <a:rPr lang="sk-SK" b="1" dirty="0" smtClean="0"/>
              <a:t>validovať, opraviť a doplniť</a:t>
            </a:r>
            <a:r>
              <a:rPr lang="sk-SK" dirty="0" smtClean="0"/>
              <a:t>. </a:t>
            </a:r>
          </a:p>
          <a:p>
            <a:r>
              <a:rPr lang="sk-SK" dirty="0"/>
              <a:t> </a:t>
            </a:r>
            <a:r>
              <a:rPr lang="sk-SK" dirty="0" smtClean="0"/>
              <a:t>Musí byť nasadené riešenie </a:t>
            </a:r>
            <a:r>
              <a:rPr lang="sk-SK" b="1" dirty="0" smtClean="0"/>
              <a:t>na identifikáciu chybových stavov</a:t>
            </a:r>
            <a:r>
              <a:rPr lang="sk-SK" dirty="0" smtClean="0"/>
              <a:t> pri volaní API na skórovanie. Na základe toho sa upravuje integračná vrstva. </a:t>
            </a:r>
            <a:endParaRPr lang="sk-SK" dirty="0"/>
          </a:p>
          <a:p>
            <a:pPr lvl="1"/>
            <a:endParaRPr lang="sk-SK" dirty="0" smtClean="0"/>
          </a:p>
          <a:p>
            <a:endParaRPr lang="sk-SK" dirty="0" smtClean="0"/>
          </a:p>
          <a:p>
            <a:pPr lvl="1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97091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200" cap="none" dirty="0" smtClean="0"/>
              <a:t> </a:t>
            </a:r>
            <a:r>
              <a:rPr lang="sk-SK" sz="2200" cap="none" dirty="0" smtClean="0">
                <a:solidFill>
                  <a:srgbClr val="D81E1E"/>
                </a:solidFill>
                <a:latin typeface="Architects Daughter"/>
                <a:cs typeface="Architects Daughter"/>
              </a:rPr>
              <a:t>Historické dáta</a:t>
            </a:r>
            <a:endParaRPr lang="sk-SK" sz="2200" cap="none" dirty="0">
              <a:solidFill>
                <a:srgbClr val="D81E1E"/>
              </a:solidFill>
              <a:latin typeface="Architects Daughter"/>
              <a:cs typeface="Architects Daughter"/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360000" y="846997"/>
            <a:ext cx="8460472" cy="3747626"/>
          </a:xfrm>
        </p:spPr>
        <p:txBody>
          <a:bodyPr>
            <a:normAutofit fontScale="92500" lnSpcReduction="20000"/>
          </a:bodyPr>
          <a:lstStyle/>
          <a:p>
            <a:r>
              <a:rPr lang="sk-SK" dirty="0"/>
              <a:t> </a:t>
            </a:r>
            <a:r>
              <a:rPr lang="sk-SK" dirty="0" smtClean="0"/>
              <a:t>Historické dáta sa môžu použiť </a:t>
            </a:r>
            <a:r>
              <a:rPr lang="sk-SK" b="1" dirty="0" smtClean="0"/>
              <a:t>na rýchle úvodné „naučenie“ sa </a:t>
            </a:r>
            <a:r>
              <a:rPr lang="sk-SK" b="1" dirty="0" smtClean="0"/>
              <a:t>systému</a:t>
            </a:r>
            <a:r>
              <a:rPr lang="sk-SK" dirty="0"/>
              <a:t> </a:t>
            </a:r>
            <a:r>
              <a:rPr lang="sk-SK" dirty="0" err="1" smtClean="0"/>
              <a:t>t.j</a:t>
            </a:r>
            <a:r>
              <a:rPr lang="sk-SK" dirty="0" smtClean="0"/>
              <a:t>. vytvorenie </a:t>
            </a:r>
            <a:r>
              <a:rPr lang="sk-SK" dirty="0" err="1" smtClean="0"/>
              <a:t>behaviorálnych</a:t>
            </a:r>
            <a:r>
              <a:rPr lang="sk-SK" dirty="0" smtClean="0"/>
              <a:t> profilov. </a:t>
            </a:r>
            <a:endParaRPr lang="sk-SK" dirty="0" smtClean="0"/>
          </a:p>
          <a:p>
            <a:r>
              <a:rPr lang="sk-SK" dirty="0" smtClean="0"/>
              <a:t> Problémy</a:t>
            </a:r>
            <a:r>
              <a:rPr lang="sk-SK" dirty="0" smtClean="0"/>
              <a:t>: </a:t>
            </a:r>
          </a:p>
          <a:p>
            <a:pPr lvl="1"/>
            <a:r>
              <a:rPr lang="sk-SK" dirty="0" smtClean="0"/>
              <a:t>Náročná príprava historických operácií pre potreby OFD. </a:t>
            </a:r>
          </a:p>
          <a:p>
            <a:pPr lvl="1"/>
            <a:r>
              <a:rPr lang="sk-SK" dirty="0" smtClean="0"/>
              <a:t>Väčšinou nevieme určiť, ktoré historické operácie boli korektné a ktoré rizikové. </a:t>
            </a:r>
          </a:p>
          <a:p>
            <a:pPr lvl="1"/>
            <a:r>
              <a:rPr lang="sk-SK" dirty="0" err="1" smtClean="0"/>
              <a:t>Behaviorálne</a:t>
            </a:r>
            <a:r>
              <a:rPr lang="sk-SK" dirty="0" smtClean="0"/>
              <a:t> profily sa nemusia vytvárať korektne z pohľadu časových závislostí.</a:t>
            </a:r>
          </a:p>
          <a:p>
            <a:r>
              <a:rPr lang="sk-SK" dirty="0" smtClean="0"/>
              <a:t> Jednoduchšie je použiť </a:t>
            </a:r>
            <a:r>
              <a:rPr lang="sk-SK" b="1" dirty="0" smtClean="0"/>
              <a:t>pasívny mód </a:t>
            </a:r>
            <a:r>
              <a:rPr lang="sk-SK" b="1" dirty="0"/>
              <a:t>na produkčnom systéme </a:t>
            </a:r>
            <a:r>
              <a:rPr lang="sk-SK" b="1" dirty="0" smtClean="0"/>
              <a:t>a v priebehu 1 – 3 mesiacov </a:t>
            </a:r>
            <a:r>
              <a:rPr lang="sk-SK" dirty="0" smtClean="0"/>
              <a:t>získať kvalitné dáta.</a:t>
            </a:r>
          </a:p>
          <a:p>
            <a:pPr lvl="1"/>
            <a:endParaRPr lang="sk-SK" dirty="0"/>
          </a:p>
          <a:p>
            <a:pPr lvl="1"/>
            <a:endParaRPr lang="sk-SK" dirty="0" smtClean="0"/>
          </a:p>
          <a:p>
            <a:endParaRPr lang="sk-SK" dirty="0" smtClean="0"/>
          </a:p>
          <a:p>
            <a:pPr lvl="1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4650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200" cap="none" dirty="0" smtClean="0"/>
              <a:t> </a:t>
            </a:r>
            <a:r>
              <a:rPr lang="sk-SK" sz="2200" cap="none" dirty="0" smtClean="0">
                <a:solidFill>
                  <a:srgbClr val="D81E1E"/>
                </a:solidFill>
                <a:latin typeface="Architects Daughter"/>
                <a:cs typeface="Architects Daughter"/>
              </a:rPr>
              <a:t>Spracovanie incidentov</a:t>
            </a:r>
            <a:endParaRPr lang="sk-SK" sz="2200" cap="none" dirty="0">
              <a:solidFill>
                <a:srgbClr val="D81E1E"/>
              </a:solidFill>
              <a:latin typeface="Architects Daughter"/>
              <a:cs typeface="Architects Daughter"/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360000" y="846997"/>
            <a:ext cx="8460472" cy="3747626"/>
          </a:xfrm>
        </p:spPr>
        <p:txBody>
          <a:bodyPr>
            <a:normAutofit fontScale="92500" lnSpcReduction="20000"/>
          </a:bodyPr>
          <a:lstStyle/>
          <a:p>
            <a:r>
              <a:rPr lang="sk-SK" dirty="0" smtClean="0"/>
              <a:t> OFD poskytuje </a:t>
            </a:r>
            <a:r>
              <a:rPr lang="sk-SK" b="1" dirty="0" smtClean="0"/>
              <a:t>systém na spracovanie incidentov </a:t>
            </a:r>
            <a:r>
              <a:rPr lang="sk-SK" dirty="0" smtClean="0"/>
              <a:t>s ktorým pracujú </a:t>
            </a:r>
            <a:r>
              <a:rPr lang="sk-SK" dirty="0" err="1" smtClean="0"/>
              <a:t>Fraud</a:t>
            </a:r>
            <a:r>
              <a:rPr lang="sk-SK" dirty="0" smtClean="0"/>
              <a:t> analytici.  </a:t>
            </a:r>
          </a:p>
          <a:p>
            <a:pPr lvl="1"/>
            <a:r>
              <a:rPr lang="sk-SK" dirty="0"/>
              <a:t>Stavy Incidentu: Otvorený, V riešení, Uzatvorený. </a:t>
            </a:r>
          </a:p>
          <a:p>
            <a:pPr lvl="1"/>
            <a:r>
              <a:rPr lang="sk-SK" dirty="0"/>
              <a:t>Výsledok analýzy: </a:t>
            </a:r>
            <a:r>
              <a:rPr lang="sk-SK" dirty="0" smtClean="0"/>
              <a:t>Určite korektná </a:t>
            </a:r>
            <a:r>
              <a:rPr lang="sk-SK" dirty="0"/>
              <a:t>operácia, Asi korektná operácia, Asi </a:t>
            </a:r>
            <a:r>
              <a:rPr lang="sk-SK" dirty="0" err="1" smtClean="0"/>
              <a:t>fraud</a:t>
            </a:r>
            <a:r>
              <a:rPr lang="sk-SK" dirty="0" smtClean="0"/>
              <a:t> </a:t>
            </a:r>
            <a:r>
              <a:rPr lang="sk-SK" dirty="0"/>
              <a:t>operácia, Určite </a:t>
            </a:r>
            <a:r>
              <a:rPr lang="sk-SK" dirty="0" err="1" smtClean="0"/>
              <a:t>fraud</a:t>
            </a:r>
            <a:r>
              <a:rPr lang="sk-SK" dirty="0" smtClean="0"/>
              <a:t> operácia, Nevieme. </a:t>
            </a:r>
            <a:endParaRPr lang="sk-SK" dirty="0" smtClean="0"/>
          </a:p>
          <a:p>
            <a:r>
              <a:rPr lang="sk-SK" dirty="0"/>
              <a:t> </a:t>
            </a:r>
            <a:r>
              <a:rPr lang="sk-SK" dirty="0" smtClean="0"/>
              <a:t>Ak </a:t>
            </a:r>
            <a:r>
              <a:rPr lang="sk-SK" dirty="0" smtClean="0"/>
              <a:t>má organizácia </a:t>
            </a:r>
            <a:r>
              <a:rPr lang="sk-SK" b="1" dirty="0" smtClean="0"/>
              <a:t>vlastný </a:t>
            </a:r>
            <a:r>
              <a:rPr lang="sk-SK" b="1" dirty="0" smtClean="0"/>
              <a:t>systém na spracovanie incidentov</a:t>
            </a:r>
            <a:r>
              <a:rPr lang="sk-SK" dirty="0" smtClean="0"/>
              <a:t>, </a:t>
            </a:r>
            <a:r>
              <a:rPr lang="sk-SK" dirty="0" smtClean="0"/>
              <a:t>implementovaná by mala byť integrácia s </a:t>
            </a:r>
            <a:r>
              <a:rPr lang="sk-SK" dirty="0" smtClean="0"/>
              <a:t>OFD. </a:t>
            </a:r>
          </a:p>
          <a:p>
            <a:r>
              <a:rPr lang="sk-SK" dirty="0" smtClean="0"/>
              <a:t> OFD musí poskytovať obojstranné „</a:t>
            </a:r>
            <a:r>
              <a:rPr lang="sk-SK" b="1" dirty="0" smtClean="0"/>
              <a:t>Incident API</a:t>
            </a:r>
            <a:r>
              <a:rPr lang="sk-SK" dirty="0" smtClean="0"/>
              <a:t>“</a:t>
            </a:r>
            <a:r>
              <a:rPr lang="sk-SK" dirty="0"/>
              <a:t> </a:t>
            </a:r>
            <a:r>
              <a:rPr lang="sk-SK" dirty="0" err="1" smtClean="0"/>
              <a:t>t.j</a:t>
            </a:r>
            <a:r>
              <a:rPr lang="sk-SK" dirty="0" smtClean="0"/>
              <a:t>. systém získa informácie o incidente a ak bol incident uzatvorený, informuje o tom OFD kvôli spätnej väzbe. </a:t>
            </a:r>
            <a:endParaRPr lang="sk-SK" dirty="0" smtClean="0"/>
          </a:p>
          <a:p>
            <a:pPr lvl="1"/>
            <a:endParaRPr lang="sk-SK" dirty="0"/>
          </a:p>
          <a:p>
            <a:pPr lvl="1"/>
            <a:endParaRPr lang="sk-SK" dirty="0" smtClean="0"/>
          </a:p>
          <a:p>
            <a:endParaRPr lang="sk-SK" dirty="0" smtClean="0"/>
          </a:p>
          <a:p>
            <a:pPr lvl="1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2794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200" cap="none" dirty="0" smtClean="0"/>
              <a:t> </a:t>
            </a:r>
            <a:r>
              <a:rPr lang="sk-SK" sz="2200" cap="none" dirty="0" err="1" smtClean="0">
                <a:solidFill>
                  <a:srgbClr val="D81E1E"/>
                </a:solidFill>
                <a:latin typeface="Architects Daughter"/>
                <a:cs typeface="Architects Daughter"/>
              </a:rPr>
              <a:t>Reportovacie</a:t>
            </a:r>
            <a:r>
              <a:rPr lang="sk-SK" sz="2200" cap="none" dirty="0" smtClean="0">
                <a:solidFill>
                  <a:srgbClr val="D81E1E"/>
                </a:solidFill>
                <a:latin typeface="Architects Daughter"/>
                <a:cs typeface="Architects Daughter"/>
              </a:rPr>
              <a:t> možnosti</a:t>
            </a:r>
            <a:endParaRPr lang="sk-SK" sz="2200" cap="none" dirty="0">
              <a:solidFill>
                <a:srgbClr val="D81E1E"/>
              </a:solidFill>
              <a:latin typeface="Architects Daughter"/>
              <a:cs typeface="Architects Daughter"/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360000" y="846997"/>
            <a:ext cx="8460472" cy="3747626"/>
          </a:xfrm>
        </p:spPr>
        <p:txBody>
          <a:bodyPr>
            <a:normAutofit/>
          </a:bodyPr>
          <a:lstStyle/>
          <a:p>
            <a:r>
              <a:rPr lang="sk-SK" dirty="0"/>
              <a:t> </a:t>
            </a:r>
            <a:r>
              <a:rPr lang="sk-SK" dirty="0" smtClean="0"/>
              <a:t>OFD by malo poskytovať </a:t>
            </a:r>
            <a:r>
              <a:rPr lang="sk-SK" b="1" dirty="0" smtClean="0"/>
              <a:t>základné prevádzkové reporty </a:t>
            </a:r>
            <a:r>
              <a:rPr lang="sk-SK" dirty="0" smtClean="0"/>
              <a:t>(počet spracovaných operácií, počet vytvorených incidentov, ...)</a:t>
            </a:r>
          </a:p>
          <a:p>
            <a:r>
              <a:rPr lang="sk-SK" dirty="0"/>
              <a:t> </a:t>
            </a:r>
            <a:r>
              <a:rPr lang="sk-SK" dirty="0" smtClean="0"/>
              <a:t>Ak má organizácia </a:t>
            </a:r>
            <a:r>
              <a:rPr lang="sk-SK" b="1" dirty="0" smtClean="0"/>
              <a:t>vlastný </a:t>
            </a:r>
            <a:r>
              <a:rPr lang="sk-SK" b="1" dirty="0" err="1" smtClean="0"/>
              <a:t>reportovací</a:t>
            </a:r>
            <a:r>
              <a:rPr lang="sk-SK" b="1" dirty="0" smtClean="0"/>
              <a:t> systém</a:t>
            </a:r>
            <a:r>
              <a:rPr lang="sk-SK" dirty="0" smtClean="0"/>
              <a:t>, implementovaná by mala byť integrácia s OFD a reporty by sa mali vytvárať v tomto </a:t>
            </a:r>
            <a:r>
              <a:rPr lang="sk-SK" dirty="0" err="1" smtClean="0"/>
              <a:t>reportovacom</a:t>
            </a:r>
            <a:r>
              <a:rPr lang="sk-SK" dirty="0" smtClean="0"/>
              <a:t> systéme. </a:t>
            </a:r>
          </a:p>
          <a:p>
            <a:pPr lvl="1"/>
            <a:endParaRPr lang="sk-SK" dirty="0"/>
          </a:p>
          <a:p>
            <a:pPr lvl="1"/>
            <a:endParaRPr lang="sk-SK" dirty="0" smtClean="0"/>
          </a:p>
          <a:p>
            <a:endParaRPr lang="sk-SK" dirty="0" smtClean="0"/>
          </a:p>
          <a:p>
            <a:pPr lvl="1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8846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200" cap="none" dirty="0" smtClean="0"/>
              <a:t> </a:t>
            </a:r>
            <a:r>
              <a:rPr lang="sk-SK" sz="2200" cap="none" dirty="0" smtClean="0">
                <a:solidFill>
                  <a:srgbClr val="D81E1E"/>
                </a:solidFill>
                <a:latin typeface="Architects Daughter"/>
                <a:cs typeface="Architects Daughter"/>
              </a:rPr>
              <a:t>Robustnosť systému</a:t>
            </a:r>
            <a:endParaRPr lang="sk-SK" sz="2200" cap="none" dirty="0">
              <a:solidFill>
                <a:srgbClr val="D81E1E"/>
              </a:solidFill>
              <a:latin typeface="Architects Daughter"/>
              <a:cs typeface="Architects Daughter"/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360000" y="846997"/>
            <a:ext cx="8460472" cy="3747626"/>
          </a:xfrm>
        </p:spPr>
        <p:txBody>
          <a:bodyPr>
            <a:normAutofit fontScale="92500" lnSpcReduction="10000"/>
          </a:bodyPr>
          <a:lstStyle/>
          <a:p>
            <a:r>
              <a:rPr lang="sk-SK" dirty="0"/>
              <a:t> </a:t>
            </a:r>
            <a:r>
              <a:rPr lang="sk-SK" dirty="0" smtClean="0"/>
              <a:t>Od OFD sa </a:t>
            </a:r>
            <a:r>
              <a:rPr lang="sk-SK" b="1" dirty="0" smtClean="0"/>
              <a:t>vyžaduje najmä rýchla odozva</a:t>
            </a:r>
            <a:r>
              <a:rPr lang="sk-SK" dirty="0" smtClean="0"/>
              <a:t>. Interakcia prebieha s koncovým používateľom, preto rizikové skórovanie operácie musí byť rýchle</a:t>
            </a:r>
            <a:r>
              <a:rPr lang="en-US" dirty="0"/>
              <a:t> </a:t>
            </a:r>
            <a:r>
              <a:rPr lang="en-US" dirty="0" smtClean="0"/>
              <a:t>(100 </a:t>
            </a:r>
            <a:r>
              <a:rPr lang="en-US" dirty="0" err="1" smtClean="0"/>
              <a:t>ms</a:t>
            </a:r>
            <a:r>
              <a:rPr lang="en-US" dirty="0" smtClean="0"/>
              <a:t>, 200 </a:t>
            </a:r>
            <a:r>
              <a:rPr lang="en-US" dirty="0" err="1" smtClean="0"/>
              <a:t>ms</a:t>
            </a:r>
            <a:r>
              <a:rPr lang="en-US" dirty="0" smtClean="0"/>
              <a:t>). </a:t>
            </a:r>
            <a:endParaRPr lang="sk-SK" dirty="0" smtClean="0"/>
          </a:p>
          <a:p>
            <a:r>
              <a:rPr lang="sk-SK" dirty="0"/>
              <a:t> </a:t>
            </a:r>
            <a:r>
              <a:rPr lang="sk-SK" dirty="0" smtClean="0"/>
              <a:t>OFD </a:t>
            </a:r>
            <a:r>
              <a:rPr lang="sk-SK" b="1" dirty="0" smtClean="0"/>
              <a:t>nepotrebuje držať veľké objemy dát</a:t>
            </a:r>
            <a:r>
              <a:rPr lang="sk-SK" dirty="0" smtClean="0"/>
              <a:t>. Pri rozhodovaní postačujú dáta </a:t>
            </a:r>
            <a:r>
              <a:rPr lang="sk-SK" b="1" dirty="0" smtClean="0"/>
              <a:t>za posledný pol rok</a:t>
            </a:r>
            <a:r>
              <a:rPr lang="sk-SK" dirty="0"/>
              <a:t> </a:t>
            </a:r>
            <a:r>
              <a:rPr lang="sk-SK" dirty="0" smtClean="0"/>
              <a:t>z dôvodu zmeny </a:t>
            </a:r>
            <a:r>
              <a:rPr lang="sk-SK" dirty="0" err="1" smtClean="0"/>
              <a:t>behaviorálnych</a:t>
            </a:r>
            <a:r>
              <a:rPr lang="sk-SK" dirty="0" smtClean="0"/>
              <a:t> profilov. </a:t>
            </a:r>
          </a:p>
          <a:p>
            <a:r>
              <a:rPr lang="en-US" b="1" dirty="0" smtClean="0"/>
              <a:t> </a:t>
            </a:r>
            <a:r>
              <a:rPr lang="sk-SK" b="1" dirty="0" smtClean="0"/>
              <a:t>Kvalitné interné </a:t>
            </a:r>
            <a:r>
              <a:rPr lang="sk-SK" b="1" dirty="0" err="1" smtClean="0"/>
              <a:t>data</a:t>
            </a:r>
            <a:r>
              <a:rPr lang="en-US" b="1" dirty="0" smtClean="0"/>
              <a:t> pre OFD</a:t>
            </a:r>
            <a:r>
              <a:rPr lang="sk-SK" b="1" dirty="0" smtClean="0"/>
              <a:t> vo forme </a:t>
            </a:r>
            <a:r>
              <a:rPr lang="en-US" b="1" dirty="0" err="1" smtClean="0"/>
              <a:t>zoznamov</a:t>
            </a:r>
            <a:r>
              <a:rPr lang="en-US" b="1" dirty="0"/>
              <a:t> </a:t>
            </a:r>
            <a:r>
              <a:rPr lang="en-US" b="1" dirty="0" smtClean="0"/>
              <a:t>(list) </a:t>
            </a:r>
            <a:r>
              <a:rPr lang="sk-SK" dirty="0" smtClean="0"/>
              <a:t>nemajú veľké objemy. </a:t>
            </a:r>
          </a:p>
          <a:p>
            <a:r>
              <a:rPr lang="sk-SK" dirty="0"/>
              <a:t> </a:t>
            </a:r>
            <a:r>
              <a:rPr lang="sk-SK" dirty="0" smtClean="0"/>
              <a:t>OFD by nemal byť </a:t>
            </a:r>
            <a:r>
              <a:rPr lang="sk-SK" dirty="0" err="1" smtClean="0"/>
              <a:t>data</a:t>
            </a:r>
            <a:r>
              <a:rPr lang="sk-SK" dirty="0" smtClean="0"/>
              <a:t> </a:t>
            </a:r>
            <a:r>
              <a:rPr lang="sk-SK" dirty="0" err="1" smtClean="0"/>
              <a:t>warehouse</a:t>
            </a:r>
            <a:r>
              <a:rPr lang="en-US" dirty="0"/>
              <a:t>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sk-SK" dirty="0" smtClean="0"/>
          </a:p>
          <a:p>
            <a:pPr lvl="1"/>
            <a:endParaRPr lang="sk-SK" dirty="0"/>
          </a:p>
          <a:p>
            <a:pPr lvl="1"/>
            <a:endParaRPr lang="sk-SK" dirty="0" smtClean="0"/>
          </a:p>
          <a:p>
            <a:endParaRPr lang="sk-SK" dirty="0" smtClean="0"/>
          </a:p>
          <a:p>
            <a:pPr lvl="1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8747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200" cap="none" dirty="0" smtClean="0"/>
              <a:t> </a:t>
            </a:r>
            <a:r>
              <a:rPr lang="en-US" sz="2200" cap="none" dirty="0" smtClean="0">
                <a:solidFill>
                  <a:srgbClr val="D81E1E"/>
                </a:solidFill>
                <a:latin typeface="Architects Daughter"/>
                <a:cs typeface="Architects Daughter"/>
              </a:rPr>
              <a:t>Bud</a:t>
            </a:r>
            <a:r>
              <a:rPr lang="sk-SK" sz="2200" cap="none" dirty="0" err="1" smtClean="0">
                <a:solidFill>
                  <a:srgbClr val="D81E1E"/>
                </a:solidFill>
                <a:latin typeface="Architects Daughter"/>
                <a:cs typeface="Architects Daughter"/>
              </a:rPr>
              <a:t>úcnosť</a:t>
            </a:r>
            <a:r>
              <a:rPr lang="sk-SK" sz="2200" cap="none" dirty="0" smtClean="0">
                <a:solidFill>
                  <a:srgbClr val="D81E1E"/>
                </a:solidFill>
                <a:latin typeface="Architects Daughter"/>
                <a:cs typeface="Architects Daughter"/>
              </a:rPr>
              <a:t> OFD</a:t>
            </a:r>
            <a:endParaRPr lang="sk-SK" sz="2200" cap="none" dirty="0">
              <a:solidFill>
                <a:srgbClr val="D81E1E"/>
              </a:solidFill>
              <a:latin typeface="Architects Daughter"/>
              <a:cs typeface="Architects Daughter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990600" y="819150"/>
            <a:ext cx="6934200" cy="406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50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2400" cap="none" dirty="0" smtClean="0">
                <a:solidFill>
                  <a:srgbClr val="D81E1E"/>
                </a:solidFill>
                <a:latin typeface="Architects Daughter"/>
                <a:cs typeface="Architects Daughter"/>
              </a:rPr>
              <a:t>Diskusia</a:t>
            </a:r>
            <a:endParaRPr lang="sk-SK" sz="2400" cap="none" dirty="0">
              <a:solidFill>
                <a:srgbClr val="D81E1E"/>
              </a:solidFill>
              <a:latin typeface="Architects Daughter"/>
              <a:cs typeface="Architects Daughter"/>
            </a:endParaRPr>
          </a:p>
        </p:txBody>
      </p:sp>
      <p:pic>
        <p:nvPicPr>
          <p:cNvPr id="7" name="Picture 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99" t="12000" r="3999"/>
          <a:stretch>
            <a:fillRect/>
          </a:stretch>
        </p:blipFill>
        <p:spPr bwMode="auto">
          <a:xfrm>
            <a:off x="3810000" y="1028704"/>
            <a:ext cx="3657600" cy="3350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9"/>
          <p:cNvSpPr txBox="1">
            <a:spLocks noChangeArrowheads="1"/>
          </p:cNvSpPr>
          <p:nvPr/>
        </p:nvSpPr>
        <p:spPr bwMode="auto">
          <a:xfrm>
            <a:off x="990600" y="1675208"/>
            <a:ext cx="40386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213360" bIns="50800" numCol="1" anchor="ctr" anchorCtr="0" compatLnSpc="1">
            <a:prstTxWarp prst="textNoShape">
              <a:avLst/>
            </a:prstTxWarp>
          </a:bodyPr>
          <a:lstStyle>
            <a:lvl1pPr marL="30163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7200" b="1">
                <a:solidFill>
                  <a:srgbClr val="FFFFFF"/>
                </a:solidFill>
                <a:latin typeface="+mj-lt"/>
                <a:ea typeface="+mj-ea"/>
                <a:cs typeface="+mj-cs"/>
                <a:sym typeface="Arial" charset="0"/>
              </a:defRPr>
            </a:lvl1pPr>
            <a:lvl2pPr marL="30163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7200" b="1">
                <a:solidFill>
                  <a:srgbClr val="FFFFFF"/>
                </a:solidFill>
                <a:latin typeface="Arial" charset="0"/>
                <a:ea typeface="ヒラギノ角ゴ ProN W6" charset="0"/>
                <a:cs typeface="ヒラギノ角ゴ ProN W6" charset="0"/>
                <a:sym typeface="Arial" charset="0"/>
              </a:defRPr>
            </a:lvl2pPr>
            <a:lvl3pPr marL="30163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7200" b="1">
                <a:solidFill>
                  <a:srgbClr val="FFFFFF"/>
                </a:solidFill>
                <a:latin typeface="Arial" charset="0"/>
                <a:ea typeface="ヒラギノ角ゴ ProN W6" charset="0"/>
                <a:cs typeface="ヒラギノ角ゴ ProN W6" charset="0"/>
                <a:sym typeface="Arial" charset="0"/>
              </a:defRPr>
            </a:lvl3pPr>
            <a:lvl4pPr marL="30163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7200" b="1">
                <a:solidFill>
                  <a:srgbClr val="FFFFFF"/>
                </a:solidFill>
                <a:latin typeface="Arial" charset="0"/>
                <a:ea typeface="ヒラギノ角ゴ ProN W6" charset="0"/>
                <a:cs typeface="ヒラギノ角ゴ ProN W6" charset="0"/>
                <a:sym typeface="Arial" charset="0"/>
              </a:defRPr>
            </a:lvl4pPr>
            <a:lvl5pPr marL="30163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7200" b="1">
                <a:solidFill>
                  <a:srgbClr val="FFFFFF"/>
                </a:solidFill>
                <a:latin typeface="Arial" charset="0"/>
                <a:ea typeface="ヒラギノ角ゴ ProN W6" charset="0"/>
                <a:cs typeface="ヒラギノ角ゴ ProN W6" charset="0"/>
                <a:sym typeface="Arial" charset="0"/>
              </a:defRPr>
            </a:lvl5pPr>
            <a:lvl6pPr marL="487363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7200" b="1">
                <a:solidFill>
                  <a:srgbClr val="FFFFFF"/>
                </a:solidFill>
                <a:latin typeface="Arial" charset="0"/>
                <a:ea typeface="ヒラギノ角ゴ ProN W6" charset="0"/>
                <a:cs typeface="ヒラギノ角ゴ ProN W6" charset="0"/>
                <a:sym typeface="Arial" charset="0"/>
              </a:defRPr>
            </a:lvl6pPr>
            <a:lvl7pPr marL="944563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7200" b="1">
                <a:solidFill>
                  <a:srgbClr val="FFFFFF"/>
                </a:solidFill>
                <a:latin typeface="Arial" charset="0"/>
                <a:ea typeface="ヒラギノ角ゴ ProN W6" charset="0"/>
                <a:cs typeface="ヒラギノ角ゴ ProN W6" charset="0"/>
                <a:sym typeface="Arial" charset="0"/>
              </a:defRPr>
            </a:lvl7pPr>
            <a:lvl8pPr marL="1401763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7200" b="1">
                <a:solidFill>
                  <a:srgbClr val="FFFFFF"/>
                </a:solidFill>
                <a:latin typeface="Arial" charset="0"/>
                <a:ea typeface="ヒラギノ角ゴ ProN W6" charset="0"/>
                <a:cs typeface="ヒラギノ角ゴ ProN W6" charset="0"/>
                <a:sym typeface="Arial" charset="0"/>
              </a:defRPr>
            </a:lvl8pPr>
            <a:lvl9pPr marL="1858963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7200" b="1">
                <a:solidFill>
                  <a:srgbClr val="FFFFFF"/>
                </a:solidFill>
                <a:latin typeface="Arial" charset="0"/>
                <a:ea typeface="ヒラギノ角ゴ ProN W6" charset="0"/>
                <a:cs typeface="ヒラギノ角ゴ ProN W6" charset="0"/>
                <a:sym typeface="Arial" charset="0"/>
              </a:defRPr>
            </a:lvl9pPr>
          </a:lstStyle>
          <a:p>
            <a:pPr marL="80963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847D77"/>
                </a:solidFill>
                <a:effectLst/>
                <a:uLnTx/>
                <a:uFillTx/>
                <a:latin typeface="Arial"/>
                <a:sym typeface="Arial" charset="0"/>
              </a:rPr>
              <a:t>Otázky</a:t>
            </a:r>
            <a:r>
              <a:rPr kumimoji="0" lang="en-US" sz="5400" b="1" i="0" u="none" strike="noStrike" kern="0" cap="none" spc="0" normalizeH="0" baseline="0" noProof="0" dirty="0" smtClean="0">
                <a:ln>
                  <a:noFill/>
                </a:ln>
                <a:solidFill>
                  <a:srgbClr val="847D77"/>
                </a:solidFill>
                <a:effectLst/>
                <a:uLnTx/>
                <a:uFillTx/>
                <a:latin typeface="Arial"/>
                <a:sym typeface="Arial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702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454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539552" y="272273"/>
            <a:ext cx="2664296" cy="3402378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sk-SK" sz="1400" b="1" dirty="0" smtClean="0">
                <a:solidFill>
                  <a:schemeClr val="bg1"/>
                </a:solidFill>
              </a:rPr>
              <a:t>Telefón</a:t>
            </a:r>
            <a:endParaRPr lang="es-ES" sz="1400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s-ES" sz="1400" dirty="0">
                <a:solidFill>
                  <a:schemeClr val="bg1"/>
                </a:solidFill>
              </a:rPr>
              <a:t>+421 (2) 502 67 </a:t>
            </a:r>
            <a:r>
              <a:rPr lang="es-ES" sz="1400" dirty="0" smtClean="0">
                <a:solidFill>
                  <a:schemeClr val="bg1"/>
                </a:solidFill>
              </a:rPr>
              <a:t>111</a:t>
            </a:r>
            <a:endParaRPr lang="sk-SK" sz="1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sk-SK" sz="1400" dirty="0" smtClean="0">
              <a:solidFill>
                <a:schemeClr val="bg1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s-ES" sz="1400" b="1" dirty="0" smtClean="0">
                <a:solidFill>
                  <a:schemeClr val="bg1"/>
                </a:solidFill>
              </a:rPr>
              <a:t>Fax</a:t>
            </a:r>
          </a:p>
          <a:p>
            <a:pPr marL="0" indent="0">
              <a:buNone/>
            </a:pPr>
            <a:r>
              <a:rPr lang="sk-SK" sz="1400" dirty="0">
                <a:solidFill>
                  <a:schemeClr val="bg1"/>
                </a:solidFill>
              </a:rPr>
              <a:t>+421 (2) 502 67 </a:t>
            </a:r>
            <a:r>
              <a:rPr lang="sk-SK" sz="1400" dirty="0" smtClean="0">
                <a:solidFill>
                  <a:schemeClr val="bg1"/>
                </a:solidFill>
              </a:rPr>
              <a:t>100</a:t>
            </a:r>
          </a:p>
          <a:p>
            <a:pPr marL="0" indent="0">
              <a:buNone/>
            </a:pPr>
            <a:endParaRPr lang="sk-SK" sz="1400" dirty="0" smtClean="0">
              <a:solidFill>
                <a:schemeClr val="bg1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s-ES" sz="1400" b="1" dirty="0" smtClean="0">
                <a:solidFill>
                  <a:schemeClr val="bg1"/>
                </a:solidFill>
              </a:rPr>
              <a:t>Inform</a:t>
            </a:r>
            <a:r>
              <a:rPr lang="sk-SK" sz="1400" b="1" dirty="0" err="1" smtClean="0">
                <a:solidFill>
                  <a:schemeClr val="bg1"/>
                </a:solidFill>
              </a:rPr>
              <a:t>ácie</a:t>
            </a:r>
            <a:endParaRPr lang="es-ES" sz="1400" b="1" dirty="0" smtClean="0">
              <a:solidFill>
                <a:schemeClr val="bg1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sk-SK" sz="1400" dirty="0" err="1" smtClean="0">
                <a:solidFill>
                  <a:schemeClr val="bg1"/>
                </a:solidFill>
              </a:rPr>
              <a:t>info</a:t>
            </a:r>
            <a:r>
              <a:rPr lang="es-ES" sz="1400" dirty="0" smtClean="0">
                <a:solidFill>
                  <a:schemeClr val="bg1"/>
                </a:solidFill>
              </a:rPr>
              <a:t>@</a:t>
            </a:r>
            <a:r>
              <a:rPr lang="es-ES" sz="1400" dirty="0" err="1" smtClean="0">
                <a:solidFill>
                  <a:schemeClr val="bg1"/>
                </a:solidFill>
              </a:rPr>
              <a:t>tempest</a:t>
            </a:r>
            <a:r>
              <a:rPr lang="es-ES" sz="1400" dirty="0" smtClean="0">
                <a:solidFill>
                  <a:schemeClr val="bg1"/>
                </a:solidFill>
              </a:rPr>
              <a:t>.</a:t>
            </a:r>
            <a:r>
              <a:rPr lang="sk-SK" sz="1400" dirty="0" err="1" smtClean="0">
                <a:solidFill>
                  <a:schemeClr val="bg1"/>
                </a:solidFill>
              </a:rPr>
              <a:t>sk</a:t>
            </a:r>
            <a:endParaRPr lang="es-ES" sz="1400" dirty="0" smtClean="0">
              <a:solidFill>
                <a:schemeClr val="bg1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sk-SK" sz="1400" dirty="0" smtClean="0">
              <a:solidFill>
                <a:schemeClr val="bg1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sk-SK" sz="1400" b="1" dirty="0">
                <a:solidFill>
                  <a:schemeClr val="bg1"/>
                </a:solidFill>
              </a:rPr>
              <a:t>O</a:t>
            </a:r>
            <a:r>
              <a:rPr lang="sk-SK" sz="1400" b="1" dirty="0" smtClean="0">
                <a:solidFill>
                  <a:schemeClr val="bg1"/>
                </a:solidFill>
              </a:rPr>
              <a:t>bchod</a:t>
            </a:r>
            <a:endParaRPr lang="es-ES" sz="1400" b="1" dirty="0" smtClean="0">
              <a:solidFill>
                <a:schemeClr val="bg1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sk-SK" sz="1400" dirty="0" smtClean="0">
                <a:solidFill>
                  <a:schemeClr val="bg1"/>
                </a:solidFill>
              </a:rPr>
              <a:t>obchod</a:t>
            </a:r>
            <a:r>
              <a:rPr lang="es-ES" sz="1400" dirty="0" smtClean="0">
                <a:solidFill>
                  <a:schemeClr val="bg1"/>
                </a:solidFill>
              </a:rPr>
              <a:t>@</a:t>
            </a:r>
            <a:r>
              <a:rPr lang="es-ES" sz="1400" dirty="0" err="1" smtClean="0">
                <a:solidFill>
                  <a:schemeClr val="bg1"/>
                </a:solidFill>
              </a:rPr>
              <a:t>tempest</a:t>
            </a:r>
            <a:r>
              <a:rPr lang="es-ES" sz="1400" dirty="0" smtClean="0">
                <a:solidFill>
                  <a:schemeClr val="bg1"/>
                </a:solidFill>
              </a:rPr>
              <a:t>.</a:t>
            </a:r>
            <a:r>
              <a:rPr lang="sk-SK" sz="1400" dirty="0" err="1" smtClean="0">
                <a:solidFill>
                  <a:schemeClr val="bg1"/>
                </a:solidFill>
              </a:rPr>
              <a:t>sk</a:t>
            </a:r>
            <a:endParaRPr lang="es-ES" sz="1400" dirty="0" smtClean="0">
              <a:solidFill>
                <a:schemeClr val="bg1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s-ES" sz="1400" dirty="0" smtClean="0">
                <a:solidFill>
                  <a:srgbClr val="ED1C24"/>
                </a:solidFill>
              </a:rPr>
              <a:t>www.tempest.</a:t>
            </a:r>
            <a:r>
              <a:rPr lang="sk-SK" sz="1400" dirty="0" smtClean="0">
                <a:solidFill>
                  <a:srgbClr val="ED1C24"/>
                </a:solidFill>
              </a:rPr>
              <a:t>sk</a:t>
            </a:r>
          </a:p>
          <a:p>
            <a:pPr marL="0" indent="0">
              <a:buFont typeface="Arial" pitchFamily="34" charset="0"/>
              <a:buNone/>
            </a:pPr>
            <a:endParaRPr lang="sk-SK" sz="1400" dirty="0" smtClean="0">
              <a:solidFill>
                <a:schemeClr val="bg1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sk-SK" sz="1400" b="1" dirty="0" smtClean="0">
                <a:solidFill>
                  <a:schemeClr val="bg1"/>
                </a:solidFill>
              </a:rPr>
              <a:t>TEMPEST a. s.</a:t>
            </a:r>
          </a:p>
          <a:p>
            <a:pPr marL="0" indent="0">
              <a:buFont typeface="Arial" pitchFamily="34" charset="0"/>
              <a:buNone/>
            </a:pPr>
            <a:r>
              <a:rPr lang="sk-SK" sz="1400" dirty="0" smtClean="0">
                <a:solidFill>
                  <a:schemeClr val="bg1"/>
                </a:solidFill>
              </a:rPr>
              <a:t>Galvaniho 17 / B</a:t>
            </a:r>
          </a:p>
          <a:p>
            <a:pPr marL="0" indent="0">
              <a:buFont typeface="Arial" pitchFamily="34" charset="0"/>
              <a:buNone/>
            </a:pPr>
            <a:r>
              <a:rPr lang="sk-SK" sz="1400" dirty="0" smtClean="0">
                <a:solidFill>
                  <a:schemeClr val="bg1"/>
                </a:solidFill>
              </a:rPr>
              <a:t>821 04 Bratislava 2</a:t>
            </a:r>
          </a:p>
          <a:p>
            <a:pPr marL="0" indent="0">
              <a:buFont typeface="Arial" pitchFamily="34" charset="0"/>
              <a:buNone/>
            </a:pPr>
            <a:r>
              <a:rPr lang="sk-SK" sz="1400" dirty="0" smtClean="0">
                <a:solidFill>
                  <a:schemeClr val="bg1"/>
                </a:solidFill>
              </a:rPr>
              <a:t>Slovenská Republika</a:t>
            </a:r>
            <a:endParaRPr lang="sk-SK" sz="1400" dirty="0">
              <a:solidFill>
                <a:schemeClr val="bg1"/>
              </a:solidFill>
            </a:endParaRPr>
          </a:p>
        </p:txBody>
      </p:sp>
      <p:pic>
        <p:nvPicPr>
          <p:cNvPr id="4" name="Picture 4" descr="C:\Users\ahorak.TEMPEST\Desktop\Temp_LOGO_inverz_greydark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79" y="4191932"/>
            <a:ext cx="1602421" cy="451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75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blona prezentacie">
  <a:themeElements>
    <a:clrScheme name="Tempest_Color">
      <a:dk1>
        <a:srgbClr val="372E25"/>
      </a:dk1>
      <a:lt1>
        <a:srgbClr val="FFFFFF"/>
      </a:lt1>
      <a:dk2>
        <a:srgbClr val="403930"/>
      </a:dk2>
      <a:lt2>
        <a:srgbClr val="E4DBD4"/>
      </a:lt2>
      <a:accent1>
        <a:srgbClr val="4B3C30"/>
      </a:accent1>
      <a:accent2>
        <a:srgbClr val="F4F1EE"/>
      </a:accent2>
      <a:accent3>
        <a:srgbClr val="ACA198"/>
      </a:accent3>
      <a:accent4>
        <a:srgbClr val="FFFFFF"/>
      </a:accent4>
      <a:accent5>
        <a:srgbClr val="000000"/>
      </a:accent5>
      <a:accent6>
        <a:srgbClr val="ED1C24"/>
      </a:accent6>
      <a:hlink>
        <a:srgbClr val="908274"/>
      </a:hlink>
      <a:folHlink>
        <a:srgbClr val="90646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Sablona prezentacie</Template>
  <TotalTime>8772</TotalTime>
  <Words>1590</Words>
  <Application>Microsoft Office PowerPoint</Application>
  <PresentationFormat>On-screen Show (16:9)</PresentationFormat>
  <Paragraphs>179</Paragraphs>
  <Slides>25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Architects Daughter</vt:lpstr>
      <vt:lpstr>Arial</vt:lpstr>
      <vt:lpstr>Calibri</vt:lpstr>
      <vt:lpstr>Lucida Sans</vt:lpstr>
      <vt:lpstr>Verdana</vt:lpstr>
      <vt:lpstr>Wingdings</vt:lpstr>
      <vt:lpstr>Sablona prezentacie</vt:lpstr>
      <vt:lpstr>Skúsenosti z nasadzovania adaptívnej autentifikácie a transaction monitoring</vt:lpstr>
      <vt:lpstr>Agenda</vt:lpstr>
      <vt:lpstr> Adaptívna autentifikácia – popis situácie</vt:lpstr>
      <vt:lpstr> Transaction Monitoring – popis situácie</vt:lpstr>
      <vt:lpstr> Ako to systémy zabezpečujú</vt:lpstr>
      <vt:lpstr> Kanály pre monitoring transakcií</vt:lpstr>
      <vt:lpstr> Použitie pre koncového používateľa</vt:lpstr>
      <vt:lpstr> Voľba dodatočnej autentifikácie</vt:lpstr>
      <vt:lpstr> Identifikácia zariadenia</vt:lpstr>
      <vt:lpstr> Geolokácia</vt:lpstr>
      <vt:lpstr> Externé zdroje dát</vt:lpstr>
      <vt:lpstr> Interné zdroje dát</vt:lpstr>
      <vt:lpstr> Fraud analytici</vt:lpstr>
      <vt:lpstr> Ladenie pravidiel</vt:lpstr>
      <vt:lpstr> Tuning systému / pasívny mód</vt:lpstr>
      <vt:lpstr> Integračná vrstva</vt:lpstr>
      <vt:lpstr> Vypínač</vt:lpstr>
      <vt:lpstr> Kvalita vstupných dát</vt:lpstr>
      <vt:lpstr> Historické dáta</vt:lpstr>
      <vt:lpstr> Spracovanie incidentov</vt:lpstr>
      <vt:lpstr> Reportovacie možnosti</vt:lpstr>
      <vt:lpstr> Robustnosť systému</vt:lpstr>
      <vt:lpstr> Budúcnosť OFD</vt:lpstr>
      <vt:lpstr>Diskusia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Vyhodnocovanie rizika pri prihlasovaní</dc:title>
  <dc:creator>Andrej Vavra</dc:creator>
  <cp:lastModifiedBy>Andrej Vavra</cp:lastModifiedBy>
  <cp:revision>472</cp:revision>
  <dcterms:created xsi:type="dcterms:W3CDTF">2013-09-12T05:54:56Z</dcterms:created>
  <dcterms:modified xsi:type="dcterms:W3CDTF">2018-05-22T06:07:52Z</dcterms:modified>
</cp:coreProperties>
</file>