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1.xml" ContentType="application/vnd.openxmlformats-officedocument.presentationml.notesSlide+xml"/>
  <Override PartName="/ppt/media/image86.jpg" ContentType="image/png"/>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1"/>
  </p:sldMasterIdLst>
  <p:notesMasterIdLst>
    <p:notesMasterId r:id="rId26"/>
  </p:notesMasterIdLst>
  <p:sldIdLst>
    <p:sldId id="273" r:id="rId2"/>
    <p:sldId id="371" r:id="rId3"/>
    <p:sldId id="356" r:id="rId4"/>
    <p:sldId id="387" r:id="rId5"/>
    <p:sldId id="388" r:id="rId6"/>
    <p:sldId id="389" r:id="rId7"/>
    <p:sldId id="390" r:id="rId8"/>
    <p:sldId id="391" r:id="rId9"/>
    <p:sldId id="357" r:id="rId10"/>
    <p:sldId id="392" r:id="rId11"/>
    <p:sldId id="358" r:id="rId12"/>
    <p:sldId id="360" r:id="rId13"/>
    <p:sldId id="368" r:id="rId14"/>
    <p:sldId id="374" r:id="rId15"/>
    <p:sldId id="375" r:id="rId16"/>
    <p:sldId id="363" r:id="rId17"/>
    <p:sldId id="365" r:id="rId18"/>
    <p:sldId id="366" r:id="rId19"/>
    <p:sldId id="364" r:id="rId20"/>
    <p:sldId id="367" r:id="rId21"/>
    <p:sldId id="372" r:id="rId22"/>
    <p:sldId id="373" r:id="rId23"/>
    <p:sldId id="369" r:id="rId24"/>
    <p:sldId id="30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44" userDrawn="1">
          <p15:clr>
            <a:srgbClr val="A4A3A4"/>
          </p15:clr>
        </p15:guide>
        <p15:guide id="2" pos="3840" userDrawn="1">
          <p15:clr>
            <a:srgbClr val="A4A3A4"/>
          </p15:clr>
        </p15:guide>
        <p15:guide id="3" orient="horz" pos="100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ileen McSherry" initials="EM" lastIdx="1" clrIdx="0">
    <p:extLst>
      <p:ext uri="{19B8F6BF-5375-455C-9EA6-DF929625EA0E}">
        <p15:presenceInfo xmlns:p15="http://schemas.microsoft.com/office/powerpoint/2012/main" userId="6bcc815c07c4662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4E5E3"/>
    <a:srgbClr val="F2F2F1"/>
    <a:srgbClr val="D0D2D3"/>
    <a:srgbClr val="EA8023"/>
    <a:srgbClr val="C6DBEF"/>
    <a:srgbClr val="A7C8E6"/>
    <a:srgbClr val="8AB5DF"/>
    <a:srgbClr val="6BA2D6"/>
    <a:srgbClr val="4D8FCC"/>
    <a:srgbClr val="2F73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74667" autoAdjust="0"/>
  </p:normalViewPr>
  <p:slideViewPr>
    <p:cSldViewPr snapToGrid="0">
      <p:cViewPr varScale="1">
        <p:scale>
          <a:sx n="66" d="100"/>
          <a:sy n="66" d="100"/>
        </p:scale>
        <p:origin x="1190" y="58"/>
      </p:cViewPr>
      <p:guideLst>
        <p:guide orient="horz" pos="3744"/>
        <p:guide pos="3840"/>
        <p:guide orient="horz" pos="1008"/>
      </p:guideLst>
    </p:cSldViewPr>
  </p:slideViewPr>
  <p:outlineViewPr>
    <p:cViewPr>
      <p:scale>
        <a:sx n="33" d="100"/>
        <a:sy n="33" d="100"/>
      </p:scale>
      <p:origin x="0" y="-396"/>
    </p:cViewPr>
  </p:outlineViewPr>
  <p:notesTextViewPr>
    <p:cViewPr>
      <p:scale>
        <a:sx n="1" d="1"/>
        <a:sy n="1" d="1"/>
      </p:scale>
      <p:origin x="0" y="0"/>
    </p:cViewPr>
  </p:notesTextViewPr>
  <p:sorterViewPr>
    <p:cViewPr>
      <p:scale>
        <a:sx n="105" d="100"/>
        <a:sy n="10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charset="0"/>
              </a:defRPr>
            </a:lvl1pPr>
          </a:lstStyle>
          <a:p>
            <a:fld id="{2E98DAC4-F5D3-EE45-9601-B47B123ECB06}" type="datetimeFigureOut">
              <a:rPr lang="en-US" smtClean="0"/>
              <a:pPr/>
              <a:t>5/2/2018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charset="0"/>
              </a:defRPr>
            </a:lvl1pPr>
          </a:lstStyle>
          <a:p>
            <a:fld id="{49AFF35C-135C-614E-BA91-C49BD96A49EE}" type="slidenum">
              <a:rPr lang="en-US" smtClean="0"/>
              <a:pPr/>
              <a:t>‹#›</a:t>
            </a:fld>
            <a:endParaRPr lang="en-US" dirty="0"/>
          </a:p>
        </p:txBody>
      </p:sp>
    </p:spTree>
    <p:extLst>
      <p:ext uri="{BB962C8B-B14F-4D97-AF65-F5344CB8AC3E}">
        <p14:creationId xmlns:p14="http://schemas.microsoft.com/office/powerpoint/2010/main" val="460693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3</a:t>
            </a:fld>
            <a:endParaRPr lang="en-US" dirty="0"/>
          </a:p>
        </p:txBody>
      </p:sp>
    </p:spTree>
    <p:extLst>
      <p:ext uri="{BB962C8B-B14F-4D97-AF65-F5344CB8AC3E}">
        <p14:creationId xmlns:p14="http://schemas.microsoft.com/office/powerpoint/2010/main" val="2589333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eriod"/>
            </a:pPr>
            <a:r>
              <a:rPr lang="en-US" sz="1200" dirty="0" smtClean="0"/>
              <a:t>We start with phishing, attack an HR employee, gaining access, use Active Directory to learn about the environment</a:t>
            </a:r>
            <a:r>
              <a:rPr lang="en-US" sz="1200" baseline="0" dirty="0" smtClean="0"/>
              <a:t> and get a lay of the land</a:t>
            </a:r>
            <a:r>
              <a:rPr lang="en-US" sz="1200" dirty="0" smtClean="0"/>
              <a:t>.</a:t>
            </a:r>
          </a:p>
          <a:p>
            <a:pPr>
              <a:buFont typeface="+mj-lt"/>
              <a:buAutoNum type="arabicPeriod"/>
            </a:pPr>
            <a:r>
              <a:rPr lang="en-US" sz="1200" dirty="0" smtClean="0"/>
              <a:t>Escalate local privileges, dump stored credential and find local admin that are the same for all machines in that department .</a:t>
            </a:r>
          </a:p>
          <a:p>
            <a:pPr>
              <a:buFont typeface="+mj-lt"/>
              <a:buAutoNum type="arabicPeriod"/>
            </a:pPr>
            <a:r>
              <a:rPr lang="en-US" sz="1200" dirty="0" smtClean="0"/>
              <a:t>Use SMB to move laterally to another machine in the department and find domain admin logged into another box.</a:t>
            </a:r>
          </a:p>
          <a:p>
            <a:pPr>
              <a:buFont typeface="+mj-lt"/>
              <a:buAutoNum type="arabicPeriod"/>
            </a:pPr>
            <a:r>
              <a:rPr lang="en-US" sz="1200" dirty="0" smtClean="0"/>
              <a:t>Rinse and repeat we dump creds, and gain domain admin, and continue to execute domain sync and gain golden ticket in the domain.</a:t>
            </a:r>
          </a:p>
          <a:p>
            <a:pPr>
              <a:buFont typeface="+mj-lt"/>
              <a:buAutoNum type="arabicPeriod"/>
            </a:pPr>
            <a:r>
              <a:rPr lang="en-US" sz="1200" dirty="0" smtClean="0"/>
              <a:t>Use the DA to pivot to segmented network, access DB server and </a:t>
            </a:r>
            <a:r>
              <a:rPr lang="en-US" sz="1200" dirty="0" err="1" smtClean="0"/>
              <a:t>exfiltrate</a:t>
            </a:r>
            <a:r>
              <a:rPr lang="en-US" sz="1200" dirty="0" smtClean="0"/>
              <a:t> all of their patient information </a:t>
            </a:r>
          </a:p>
          <a:p>
            <a:pPr>
              <a:buFont typeface="+mj-lt"/>
              <a:buAutoNum type="arabicPeriod"/>
            </a:pPr>
            <a:endParaRPr lang="en-US" sz="1200" dirty="0" smtClean="0"/>
          </a:p>
          <a:p>
            <a:pPr>
              <a:buFont typeface="+mj-lt"/>
              <a:buAutoNum type="arabicPeriod"/>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5</a:t>
            </a:fld>
            <a:endParaRPr lang="en-US" dirty="0"/>
          </a:p>
        </p:txBody>
      </p:sp>
    </p:spTree>
    <p:extLst>
      <p:ext uri="{BB962C8B-B14F-4D97-AF65-F5344CB8AC3E}">
        <p14:creationId xmlns:p14="http://schemas.microsoft.com/office/powerpoint/2010/main" val="2592662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eriod"/>
            </a:pPr>
            <a:r>
              <a:rPr lang="en-US" sz="1200" dirty="0" smtClean="0"/>
              <a:t>We start with phishing, attack an HR employee, gaining access, use Active Directory to learn about the environment</a:t>
            </a:r>
            <a:r>
              <a:rPr lang="en-US" sz="1200" baseline="0" dirty="0" smtClean="0"/>
              <a:t> and get a lay of the land</a:t>
            </a:r>
            <a:r>
              <a:rPr lang="en-US" sz="1200" dirty="0" smtClean="0"/>
              <a:t>.</a:t>
            </a:r>
          </a:p>
          <a:p>
            <a:pPr>
              <a:buFont typeface="+mj-lt"/>
              <a:buAutoNum type="arabicPeriod"/>
            </a:pPr>
            <a:r>
              <a:rPr lang="en-US" sz="1200" dirty="0" smtClean="0"/>
              <a:t>Escalate local privileges, dump stored credential and find local admin that are the same for all machines in that department .</a:t>
            </a:r>
          </a:p>
          <a:p>
            <a:pPr>
              <a:buFont typeface="+mj-lt"/>
              <a:buAutoNum type="arabicPeriod"/>
            </a:pPr>
            <a:r>
              <a:rPr lang="en-US" sz="1200" dirty="0" smtClean="0"/>
              <a:t>Use SMB to move laterally to another machine in the department and find domain admin logged into another box.</a:t>
            </a:r>
          </a:p>
          <a:p>
            <a:pPr>
              <a:buFont typeface="+mj-lt"/>
              <a:buAutoNum type="arabicPeriod"/>
            </a:pPr>
            <a:r>
              <a:rPr lang="en-US" sz="1200" dirty="0" smtClean="0"/>
              <a:t>Rinse and repeat we dump creds, and gain domain admin, and continue to execute domain sync and gain golden ticket in the domain.</a:t>
            </a:r>
          </a:p>
          <a:p>
            <a:pPr>
              <a:buFont typeface="+mj-lt"/>
              <a:buAutoNum type="arabicPeriod"/>
            </a:pPr>
            <a:r>
              <a:rPr lang="en-US" sz="1200" dirty="0" smtClean="0"/>
              <a:t>Use the DA to pivot to segmented network, access DB server and </a:t>
            </a:r>
            <a:r>
              <a:rPr lang="en-US" sz="1200" dirty="0" err="1" smtClean="0"/>
              <a:t>exfiltrate</a:t>
            </a:r>
            <a:r>
              <a:rPr lang="en-US" sz="1200" dirty="0" smtClean="0"/>
              <a:t> all of their patient information </a:t>
            </a:r>
          </a:p>
          <a:p>
            <a:pPr>
              <a:buFont typeface="+mj-lt"/>
              <a:buAutoNum type="arabicPeriod"/>
            </a:pPr>
            <a:endParaRPr lang="en-US" sz="1200" dirty="0" smtClean="0"/>
          </a:p>
          <a:p>
            <a:pPr>
              <a:buFont typeface="+mj-lt"/>
              <a:buAutoNum type="arabicPeriod"/>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6</a:t>
            </a:fld>
            <a:endParaRPr lang="en-US" dirty="0"/>
          </a:p>
        </p:txBody>
      </p:sp>
    </p:spTree>
    <p:extLst>
      <p:ext uri="{BB962C8B-B14F-4D97-AF65-F5344CB8AC3E}">
        <p14:creationId xmlns:p14="http://schemas.microsoft.com/office/powerpoint/2010/main" val="2701854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eriod"/>
            </a:pPr>
            <a:r>
              <a:rPr lang="en-US" sz="1200" dirty="0" smtClean="0"/>
              <a:t>We start with phishing, attack an HR employee, gaining access, use Active Directory to learn about the environment</a:t>
            </a:r>
            <a:r>
              <a:rPr lang="en-US" sz="1200" baseline="0" dirty="0" smtClean="0"/>
              <a:t> and get a lay of the land</a:t>
            </a:r>
            <a:r>
              <a:rPr lang="en-US" sz="1200" dirty="0" smtClean="0"/>
              <a:t>.</a:t>
            </a:r>
          </a:p>
          <a:p>
            <a:pPr>
              <a:buFont typeface="+mj-lt"/>
              <a:buAutoNum type="arabicPeriod"/>
            </a:pPr>
            <a:r>
              <a:rPr lang="en-US" sz="1200" dirty="0" smtClean="0"/>
              <a:t>Escalate local privileges, dump stored credential and find local admin that are the same for all machines in that department .</a:t>
            </a:r>
          </a:p>
          <a:p>
            <a:pPr>
              <a:buFont typeface="+mj-lt"/>
              <a:buAutoNum type="arabicPeriod"/>
            </a:pPr>
            <a:r>
              <a:rPr lang="en-US" sz="1200" dirty="0" smtClean="0"/>
              <a:t>Use SMB to move laterally to another machine in the department and find domain admin logged into another box.</a:t>
            </a:r>
          </a:p>
          <a:p>
            <a:pPr>
              <a:buFont typeface="+mj-lt"/>
              <a:buAutoNum type="arabicPeriod"/>
            </a:pPr>
            <a:r>
              <a:rPr lang="en-US" sz="1200" dirty="0" smtClean="0"/>
              <a:t>Rinse and repeat we dump creds, and gain domain admin, and continue to execute domain sync and gain golden ticket in the domain.</a:t>
            </a:r>
          </a:p>
          <a:p>
            <a:pPr>
              <a:buFont typeface="+mj-lt"/>
              <a:buAutoNum type="arabicPeriod"/>
            </a:pPr>
            <a:r>
              <a:rPr lang="en-US" sz="1200" dirty="0" smtClean="0"/>
              <a:t>Use the DA to pivot to segmented network, access DB server and </a:t>
            </a:r>
            <a:r>
              <a:rPr lang="en-US" sz="1200" dirty="0" err="1" smtClean="0"/>
              <a:t>exfiltrate</a:t>
            </a:r>
            <a:r>
              <a:rPr lang="en-US" sz="1200" dirty="0" smtClean="0"/>
              <a:t> all of their patient information </a:t>
            </a:r>
          </a:p>
          <a:p>
            <a:pPr>
              <a:buFont typeface="+mj-lt"/>
              <a:buAutoNum type="arabicPeriod"/>
            </a:pPr>
            <a:endParaRPr lang="en-US" sz="1200" dirty="0" smtClean="0"/>
          </a:p>
          <a:p>
            <a:pPr>
              <a:buFont typeface="+mj-lt"/>
              <a:buAutoNum type="arabicPeriod"/>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7</a:t>
            </a:fld>
            <a:endParaRPr lang="en-US" dirty="0"/>
          </a:p>
        </p:txBody>
      </p:sp>
    </p:spTree>
    <p:extLst>
      <p:ext uri="{BB962C8B-B14F-4D97-AF65-F5344CB8AC3E}">
        <p14:creationId xmlns:p14="http://schemas.microsoft.com/office/powerpoint/2010/main" val="2439399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eriod"/>
            </a:pPr>
            <a:r>
              <a:rPr lang="en-US" sz="1200" dirty="0" smtClean="0"/>
              <a:t>We start with phishing, attack an HR employee, gaining access, use Active Directory to learn about the environment</a:t>
            </a:r>
            <a:r>
              <a:rPr lang="en-US" sz="1200" baseline="0" dirty="0" smtClean="0"/>
              <a:t> and get a lay of the land</a:t>
            </a:r>
            <a:r>
              <a:rPr lang="en-US" sz="1200" dirty="0" smtClean="0"/>
              <a:t>.</a:t>
            </a:r>
          </a:p>
          <a:p>
            <a:pPr>
              <a:buFont typeface="+mj-lt"/>
              <a:buAutoNum type="arabicPeriod"/>
            </a:pPr>
            <a:r>
              <a:rPr lang="en-US" sz="1200" dirty="0" smtClean="0"/>
              <a:t>Escalate local privileges, dump stored credential and find local admin that are the same for all machines in that department .</a:t>
            </a:r>
          </a:p>
          <a:p>
            <a:pPr>
              <a:buFont typeface="+mj-lt"/>
              <a:buAutoNum type="arabicPeriod"/>
            </a:pPr>
            <a:r>
              <a:rPr lang="en-US" sz="1200" dirty="0" smtClean="0"/>
              <a:t>Use SMB to move laterally to another machine in the department and find domain admin logged into another box.</a:t>
            </a:r>
          </a:p>
          <a:p>
            <a:pPr>
              <a:buFont typeface="+mj-lt"/>
              <a:buAutoNum type="arabicPeriod"/>
            </a:pPr>
            <a:r>
              <a:rPr lang="en-US" sz="1200" dirty="0" smtClean="0"/>
              <a:t>Rinse and repeat we dump creds, and gain domain admin, and continue to execute domain sync and gain golden ticket in the domain.</a:t>
            </a:r>
          </a:p>
          <a:p>
            <a:pPr>
              <a:buFont typeface="+mj-lt"/>
              <a:buAutoNum type="arabicPeriod"/>
            </a:pPr>
            <a:r>
              <a:rPr lang="en-US" sz="1200" dirty="0" smtClean="0"/>
              <a:t>Use the DA to pivot to segmented network, access DB server and </a:t>
            </a:r>
            <a:r>
              <a:rPr lang="en-US" sz="1200" dirty="0" err="1" smtClean="0"/>
              <a:t>exfiltrate</a:t>
            </a:r>
            <a:r>
              <a:rPr lang="en-US" sz="1200" dirty="0" smtClean="0"/>
              <a:t> all of their patient information </a:t>
            </a:r>
          </a:p>
          <a:p>
            <a:pPr>
              <a:buFont typeface="+mj-lt"/>
              <a:buAutoNum type="arabicPeriod"/>
            </a:pPr>
            <a:endParaRPr lang="en-US" sz="1200" dirty="0" smtClean="0"/>
          </a:p>
          <a:p>
            <a:pPr>
              <a:buFont typeface="+mj-lt"/>
              <a:buAutoNum type="arabicPeriod"/>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8</a:t>
            </a:fld>
            <a:endParaRPr lang="en-US" dirty="0"/>
          </a:p>
        </p:txBody>
      </p:sp>
    </p:spTree>
    <p:extLst>
      <p:ext uri="{BB962C8B-B14F-4D97-AF65-F5344CB8AC3E}">
        <p14:creationId xmlns:p14="http://schemas.microsoft.com/office/powerpoint/2010/main" val="552247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8288707-13C5-0D44-A6CC-0F7089BF747C}" type="slidenum">
              <a:rPr lang="en-US" smtClean="0"/>
              <a:pPr/>
              <a:t>10</a:t>
            </a:fld>
            <a:endParaRPr lang="en-US"/>
          </a:p>
        </p:txBody>
      </p:sp>
    </p:spTree>
    <p:extLst>
      <p:ext uri="{BB962C8B-B14F-4D97-AF65-F5344CB8AC3E}">
        <p14:creationId xmlns:p14="http://schemas.microsoft.com/office/powerpoint/2010/main" val="7970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Organizations need to look to lock down the access both human and non-human users have to critical systems and applications.  This involves managing password and SSH key policies and limiting access to only authorized users by implementing strong controls over the privileged account credentials.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You should start by i</a:t>
            </a:r>
            <a:r>
              <a:rPr lang="en-US" sz="1200" b="0" i="0" kern="1200" dirty="0" smtClean="0">
                <a:solidFill>
                  <a:schemeClr val="tx1"/>
                </a:solidFill>
                <a:effectLst/>
                <a:latin typeface="Arial" charset="0"/>
                <a:ea typeface="+mn-ea"/>
                <a:cs typeface="+mn-cs"/>
              </a:rPr>
              <a:t>dentifying and discovering all your privileged accounts within your environment.  Most organizations have orphaned privileged accounts or will forget to remove a privileged account after an employee leaves the business.  They also have no clue as to how many service accounts they have under management,</a:t>
            </a:r>
            <a:r>
              <a:rPr lang="en-US" sz="1200" b="0" i="0" kern="1200" baseline="0" dirty="0" smtClean="0">
                <a:solidFill>
                  <a:schemeClr val="tx1"/>
                </a:solidFill>
                <a:effectLst/>
                <a:latin typeface="Arial" charset="0"/>
                <a:ea typeface="+mn-ea"/>
                <a:cs typeface="+mn-cs"/>
              </a:rPr>
              <a:t> this really needs to be managed effectively to be as secure as possible.  </a:t>
            </a:r>
            <a:r>
              <a:rPr lang="en-US" sz="1200" b="0" i="0" kern="1200" dirty="0" smtClean="0">
                <a:solidFill>
                  <a:schemeClr val="tx1"/>
                </a:solidFill>
                <a:effectLst/>
                <a:latin typeface="Arial" charset="0"/>
                <a:ea typeface="+mn-ea"/>
                <a:cs typeface="+mn-cs"/>
              </a:rPr>
              <a:t>You should then look to place each</a:t>
            </a:r>
            <a:r>
              <a:rPr lang="en-US" baseline="0" dirty="0" smtClean="0"/>
              <a:t> privileged credential in a secure digital vault and to provide individual access to the passwords and SSH keys.  </a:t>
            </a:r>
            <a:r>
              <a:rPr lang="en-US" sz="1200" b="0" i="0" kern="1200" dirty="0" smtClean="0">
                <a:solidFill>
                  <a:schemeClr val="tx1"/>
                </a:solidFill>
                <a:effectLst/>
                <a:latin typeface="Arial" charset="0"/>
                <a:ea typeface="+mn-ea"/>
                <a:cs typeface="+mn-cs"/>
              </a:rPr>
              <a:t>Add to that multi-factor authentication for users to access credentials within the vault.  </a:t>
            </a:r>
            <a:r>
              <a:rPr lang="en-US" baseline="0" dirty="0" smtClean="0"/>
              <a:t>This creates strong password policies and enforces individual accountability for each action taken using the credential at any particular time.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Privileged sessions also need to be isolated to provide a single control point and to prevent malware from jumping from an administrator workstation to a server that might be holding sensitive data.  Session recording adds to that baseline of accountability and creates a full audit trail of privileged activity that cannot be altered.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Arial" charset="0"/>
                <a:ea typeface="+mn-ea"/>
                <a:cs typeface="+mn-cs"/>
              </a:rPr>
              <a:t>Organizations</a:t>
            </a:r>
            <a:r>
              <a:rPr lang="en-US" sz="1200" b="0" i="0" kern="1200" baseline="0" dirty="0" smtClean="0">
                <a:solidFill>
                  <a:schemeClr val="tx1"/>
                </a:solidFill>
                <a:effectLst/>
                <a:latin typeface="Arial" charset="0"/>
                <a:ea typeface="+mn-ea"/>
                <a:cs typeface="+mn-cs"/>
              </a:rPr>
              <a:t> also need to</a:t>
            </a:r>
            <a:r>
              <a:rPr lang="en-US" sz="1200" b="0" i="0" kern="1200" dirty="0" smtClean="0">
                <a:solidFill>
                  <a:schemeClr val="tx1"/>
                </a:solidFill>
                <a:effectLst/>
                <a:latin typeface="Arial" charset="0"/>
                <a:ea typeface="+mn-ea"/>
                <a:cs typeface="+mn-cs"/>
              </a:rPr>
              <a:t> look to manage accounts by the “least privilege principle.” They</a:t>
            </a:r>
            <a:r>
              <a:rPr lang="en-US" sz="1200" b="0" i="0" kern="1200" baseline="0" dirty="0" smtClean="0">
                <a:solidFill>
                  <a:schemeClr val="tx1"/>
                </a:solidFill>
                <a:effectLst/>
                <a:latin typeface="Arial" charset="0"/>
                <a:ea typeface="+mn-ea"/>
                <a:cs typeface="+mn-cs"/>
              </a:rPr>
              <a:t> should </a:t>
            </a:r>
            <a:r>
              <a:rPr lang="en-US" baseline="0" dirty="0" smtClean="0"/>
              <a:t>limit the scope of privileges for each user, so each user has privileges to do his/her job, but no quote unquote “extra” privileges that could be mistakenly used to inflict damage on the network or maliciously used to cause damage.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Arial"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Arial" charset="0"/>
                <a:ea typeface="+mn-ea"/>
                <a:cs typeface="+mn-cs"/>
              </a:rPr>
              <a:t>You should</a:t>
            </a:r>
            <a:r>
              <a:rPr lang="en-US" sz="1200" b="0" i="0" kern="1200" baseline="0" dirty="0" smtClean="0">
                <a:solidFill>
                  <a:schemeClr val="tx1"/>
                </a:solidFill>
                <a:effectLst/>
                <a:latin typeface="Arial" charset="0"/>
                <a:ea typeface="+mn-ea"/>
                <a:cs typeface="+mn-cs"/>
              </a:rPr>
              <a:t> u</a:t>
            </a:r>
            <a:r>
              <a:rPr lang="en-US" sz="1200" b="0" i="0" kern="1200" dirty="0" smtClean="0">
                <a:solidFill>
                  <a:schemeClr val="tx1"/>
                </a:solidFill>
                <a:effectLst/>
                <a:latin typeface="Arial" charset="0"/>
                <a:ea typeface="+mn-ea"/>
                <a:cs typeface="+mn-cs"/>
              </a:rPr>
              <a:t>se admin accounts for administrative tasks ONLY.  Delegate only those permissions needed for a user to do their job.  Restrict application accounts to “least privilege” as well – again – so not just human</a:t>
            </a:r>
            <a:r>
              <a:rPr lang="en-US" sz="1200" b="0" i="0" kern="1200" baseline="0" dirty="0" smtClean="0">
                <a:solidFill>
                  <a:schemeClr val="tx1"/>
                </a:solidFill>
                <a:effectLst/>
                <a:latin typeface="Arial" charset="0"/>
                <a:ea typeface="+mn-ea"/>
                <a:cs typeface="+mn-cs"/>
              </a:rPr>
              <a:t> users here, so</a:t>
            </a:r>
            <a:r>
              <a:rPr lang="en-US" sz="1200" b="0" i="0" kern="1200" dirty="0" smtClean="0">
                <a:solidFill>
                  <a:schemeClr val="tx1"/>
                </a:solidFill>
                <a:effectLst/>
                <a:latin typeface="Arial" charset="0"/>
                <a:ea typeface="+mn-ea"/>
                <a:cs typeface="+mn-cs"/>
              </a:rPr>
              <a:t> for example,</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not allowing applications to have domain administrator privileges.</a:t>
            </a:r>
            <a:r>
              <a:rPr lang="en-US" sz="1200" b="0" i="0" kern="1200" baseline="0" dirty="0" smtClean="0">
                <a:solidFill>
                  <a:schemeClr val="tx1"/>
                </a:solidFill>
                <a:effectLst/>
                <a:latin typeface="Arial" charset="0"/>
                <a:ea typeface="+mn-ea"/>
                <a:cs typeface="+mn-cs"/>
              </a:rPr>
              <a:t>.</a:t>
            </a:r>
            <a:endParaRPr lang="en-US" sz="1200" b="0" i="0" kern="1200" dirty="0" smtClean="0">
              <a:solidFill>
                <a:schemeClr val="tx1"/>
              </a:solidFill>
              <a:effectLst/>
              <a:latin typeface="Arial" charset="0"/>
              <a:ea typeface="+mn-ea"/>
              <a:cs typeface="+mn-cs"/>
            </a:endParaRPr>
          </a:p>
          <a:p>
            <a:endParaRPr lang="en-US" sz="1200" b="0" i="0" kern="1200" dirty="0" smtClean="0">
              <a:solidFill>
                <a:schemeClr val="tx1"/>
              </a:solidFill>
              <a:effectLst/>
              <a:latin typeface="Arial"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12</a:t>
            </a:fld>
            <a:endParaRPr lang="en-US" dirty="0"/>
          </a:p>
        </p:txBody>
      </p:sp>
    </p:spTree>
    <p:extLst>
      <p:ext uri="{BB962C8B-B14F-4D97-AF65-F5344CB8AC3E}">
        <p14:creationId xmlns:p14="http://schemas.microsoft.com/office/powerpoint/2010/main" val="370459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Now that we have reviewed</a:t>
            </a:r>
            <a:r>
              <a:rPr lang="en-US" baseline="0" dirty="0" smtClean="0"/>
              <a:t> the Shared Technologies, lets now shift gears and go into the Privileged Account Security Solution and review each product</a:t>
            </a:r>
          </a:p>
          <a:p>
            <a:pPr defTabSz="931774">
              <a:defRPr/>
            </a:pPr>
            <a:endParaRPr lang="en-US" baseline="0" dirty="0" smtClean="0"/>
          </a:p>
          <a:p>
            <a:pPr marL="0" marR="0" lvl="0" indent="0" algn="l" defTabSz="931774" rtl="0" eaLnBrk="1" fontAlgn="auto" latinLnBrk="0" hangingPunct="1">
              <a:lnSpc>
                <a:spcPct val="100000"/>
              </a:lnSpc>
              <a:spcBef>
                <a:spcPts val="0"/>
              </a:spcBef>
              <a:spcAft>
                <a:spcPts val="0"/>
              </a:spcAft>
              <a:buClrTx/>
              <a:buSzTx/>
              <a:buFontTx/>
              <a:buNone/>
              <a:tabLst/>
              <a:defRPr/>
            </a:pPr>
            <a:r>
              <a:rPr lang="en-US" b="1" baseline="0" dirty="0" smtClean="0"/>
              <a:t>&lt;click&gt;</a:t>
            </a:r>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13</a:t>
            </a:fld>
            <a:endParaRPr lang="en-US" dirty="0"/>
          </a:p>
        </p:txBody>
      </p:sp>
    </p:spTree>
    <p:extLst>
      <p:ext uri="{BB962C8B-B14F-4D97-AF65-F5344CB8AC3E}">
        <p14:creationId xmlns:p14="http://schemas.microsoft.com/office/powerpoint/2010/main" val="222569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CyberArk Core PAS Solution </a:t>
            </a:r>
            <a:r>
              <a:rPr lang="en-US" dirty="0" smtClean="0"/>
              <a:t>secures, rotates and tracks the use of privileged passwords and SSH keys. Using</a:t>
            </a:r>
            <a:r>
              <a:rPr lang="en-US" baseline="0" dirty="0" smtClean="0"/>
              <a:t> this product, </a:t>
            </a:r>
            <a:r>
              <a:rPr lang="en-US" dirty="0" smtClean="0"/>
              <a:t>organizations can ensure that only authorized users are</a:t>
            </a:r>
            <a:r>
              <a:rPr lang="en-US" baseline="0" dirty="0" smtClean="0"/>
              <a:t> able to </a:t>
            </a:r>
            <a:r>
              <a:rPr lang="en-US" dirty="0" smtClean="0"/>
              <a:t>access privileged</a:t>
            </a:r>
            <a:r>
              <a:rPr lang="en-US" baseline="0" dirty="0" smtClean="0"/>
              <a:t> </a:t>
            </a:r>
            <a:r>
              <a:rPr lang="en-US" dirty="0" smtClean="0"/>
              <a:t>credentials</a:t>
            </a:r>
            <a:r>
              <a:rPr lang="en-US" baseline="0" dirty="0" smtClean="0"/>
              <a:t> used to login into a variety of systems on-premises, in the cloud and in ICS environments. Using Master Policy, administrators can set credential length, strength and rotation policies, as well as determine which user groups may access what credentials. </a:t>
            </a:r>
            <a:endParaRPr lang="en-US" dirty="0" smtClean="0"/>
          </a:p>
          <a:p>
            <a:endParaRPr lang="en-US" baseline="0" dirty="0" smtClean="0"/>
          </a:p>
          <a:p>
            <a:r>
              <a:rPr lang="en-US" dirty="0" smtClean="0"/>
              <a:t>Let’s look at how this works from</a:t>
            </a:r>
            <a:r>
              <a:rPr lang="en-US" baseline="0" dirty="0" smtClean="0"/>
              <a:t> the user’s perspective</a:t>
            </a:r>
            <a:r>
              <a:rPr lang="en-US" dirty="0" smtClean="0"/>
              <a:t>:</a:t>
            </a:r>
          </a:p>
          <a:p>
            <a:pPr marL="182074" indent="-176717">
              <a:buFontTx/>
              <a:buChar char="-"/>
            </a:pPr>
            <a:r>
              <a:rPr lang="en-US" dirty="0" smtClean="0"/>
              <a:t>When a privileged user needs to access an enterprise resource, he or she he must first retrieve the password from CyberArk.</a:t>
            </a:r>
            <a:r>
              <a:rPr lang="en-US" baseline="0" dirty="0" smtClean="0"/>
              <a:t>  To do this, t</a:t>
            </a:r>
            <a:r>
              <a:rPr lang="en-US" dirty="0" smtClean="0"/>
              <a:t>he user authenticates to the CyberArk Web Portal.</a:t>
            </a:r>
            <a:r>
              <a:rPr lang="en-US" baseline="0" dirty="0" smtClean="0"/>
              <a:t> Note that </a:t>
            </a:r>
            <a:r>
              <a:rPr lang="en-US" dirty="0" smtClean="0"/>
              <a:t>CyberArk supports a variety of authentication methods, including LDAP, RADIUS, RSA </a:t>
            </a:r>
            <a:r>
              <a:rPr lang="en-US" dirty="0" err="1" smtClean="0"/>
              <a:t>SecurID</a:t>
            </a:r>
            <a:r>
              <a:rPr lang="en-US" dirty="0" smtClean="0"/>
              <a:t>, Duo,</a:t>
            </a:r>
            <a:r>
              <a:rPr lang="en-US" baseline="0" dirty="0" smtClean="0"/>
              <a:t> </a:t>
            </a:r>
            <a:r>
              <a:rPr lang="en-US" dirty="0" smtClean="0"/>
              <a:t>SAML, and more.</a:t>
            </a:r>
          </a:p>
          <a:p>
            <a:pPr marL="182074" indent="-176717">
              <a:buFontTx/>
              <a:buChar char="-"/>
            </a:pPr>
            <a:r>
              <a:rPr lang="en-US" b="1" dirty="0" smtClean="0"/>
              <a:t>(CLICK) </a:t>
            </a:r>
            <a:r>
              <a:rPr lang="en-US" dirty="0" smtClean="0"/>
              <a:t>Once in the web portal, the user will select the needed privileged account.</a:t>
            </a:r>
            <a:r>
              <a:rPr lang="en-US" baseline="0" dirty="0" smtClean="0"/>
              <a:t> </a:t>
            </a:r>
            <a:r>
              <a:rPr lang="en-US" dirty="0" smtClean="0"/>
              <a:t>Note here, the user can only see accounts that he or she is entitled</a:t>
            </a:r>
            <a:r>
              <a:rPr lang="en-US" baseline="0" dirty="0" smtClean="0"/>
              <a:t> to; the user cannot see any others. </a:t>
            </a:r>
            <a:endParaRPr lang="en-US" dirty="0" smtClean="0"/>
          </a:p>
          <a:p>
            <a:pPr marL="182074" indent="-176717">
              <a:buFontTx/>
              <a:buChar char="-"/>
            </a:pPr>
            <a:r>
              <a:rPr lang="en-US" b="1" dirty="0" smtClean="0"/>
              <a:t>(CLICK) </a:t>
            </a:r>
            <a:r>
              <a:rPr lang="en-US" dirty="0" smtClean="0"/>
              <a:t>Upon</a:t>
            </a:r>
            <a:r>
              <a:rPr lang="en-US" baseline="0" dirty="0" smtClean="0"/>
              <a:t> selecting the needed account, CyberArk will retrieve the necessary password or SSH key from the digital vault. The user can either copy the credential into a remote access tool, write the password down (as may be needed in the event of a system outage) or select a “transparent connect” option, </a:t>
            </a:r>
            <a:r>
              <a:rPr lang="en-US" b="1" dirty="0" smtClean="0"/>
              <a:t>(CLICK) </a:t>
            </a:r>
            <a:r>
              <a:rPr lang="en-US" baseline="0" dirty="0" smtClean="0"/>
              <a:t>which automatically establishes a remote connection directly from the Web Portal. </a:t>
            </a:r>
            <a:endParaRPr lang="en-US" dirty="0" smtClean="0"/>
          </a:p>
          <a:p>
            <a:endParaRPr lang="en-US" dirty="0" smtClean="0"/>
          </a:p>
          <a:p>
            <a:r>
              <a:rPr lang="en-US" dirty="0" smtClean="0"/>
              <a:t>These products</a:t>
            </a:r>
            <a:r>
              <a:rPr lang="en-US" baseline="0" dirty="0" smtClean="0"/>
              <a:t> help organizations limit privileged account access to only authorized users and audit who accessed what accounts. This is particularly valuable for shared accounts, as CyberArk track which individual used what shared account at what time.</a:t>
            </a:r>
          </a:p>
          <a:p>
            <a:endParaRPr lang="en-US" baseline="0" dirty="0" smtClean="0"/>
          </a:p>
          <a:p>
            <a:r>
              <a:rPr lang="en-US" b="1" dirty="0" smtClean="0"/>
              <a:t>(CLICK) </a:t>
            </a:r>
            <a:r>
              <a:rPr lang="en-US" baseline="0" dirty="0" smtClean="0"/>
              <a:t>Questions to ask when discussing with a prospect include: </a:t>
            </a:r>
          </a:p>
          <a:p>
            <a:pPr marL="174708" indent="-174708">
              <a:buFontTx/>
              <a:buChar char="-"/>
            </a:pPr>
            <a:r>
              <a:rPr lang="en-US" dirty="0" smtClean="0"/>
              <a:t>How do you granularly control privileged account access?</a:t>
            </a:r>
          </a:p>
          <a:p>
            <a:pPr marL="174708" indent="-174708">
              <a:buFontTx/>
              <a:buChar char="-"/>
            </a:pPr>
            <a:r>
              <a:rPr lang="en-US" dirty="0" smtClean="0"/>
              <a:t>How do you audit the use of privileged and shared accounts?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&lt;click&gt;</a:t>
            </a:r>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14</a:t>
            </a:fld>
            <a:endParaRPr lang="en-US" dirty="0"/>
          </a:p>
        </p:txBody>
      </p:sp>
    </p:spTree>
    <p:extLst>
      <p:ext uri="{BB962C8B-B14F-4D97-AF65-F5344CB8AC3E}">
        <p14:creationId xmlns:p14="http://schemas.microsoft.com/office/powerpoint/2010/main" val="4082423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Next, the CyberArk Core PAS Solution provides session isolation, monitoring and recording.  The solution </a:t>
            </a:r>
            <a:r>
              <a:rPr lang="en-US" dirty="0" smtClean="0"/>
              <a:t>acts as a secure jump server,</a:t>
            </a:r>
            <a:r>
              <a:rPr lang="en-US" baseline="0" dirty="0" smtClean="0"/>
              <a:t> </a:t>
            </a:r>
            <a:r>
              <a:rPr lang="en-US" dirty="0" smtClean="0"/>
              <a:t>isolating </a:t>
            </a:r>
            <a:r>
              <a:rPr lang="en-US" baseline="0" dirty="0" smtClean="0"/>
              <a:t>privileged users sessions and establishing a single point of control from which security and audit teams can then monitor, record, suspend and terminate sessions, if necessary. </a:t>
            </a:r>
            <a:r>
              <a:rPr lang="en-US" dirty="0" smtClean="0"/>
              <a:t>Let’s take a look at how it works:</a:t>
            </a:r>
          </a:p>
          <a:p>
            <a:endParaRPr lang="en-US" dirty="0" smtClean="0"/>
          </a:p>
          <a:p>
            <a:pPr marL="178027" indent="-178027">
              <a:buFontTx/>
              <a:buChar char="-"/>
            </a:pPr>
            <a:r>
              <a:rPr lang="en-US" baseline="0" dirty="0" smtClean="0"/>
              <a:t>B</a:t>
            </a:r>
            <a:r>
              <a:rPr lang="en-US" dirty="0" smtClean="0"/>
              <a:t>efore initiating a privileged session, a user will first log in to CyberArk and</a:t>
            </a:r>
            <a:r>
              <a:rPr lang="en-US" baseline="0" dirty="0" smtClean="0"/>
              <a:t> select the needed account. </a:t>
            </a:r>
            <a:r>
              <a:rPr lang="en-US" dirty="0" smtClean="0"/>
              <a:t>Users </a:t>
            </a:r>
            <a:r>
              <a:rPr lang="en-US" baseline="0" dirty="0" smtClean="0"/>
              <a:t>can log in to CyberArk either through our web portal or through their preferred native tools, such as RDP, </a:t>
            </a:r>
            <a:r>
              <a:rPr lang="en-US" baseline="0" dirty="0" err="1" smtClean="0"/>
              <a:t>PuTTy</a:t>
            </a:r>
            <a:r>
              <a:rPr lang="en-US" baseline="0" dirty="0" smtClean="0"/>
              <a:t>, or others.</a:t>
            </a:r>
            <a:endParaRPr lang="en-US" dirty="0" smtClean="0"/>
          </a:p>
          <a:p>
            <a:pPr marL="178021" indent="-178021">
              <a:buFontTx/>
              <a:buChar char="-"/>
            </a:pPr>
            <a:r>
              <a:rPr lang="en-US" b="1" dirty="0" smtClean="0"/>
              <a:t>(CLICK)</a:t>
            </a:r>
            <a:r>
              <a:rPr lang="en-US" baseline="0" dirty="0" smtClean="0"/>
              <a:t> </a:t>
            </a:r>
            <a:r>
              <a:rPr lang="en-US" dirty="0" smtClean="0"/>
              <a:t>Upon</a:t>
            </a:r>
            <a:r>
              <a:rPr lang="en-US" baseline="0" dirty="0" smtClean="0"/>
              <a:t> selecting or defining the needed account</a:t>
            </a:r>
            <a:r>
              <a:rPr lang="en-US" dirty="0" smtClean="0"/>
              <a:t>, the</a:t>
            </a:r>
            <a:r>
              <a:rPr lang="en-US" baseline="0" dirty="0" smtClean="0"/>
              <a:t> solution</a:t>
            </a:r>
            <a:r>
              <a:rPr lang="en-US" dirty="0" smtClean="0"/>
              <a:t> </a:t>
            </a:r>
            <a:r>
              <a:rPr lang="en-US" baseline="0" dirty="0" smtClean="0"/>
              <a:t>validates the user’s permissions, </a:t>
            </a:r>
            <a:r>
              <a:rPr lang="en-US" dirty="0" smtClean="0"/>
              <a:t>retrieves the privileged</a:t>
            </a:r>
            <a:r>
              <a:rPr lang="en-US" baseline="0" dirty="0" smtClean="0"/>
              <a:t> account </a:t>
            </a:r>
            <a:r>
              <a:rPr lang="en-US" dirty="0" smtClean="0"/>
              <a:t>password or SSH key from</a:t>
            </a:r>
            <a:r>
              <a:rPr lang="en-US" baseline="0" dirty="0" smtClean="0"/>
              <a:t> the Digital Vault and sends it to the target system for </a:t>
            </a:r>
            <a:r>
              <a:rPr lang="en-US" dirty="0" smtClean="0"/>
              <a:t>authentication. </a:t>
            </a:r>
          </a:p>
          <a:p>
            <a:pPr marL="178021" indent="-178021">
              <a:buFontTx/>
              <a:buChar char="-"/>
            </a:pPr>
            <a:r>
              <a:rPr lang="en-US" b="1" dirty="0" smtClean="0"/>
              <a:t>(CLICK)</a:t>
            </a:r>
            <a:r>
              <a:rPr lang="en-US" baseline="0" dirty="0" smtClean="0"/>
              <a:t> PSM then establishes a secure, isolated remote session and records all activity during that session. Session recordings are securely stored in the Digital Vault so that users are unable to edit their audit histories.</a:t>
            </a:r>
          </a:p>
          <a:p>
            <a:pPr marL="178021" indent="-178021">
              <a:buFontTx/>
              <a:buChar char="-"/>
            </a:pPr>
            <a:r>
              <a:rPr lang="en-US" dirty="0" smtClean="0"/>
              <a:t>Notable here,</a:t>
            </a:r>
            <a:r>
              <a:rPr lang="en-US" baseline="0" dirty="0" smtClean="0"/>
              <a:t> if a user is part of an AD group that is permitted to access certain Linux or Unix systems but an account has not yet been created for that user on those systems, the solution can create the account on the fly. This automated Unix and Linux account provisioning, based on AD policy, can help save time and effort for Unix and Linux operations teams. </a:t>
            </a:r>
            <a:endParaRPr lang="en-US" dirty="0" smtClean="0"/>
          </a:p>
          <a:p>
            <a:endParaRPr lang="en-US" baseline="0" dirty="0" smtClean="0"/>
          </a:p>
          <a:p>
            <a:r>
              <a:rPr lang="en-US" dirty="0" smtClean="0"/>
              <a:t>Beyond pure feature/functionality,</a:t>
            </a:r>
            <a:r>
              <a:rPr lang="en-US" baseline="0" dirty="0" smtClean="0"/>
              <a:t> t</a:t>
            </a:r>
            <a:r>
              <a:rPr lang="en-US" dirty="0" smtClean="0"/>
              <a:t>his secure architecture</a:t>
            </a:r>
            <a:r>
              <a:rPr lang="en-US" baseline="0" dirty="0" smtClean="0"/>
              <a:t> serves two additional purposes </a:t>
            </a:r>
            <a:r>
              <a:rPr lang="en-US" b="1" dirty="0" smtClean="0"/>
              <a:t>(CLICK)</a:t>
            </a:r>
            <a:r>
              <a:rPr lang="en-US" baseline="0" dirty="0" smtClean="0"/>
              <a:t>:</a:t>
            </a:r>
          </a:p>
          <a:p>
            <a:pPr marL="178021" indent="-178021">
              <a:buFontTx/>
              <a:buChar char="-"/>
            </a:pPr>
            <a:r>
              <a:rPr lang="en-US" baseline="0" dirty="0" smtClean="0"/>
              <a:t>First, because the user never directly connects to target systems and the Core PAS server is locked down, any potential malware on a user’s machine cannot jump to critical systems.</a:t>
            </a:r>
          </a:p>
          <a:p>
            <a:pPr marL="178021" indent="-178021">
              <a:buFontTx/>
              <a:buChar char="-"/>
            </a:pPr>
            <a:r>
              <a:rPr lang="en-US" baseline="0" dirty="0" smtClean="0"/>
              <a:t>Second, because credentials are retrieved by the solution and sent directly to the target system, neither the end user nor the user’s machine is exposed to the credential. Any keylogging malware on the endpoint would be ineffective, as the user never types in the target credentials. And, since users do not see the credentials, they are unable to bypass controls to directly access target systems. </a:t>
            </a:r>
          </a:p>
          <a:p>
            <a:endParaRPr lang="en-US" baseline="0" dirty="0" smtClean="0"/>
          </a:p>
          <a:p>
            <a:pPr defTabSz="465887">
              <a:defRPr/>
            </a:pPr>
            <a:r>
              <a:rPr lang="en-US" b="1" dirty="0" smtClean="0"/>
              <a:t>(CLICK)</a:t>
            </a:r>
            <a:r>
              <a:rPr lang="en-US" baseline="0" dirty="0" smtClean="0"/>
              <a:t> Questions to ask when discussing with a prospect include: </a:t>
            </a:r>
          </a:p>
          <a:p>
            <a:pPr marL="174708" indent="-174708" defTabSz="465887">
              <a:buFontTx/>
              <a:buChar char="-"/>
              <a:defRPr/>
            </a:pPr>
            <a:r>
              <a:rPr lang="en-US" baseline="0" dirty="0" smtClean="0"/>
              <a:t>How do you isolate sensitive assets from the rest of the infrastructure while still enabling necessary access?</a:t>
            </a:r>
          </a:p>
          <a:p>
            <a:pPr marL="174708" indent="-174708" defTabSz="465887">
              <a:buFontTx/>
              <a:buChar char="-"/>
              <a:defRPr/>
            </a:pPr>
            <a:r>
              <a:rPr lang="en-US" baseline="0" dirty="0" smtClean="0"/>
              <a:t>How do you track user activity during privileged sessions?</a:t>
            </a:r>
          </a:p>
          <a:p>
            <a:pPr marL="174708" indent="-174708" defTabSz="465887">
              <a:buFontTx/>
              <a:buChar char="-"/>
              <a:defRPr/>
            </a:pPr>
            <a:r>
              <a:rPr lang="en-US" baseline="0" dirty="0" smtClean="0"/>
              <a:t>How would you benefit from no longer needing to manually provision privileged Unix and Linux accounts?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&lt;click&gt;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15</a:t>
            </a:fld>
            <a:endParaRPr lang="en-US" dirty="0"/>
          </a:p>
        </p:txBody>
      </p:sp>
    </p:spTree>
    <p:extLst>
      <p:ext uri="{BB962C8B-B14F-4D97-AF65-F5344CB8AC3E}">
        <p14:creationId xmlns:p14="http://schemas.microsoft.com/office/powerpoint/2010/main" val="4102130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Privileged Threat Analytics</a:t>
            </a:r>
            <a:r>
              <a:rPr lang="en-US" baseline="0" dirty="0" smtClean="0"/>
              <a:t> analyzes a variety of a data points related to privileged user and account activity to establish a baseline of what’s “normal,” and uses that baseline to easily detect anomalous activity that may indicate in-progress attack. This type of threat detection is a critical component of a privileged account security strategy because once a privileged credential is compromised, the attacker is able to operate under the guise of an authorized user. At that point, they can easily evade network defenses to stay hidden, despite other protections in place. Lets see this in action</a:t>
            </a:r>
          </a:p>
          <a:p>
            <a:endParaRPr lang="en-US" baseline="0" dirty="0" smtClean="0"/>
          </a:p>
          <a:p>
            <a:r>
              <a:rPr lang="en-US" b="1" baseline="0" dirty="0" smtClean="0"/>
              <a:t>(CLICK)</a:t>
            </a:r>
          </a:p>
          <a:p>
            <a:r>
              <a:rPr lang="en-US" baseline="0" dirty="0" smtClean="0"/>
              <a:t>PTA collects authentication data via network taps, privileged user data via the CyberArk Vault and domain controller attacks via the PTA DC agent, as well as account access data from critical systems via SIEM solutions. </a:t>
            </a:r>
          </a:p>
          <a:p>
            <a:r>
              <a:rPr lang="en-US" b="1" baseline="0" dirty="0" smtClean="0"/>
              <a:t>(CLICK) </a:t>
            </a:r>
            <a:r>
              <a:rPr lang="en-US" baseline="0" dirty="0" smtClean="0"/>
              <a:t> </a:t>
            </a:r>
          </a:p>
          <a:p>
            <a:r>
              <a:rPr lang="en-US" baseline="0" dirty="0" smtClean="0"/>
              <a:t>PTA then conducts behavioral analysis and deep packet inspection to assess authentication events and determine if an action is normal or abnormal. Normal activities proceed as is, and are simply logged by the relevant systems. Abnormal activities trigger an alert that is sent to both CyberArk’s threat analytics dashboard and the organization’s SIEM solution so that administrators can investigate the anomalous activity. Alerts on potentially compromised passwords can also be sent back to Enterprise Password Vault to trigger an automatic password update. This invalidates a credential that may be in use by an attacker, helping to automatically containing a theat.</a:t>
            </a:r>
          </a:p>
          <a:p>
            <a:endParaRPr lang="en-US" baseline="0" dirty="0" smtClean="0"/>
          </a:p>
          <a:p>
            <a:pPr defTabSz="465887">
              <a:defRPr/>
            </a:pPr>
            <a:r>
              <a:rPr lang="en-US" b="1" baseline="0" dirty="0" smtClean="0"/>
              <a:t>(CLICK) </a:t>
            </a:r>
          </a:p>
          <a:p>
            <a:pPr defTabSz="465887">
              <a:defRPr/>
            </a:pPr>
            <a:r>
              <a:rPr lang="en-US" baseline="0" dirty="0" smtClean="0"/>
              <a:t>Questions to ask when discussing PTA with a prospect include: </a:t>
            </a:r>
          </a:p>
          <a:p>
            <a:pPr marL="174708" indent="-174708" defTabSz="465887">
              <a:buFontTx/>
              <a:buChar char="-"/>
              <a:defRPr/>
            </a:pPr>
            <a:r>
              <a:rPr lang="en-US" baseline="0" dirty="0" smtClean="0"/>
              <a:t>How you be impacted if targeted attackers operated freely inside your network for months?</a:t>
            </a:r>
          </a:p>
          <a:p>
            <a:pPr marL="174708" indent="-174708" defTabSz="465887">
              <a:buFontTx/>
              <a:buChar char="-"/>
              <a:defRPr/>
            </a:pPr>
            <a:r>
              <a:rPr lang="en-US" baseline="0" dirty="0" smtClean="0"/>
              <a:t>How are you currently able to detect advanced attack methods, such as pass-the-hash or golden ticket attacks? These types of attack techniques can provide attackers with administrative access to entire domain, allowing attackers to use valid credentials to scour the network looking for data, learning your systems and slowly stealing your sensitive information.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16</a:t>
            </a:fld>
            <a:endParaRPr lang="en-US" dirty="0"/>
          </a:p>
        </p:txBody>
      </p:sp>
    </p:spTree>
    <p:extLst>
      <p:ext uri="{BB962C8B-B14F-4D97-AF65-F5344CB8AC3E}">
        <p14:creationId xmlns:p14="http://schemas.microsoft.com/office/powerpoint/2010/main" val="1024991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understand the value</a:t>
            </a:r>
            <a:r>
              <a:rPr lang="en-US" baseline="0" dirty="0" smtClean="0"/>
              <a:t> of </a:t>
            </a:r>
            <a:r>
              <a:rPr lang="en-US" dirty="0" smtClean="0"/>
              <a:t>Application Identity Manager or AIM,</a:t>
            </a:r>
            <a:r>
              <a:rPr lang="en-US" baseline="0" dirty="0" smtClean="0"/>
              <a:t> let’s first look at a before scenario without AIM. </a:t>
            </a:r>
            <a:r>
              <a:rPr lang="en-US" b="1" dirty="0" smtClean="0"/>
              <a:t>(CLICK)</a:t>
            </a:r>
            <a:endParaRPr lang="en-US" baseline="0" dirty="0" smtClean="0"/>
          </a:p>
          <a:p>
            <a:endParaRPr lang="en-US" baseline="0" dirty="0" smtClean="0"/>
          </a:p>
          <a:p>
            <a:r>
              <a:rPr lang="en-US" baseline="0" dirty="0" smtClean="0"/>
              <a:t>As applications need to connect to systems for processes such as automated file transfers, web transactions, or vulnerability scans, they must first authenticate to those systems. By default, many of these connections are authenticated using credentials that are hard-coded or embedded into scripts. As a result, anyone inside the network could potentially view the scripts, learn the credentials and use those credentials to gain unauthorized access to sensitive systems.</a:t>
            </a:r>
          </a:p>
          <a:p>
            <a:endParaRPr lang="en-US" baseline="0" dirty="0" smtClean="0"/>
          </a:p>
          <a:p>
            <a:r>
              <a:rPr lang="en-US" b="1" dirty="0" smtClean="0"/>
              <a:t>(CLICK) </a:t>
            </a:r>
            <a:r>
              <a:rPr lang="en-US" dirty="0" smtClean="0"/>
              <a:t>Application Identity Manager </a:t>
            </a:r>
            <a:r>
              <a:rPr lang="en-US" i="0" dirty="0" smtClean="0"/>
              <a:t>replaces</a:t>
            </a:r>
            <a:r>
              <a:rPr lang="en-US" dirty="0" smtClean="0"/>
              <a:t> these hard-coded, embedded credentials with a script to retrieve secure</a:t>
            </a:r>
            <a:r>
              <a:rPr lang="en-US" baseline="0" dirty="0" smtClean="0"/>
              <a:t>, dynamic credentials from the </a:t>
            </a:r>
            <a:r>
              <a:rPr lang="en-US" dirty="0" smtClean="0"/>
              <a:t>Digital Vault. As a request comes</a:t>
            </a:r>
            <a:r>
              <a:rPr lang="en-US" baseline="0" dirty="0" smtClean="0"/>
              <a:t> in, </a:t>
            </a:r>
            <a:r>
              <a:rPr lang="en-US" dirty="0" smtClean="0"/>
              <a:t>CyberArk analyzes the application fingerprint</a:t>
            </a:r>
            <a:r>
              <a:rPr lang="en-US" baseline="0" dirty="0" smtClean="0"/>
              <a:t> to strongly authenticate the application before providing the credential. Because credentials are stored in the Digital Vault, they can be controlled and rotated, just as user passwords and SSH keys. For business critical applications, such as those necessary in e-commerce infrastructure, credentials can be securely cached and encrypted on local machines to ensure that they are always available. To simply the deployment of this solution, CyberArk integrates out of the box with variety of Commercial off the Shelf Technology, including vulnerability scanners and </a:t>
            </a:r>
            <a:r>
              <a:rPr lang="en-US" baseline="0" dirty="0" err="1" smtClean="0"/>
              <a:t>devops</a:t>
            </a:r>
            <a:r>
              <a:rPr lang="en-US" baseline="0" dirty="0" smtClean="0"/>
              <a:t> tools.</a:t>
            </a:r>
          </a:p>
          <a:p>
            <a:endParaRPr lang="en-US" baseline="0" dirty="0" smtClean="0"/>
          </a:p>
          <a:p>
            <a:pPr defTabSz="465887">
              <a:defRPr/>
            </a:pPr>
            <a:r>
              <a:rPr lang="en-US" b="1" dirty="0" smtClean="0"/>
              <a:t>(CLICK) </a:t>
            </a:r>
            <a:r>
              <a:rPr lang="en-US" baseline="0" dirty="0" smtClean="0"/>
              <a:t>Questions to ask when discussing AIM with a prospect include: </a:t>
            </a:r>
          </a:p>
          <a:p>
            <a:pPr marL="174708" indent="-174708">
              <a:buFontTx/>
              <a:buChar char="-"/>
            </a:pPr>
            <a:r>
              <a:rPr lang="en-US" dirty="0" smtClean="0"/>
              <a:t>What would happen if compromised application credentials were used to disrupt critical business processes?</a:t>
            </a:r>
          </a:p>
          <a:p>
            <a:pPr marL="174708" indent="-174708">
              <a:buFontTx/>
              <a:buChar char="-"/>
            </a:pPr>
            <a:r>
              <a:rPr lang="en-US" dirty="0" smtClean="0"/>
              <a:t>How do you secure sensitive credentials used in applications and scripts?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17</a:t>
            </a:fld>
            <a:endParaRPr lang="en-US" dirty="0"/>
          </a:p>
        </p:txBody>
      </p:sp>
    </p:spTree>
    <p:extLst>
      <p:ext uri="{BB962C8B-B14F-4D97-AF65-F5344CB8AC3E}">
        <p14:creationId xmlns:p14="http://schemas.microsoft.com/office/powerpoint/2010/main" val="505847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buSzPct val="25000"/>
            </a:pPr>
            <a:r>
              <a:rPr lang="en-US" dirty="0" smtClean="0">
                <a:solidFill>
                  <a:schemeClr val="dk1"/>
                </a:solidFill>
                <a:latin typeface="+mn-lt"/>
                <a:ea typeface="Calibri"/>
                <a:cs typeface="Calibri"/>
                <a:sym typeface="Calibri"/>
              </a:rPr>
              <a:t>Conjur comes in two flavors,</a:t>
            </a:r>
            <a:r>
              <a:rPr lang="en-US" baseline="0" dirty="0" smtClean="0">
                <a:solidFill>
                  <a:schemeClr val="dk1"/>
                </a:solidFill>
                <a:latin typeface="+mn-lt"/>
                <a:ea typeface="Calibri"/>
                <a:cs typeface="Calibri"/>
                <a:sym typeface="Calibri"/>
              </a:rPr>
              <a:t> an open source free version and Enterprise version that is licensed.  </a:t>
            </a:r>
          </a:p>
          <a:p>
            <a:pPr rtl="1">
              <a:buSzPct val="25000"/>
            </a:pPr>
            <a:endParaRPr lang="en-US" baseline="0" dirty="0" smtClean="0">
              <a:solidFill>
                <a:schemeClr val="dk1"/>
              </a:solidFill>
              <a:latin typeface="+mn-lt"/>
              <a:ea typeface="Calibri"/>
              <a:cs typeface="Calibri"/>
              <a:sym typeface="Calibri"/>
            </a:endParaRPr>
          </a:p>
          <a:p>
            <a:pPr rtl="1">
              <a:buSzPct val="25000"/>
            </a:pPr>
            <a:r>
              <a:rPr lang="en-US" dirty="0" smtClean="0">
                <a:solidFill>
                  <a:schemeClr val="dk1"/>
                </a:solidFill>
                <a:latin typeface="+mn-lt"/>
                <a:ea typeface="Calibri"/>
                <a:cs typeface="Calibri"/>
                <a:sym typeface="Calibri"/>
              </a:rPr>
              <a:t>At</a:t>
            </a:r>
            <a:r>
              <a:rPr lang="en-US" baseline="0" dirty="0" smtClean="0">
                <a:solidFill>
                  <a:schemeClr val="dk1"/>
                </a:solidFill>
                <a:latin typeface="+mn-lt"/>
                <a:ea typeface="Calibri"/>
                <a:cs typeface="Calibri"/>
                <a:sym typeface="Calibri"/>
              </a:rPr>
              <a:t> the core of Conjur is a platform for secrets management of </a:t>
            </a:r>
            <a:r>
              <a:rPr lang="en-US" baseline="0" dirty="0" err="1" smtClean="0">
                <a:solidFill>
                  <a:schemeClr val="dk1"/>
                </a:solidFill>
                <a:latin typeface="+mn-lt"/>
                <a:ea typeface="Calibri"/>
                <a:cs typeface="Calibri"/>
                <a:sym typeface="Calibri"/>
              </a:rPr>
              <a:t>Devops</a:t>
            </a:r>
            <a:r>
              <a:rPr lang="en-US" baseline="0" dirty="0" smtClean="0">
                <a:solidFill>
                  <a:schemeClr val="dk1"/>
                </a:solidFill>
                <a:latin typeface="+mn-lt"/>
                <a:ea typeface="Calibri"/>
                <a:cs typeface="Calibri"/>
                <a:sym typeface="Calibri"/>
              </a:rPr>
              <a:t> practices</a:t>
            </a:r>
          </a:p>
          <a:p>
            <a:pPr rtl="1">
              <a:buSzPct val="25000"/>
            </a:pPr>
            <a:endParaRPr lang="en-US" baseline="0" dirty="0" smtClean="0">
              <a:solidFill>
                <a:schemeClr val="dk1"/>
              </a:solidFill>
              <a:latin typeface="+mn-lt"/>
              <a:ea typeface="Calibri"/>
              <a:cs typeface="Calibri"/>
              <a:sym typeface="Calibri"/>
            </a:endParaRPr>
          </a:p>
          <a:p>
            <a:pPr rtl="1">
              <a:buSzPct val="25000"/>
            </a:pPr>
            <a:r>
              <a:rPr lang="en-US" dirty="0" smtClean="0">
                <a:solidFill>
                  <a:schemeClr val="dk1"/>
                </a:solidFill>
                <a:latin typeface="+mn-lt"/>
                <a:ea typeface="Calibri"/>
                <a:cs typeface="Calibri"/>
                <a:sym typeface="Calibri"/>
              </a:rPr>
              <a:t>There is a separate training specifically</a:t>
            </a:r>
            <a:r>
              <a:rPr lang="en-US" baseline="0" dirty="0" smtClean="0">
                <a:solidFill>
                  <a:schemeClr val="dk1"/>
                </a:solidFill>
                <a:latin typeface="+mn-lt"/>
                <a:ea typeface="Calibri"/>
                <a:cs typeface="Calibri"/>
                <a:sym typeface="Calibri"/>
              </a:rPr>
              <a:t> on enabling the team for learning how to sell and what we sell into DevOps with Conjur. </a:t>
            </a:r>
          </a:p>
          <a:p>
            <a:pPr rtl="1">
              <a:buSzPct val="25000"/>
            </a:pPr>
            <a:endParaRPr lang="en-US" baseline="0" dirty="0" smtClean="0">
              <a:solidFill>
                <a:schemeClr val="dk1"/>
              </a:solidFill>
              <a:latin typeface="+mn-lt"/>
              <a:ea typeface="Calibri"/>
              <a:cs typeface="Calibri"/>
              <a:sym typeface="Calibri"/>
            </a:endParaRPr>
          </a:p>
          <a:p>
            <a:pPr rtl="1">
              <a:buSzPct val="25000"/>
            </a:pPr>
            <a:r>
              <a:rPr lang="en-US" baseline="0" dirty="0" smtClean="0">
                <a:solidFill>
                  <a:schemeClr val="dk1"/>
                </a:solidFill>
                <a:latin typeface="+mn-lt"/>
                <a:ea typeface="Calibri"/>
                <a:cs typeface="Calibri"/>
                <a:sym typeface="Calibri"/>
              </a:rPr>
              <a:t>For our purposes here lets just call out that there are needs to prevent security islands and embedded secrets sprawl from occurring across this process. This consists of: </a:t>
            </a:r>
            <a:endParaRPr lang="en-US" dirty="0" smtClean="0">
              <a:solidFill>
                <a:schemeClr val="dk1"/>
              </a:solidFill>
              <a:latin typeface="+mn-lt"/>
              <a:ea typeface="Calibri"/>
              <a:cs typeface="Calibri"/>
              <a:sym typeface="Calibri"/>
            </a:endParaRPr>
          </a:p>
          <a:p>
            <a:pPr rtl="1">
              <a:buSzPct val="25000"/>
            </a:pPr>
            <a:endParaRPr lang="en-US" dirty="0" smtClean="0">
              <a:solidFill>
                <a:schemeClr val="dk1"/>
              </a:solidFill>
              <a:latin typeface="+mn-lt"/>
              <a:ea typeface="Calibri"/>
              <a:cs typeface="Calibri"/>
              <a:sym typeface="Calibri"/>
            </a:endParaRPr>
          </a:p>
          <a:p>
            <a:pPr rtl="1">
              <a:buSzPct val="25000"/>
            </a:pPr>
            <a:r>
              <a:rPr lang="en-US" dirty="0" smtClean="0">
                <a:solidFill>
                  <a:schemeClr val="dk1"/>
                </a:solidFill>
                <a:latin typeface="+mn-lt"/>
                <a:ea typeface="Calibri"/>
                <a:cs typeface="Calibri"/>
                <a:sym typeface="Calibri"/>
              </a:rPr>
              <a:t>Securing</a:t>
            </a:r>
            <a:r>
              <a:rPr lang="en-US" baseline="0" dirty="0" smtClean="0">
                <a:solidFill>
                  <a:schemeClr val="dk1"/>
                </a:solidFill>
                <a:latin typeface="+mn-lt"/>
                <a:ea typeface="Calibri"/>
                <a:cs typeface="Calibri"/>
                <a:sym typeface="Calibri"/>
              </a:rPr>
              <a:t> </a:t>
            </a:r>
            <a:r>
              <a:rPr lang="en-US" dirty="0" smtClean="0">
                <a:solidFill>
                  <a:schemeClr val="dk1"/>
                </a:solidFill>
                <a:latin typeface="+mn-lt"/>
                <a:ea typeface="Calibri"/>
                <a:cs typeface="Calibri"/>
                <a:sym typeface="Calibri"/>
              </a:rPr>
              <a:t>access </a:t>
            </a:r>
            <a:r>
              <a:rPr lang="en-US" dirty="0">
                <a:solidFill>
                  <a:schemeClr val="dk1"/>
                </a:solidFill>
                <a:latin typeface="+mn-lt"/>
                <a:ea typeface="Calibri"/>
                <a:cs typeface="Calibri"/>
                <a:sym typeface="Calibri"/>
              </a:rPr>
              <a:t>for privileged users and remote</a:t>
            </a:r>
          </a:p>
          <a:p>
            <a:pPr marL="291179" indent="-291179" rtl="1">
              <a:buClr>
                <a:schemeClr val="dk1"/>
              </a:buClr>
              <a:buSzPct val="100000"/>
              <a:buFont typeface="Arial"/>
              <a:buChar char="•"/>
            </a:pPr>
            <a:r>
              <a:rPr lang="en-US" dirty="0">
                <a:solidFill>
                  <a:schemeClr val="dk1"/>
                </a:solidFill>
                <a:latin typeface="Arial"/>
                <a:ea typeface="Arial"/>
                <a:cs typeface="Arial"/>
                <a:sym typeface="Arial"/>
              </a:rPr>
              <a:t>Maintain </a:t>
            </a:r>
            <a:r>
              <a:rPr lang="en-US" dirty="0" smtClean="0">
                <a:solidFill>
                  <a:schemeClr val="dk1"/>
                </a:solidFill>
                <a:latin typeface="Arial"/>
                <a:ea typeface="Arial"/>
                <a:cs typeface="Arial"/>
                <a:sym typeface="Arial"/>
              </a:rPr>
              <a:t>Segregation of Duties &amp; Enforcement of </a:t>
            </a:r>
            <a:r>
              <a:rPr lang="en-US" dirty="0">
                <a:solidFill>
                  <a:schemeClr val="dk1"/>
                </a:solidFill>
                <a:latin typeface="Arial"/>
                <a:ea typeface="Arial"/>
                <a:cs typeface="Arial"/>
                <a:sym typeface="Arial"/>
              </a:rPr>
              <a:t>least privileges</a:t>
            </a:r>
          </a:p>
          <a:p>
            <a:pPr marL="291179" indent="-291179" rtl="1">
              <a:buClr>
                <a:schemeClr val="dk1"/>
              </a:buClr>
              <a:buSzPct val="100000"/>
              <a:buFont typeface="Arial"/>
              <a:buChar char="•"/>
            </a:pPr>
            <a:r>
              <a:rPr lang="en-US" dirty="0">
                <a:solidFill>
                  <a:schemeClr val="dk1"/>
                </a:solidFill>
                <a:latin typeface="Arial"/>
                <a:ea typeface="Arial"/>
                <a:cs typeface="Arial"/>
                <a:sym typeface="Arial"/>
              </a:rPr>
              <a:t>Generate &amp; maintain secured audit trails</a:t>
            </a:r>
          </a:p>
          <a:p>
            <a:pPr rtl="1">
              <a:buSzPct val="25000"/>
            </a:pPr>
            <a:r>
              <a:rPr lang="en-US" dirty="0" smtClean="0">
                <a:solidFill>
                  <a:schemeClr val="dk1"/>
                </a:solidFill>
                <a:latin typeface="+mn-lt"/>
                <a:ea typeface="Calibri"/>
                <a:cs typeface="Calibri"/>
                <a:sym typeface="Calibri"/>
              </a:rPr>
              <a:t>Securing </a:t>
            </a:r>
            <a:r>
              <a:rPr lang="en-US" dirty="0">
                <a:solidFill>
                  <a:schemeClr val="dk1"/>
                </a:solidFill>
                <a:latin typeface="+mn-lt"/>
                <a:ea typeface="Calibri"/>
                <a:cs typeface="Calibri"/>
                <a:sym typeface="Calibri"/>
              </a:rPr>
              <a:t>Automated Configuration Management</a:t>
            </a:r>
          </a:p>
          <a:p>
            <a:pPr marL="291179" indent="-291179" rtl="1">
              <a:buClr>
                <a:schemeClr val="dk1"/>
              </a:buClr>
              <a:buSzPct val="100000"/>
              <a:buFont typeface="Arial"/>
              <a:buChar char="•"/>
            </a:pPr>
            <a:r>
              <a:rPr lang="en-US" dirty="0">
                <a:solidFill>
                  <a:schemeClr val="dk1"/>
                </a:solidFill>
                <a:latin typeface="Arial"/>
                <a:ea typeface="Arial"/>
                <a:cs typeface="Arial"/>
                <a:sym typeface="Arial"/>
              </a:rPr>
              <a:t>Secure secrets for CI/CD tools</a:t>
            </a:r>
          </a:p>
          <a:p>
            <a:pPr marL="291179" indent="-291179" rtl="1">
              <a:buClr>
                <a:schemeClr val="dk1"/>
              </a:buClr>
              <a:buSzPct val="100000"/>
              <a:buFont typeface="Arial"/>
              <a:buChar char="•"/>
            </a:pPr>
            <a:r>
              <a:rPr lang="en-US" dirty="0">
                <a:solidFill>
                  <a:schemeClr val="dk1"/>
                </a:solidFill>
                <a:latin typeface="Arial"/>
                <a:ea typeface="Arial"/>
                <a:cs typeface="Arial"/>
                <a:sym typeface="Arial"/>
              </a:rPr>
              <a:t>Securing Automation and Provisioning Processes</a:t>
            </a:r>
          </a:p>
          <a:p>
            <a:pPr rtl="1">
              <a:buSzPct val="25000"/>
            </a:pPr>
            <a:r>
              <a:rPr lang="en-US" dirty="0" smtClean="0">
                <a:solidFill>
                  <a:schemeClr val="dk1"/>
                </a:solidFill>
                <a:latin typeface="+mn-lt"/>
                <a:ea typeface="Calibri"/>
                <a:cs typeface="Calibri"/>
                <a:sym typeface="Calibri"/>
              </a:rPr>
              <a:t>Securing of Cloud </a:t>
            </a:r>
            <a:r>
              <a:rPr lang="en-US" dirty="0">
                <a:solidFill>
                  <a:schemeClr val="dk1"/>
                </a:solidFill>
                <a:latin typeface="+mn-lt"/>
                <a:ea typeface="Calibri"/>
                <a:cs typeface="Calibri"/>
                <a:sym typeface="Calibri"/>
              </a:rPr>
              <a:t>Infrastructure</a:t>
            </a:r>
          </a:p>
          <a:p>
            <a:pPr marL="291179" indent="-291179" rtl="1">
              <a:buClr>
                <a:schemeClr val="dk1"/>
              </a:buClr>
              <a:buSzPct val="100000"/>
              <a:buFont typeface="Arial"/>
              <a:buChar char="•"/>
            </a:pPr>
            <a:r>
              <a:rPr lang="en-US" dirty="0" smtClean="0">
                <a:solidFill>
                  <a:schemeClr val="dk1"/>
                </a:solidFill>
                <a:latin typeface="Arial"/>
                <a:ea typeface="Arial"/>
                <a:cs typeface="Arial"/>
                <a:sym typeface="Arial"/>
              </a:rPr>
              <a:t>Secure </a:t>
            </a:r>
            <a:r>
              <a:rPr lang="en-US" dirty="0">
                <a:solidFill>
                  <a:schemeClr val="dk1"/>
                </a:solidFill>
                <a:latin typeface="Arial"/>
                <a:ea typeface="Arial"/>
                <a:cs typeface="Arial"/>
                <a:sym typeface="Arial"/>
              </a:rPr>
              <a:t>secrets for </a:t>
            </a:r>
            <a:r>
              <a:rPr lang="en-US" dirty="0" smtClean="0">
                <a:solidFill>
                  <a:schemeClr val="dk1"/>
                </a:solidFill>
                <a:latin typeface="Arial"/>
                <a:ea typeface="Arial"/>
                <a:cs typeface="Arial"/>
                <a:sym typeface="Arial"/>
              </a:rPr>
              <a:t>homegrown/COTS </a:t>
            </a:r>
            <a:r>
              <a:rPr lang="en-US" dirty="0">
                <a:solidFill>
                  <a:schemeClr val="dk1"/>
                </a:solidFill>
                <a:latin typeface="Arial"/>
                <a:ea typeface="Arial"/>
                <a:cs typeface="Arial"/>
                <a:sym typeface="Arial"/>
              </a:rPr>
              <a:t>applications &amp; scripts</a:t>
            </a:r>
          </a:p>
          <a:p>
            <a:pPr marL="291179" indent="-291179" rtl="1">
              <a:buClr>
                <a:schemeClr val="dk1"/>
              </a:buClr>
              <a:buSzPct val="100000"/>
              <a:buFont typeface="Arial"/>
              <a:buChar char="•"/>
            </a:pPr>
            <a:r>
              <a:rPr lang="en-US" dirty="0" smtClean="0">
                <a:solidFill>
                  <a:schemeClr val="dk1"/>
                </a:solidFill>
                <a:latin typeface="+mn-lt"/>
                <a:ea typeface="Calibri"/>
                <a:cs typeface="Calibri"/>
                <a:sym typeface="Calibri"/>
              </a:rPr>
              <a:t>Securing Applications </a:t>
            </a:r>
            <a:r>
              <a:rPr lang="en-US" dirty="0">
                <a:solidFill>
                  <a:schemeClr val="dk1"/>
                </a:solidFill>
                <a:latin typeface="+mn-lt"/>
                <a:ea typeface="Calibri"/>
                <a:cs typeface="Calibri"/>
                <a:sym typeface="Calibri"/>
              </a:rPr>
              <a:t>running in containers (Docker), EC2, VMs, …</a:t>
            </a:r>
          </a:p>
          <a:p>
            <a:pPr rtl="1">
              <a:buSzPct val="25000"/>
            </a:pPr>
            <a:endParaRPr lang="en-US" dirty="0">
              <a:solidFill>
                <a:schemeClr val="dk1"/>
              </a:solidFill>
              <a:latin typeface="+mn-lt"/>
              <a:ea typeface="Calibri"/>
              <a:cs typeface="Calibri"/>
              <a:sym typeface="Calibri"/>
            </a:endParaRPr>
          </a:p>
          <a:p>
            <a:pPr rtl="1">
              <a:buSzPct val="25000"/>
            </a:pPr>
            <a:r>
              <a:rPr lang="en-US" dirty="0" smtClean="0">
                <a:solidFill>
                  <a:schemeClr val="dk1"/>
                </a:solidFill>
                <a:latin typeface="+mn-lt"/>
                <a:ea typeface="Calibri"/>
                <a:cs typeface="Calibri"/>
                <a:sym typeface="Calibri"/>
              </a:rPr>
              <a:t>Now </a:t>
            </a:r>
            <a:r>
              <a:rPr lang="en-US" dirty="0">
                <a:solidFill>
                  <a:schemeClr val="dk1"/>
                </a:solidFill>
                <a:latin typeface="+mn-lt"/>
                <a:ea typeface="Calibri"/>
                <a:cs typeface="Calibri"/>
                <a:sym typeface="Calibri"/>
              </a:rPr>
              <a:t>that we </a:t>
            </a:r>
            <a:r>
              <a:rPr lang="en-US" dirty="0" smtClean="0">
                <a:solidFill>
                  <a:schemeClr val="dk1"/>
                </a:solidFill>
                <a:latin typeface="+mn-lt"/>
                <a:ea typeface="Calibri"/>
                <a:cs typeface="Calibri"/>
                <a:sym typeface="Calibri"/>
              </a:rPr>
              <a:t>identified</a:t>
            </a:r>
            <a:r>
              <a:rPr lang="en-US" baseline="0" dirty="0" smtClean="0">
                <a:solidFill>
                  <a:schemeClr val="dk1"/>
                </a:solidFill>
                <a:latin typeface="+mn-lt"/>
                <a:ea typeface="Calibri"/>
                <a:cs typeface="Calibri"/>
                <a:sym typeface="Calibri"/>
              </a:rPr>
              <a:t> </a:t>
            </a:r>
            <a:r>
              <a:rPr lang="en-US" dirty="0" smtClean="0">
                <a:solidFill>
                  <a:schemeClr val="dk1"/>
                </a:solidFill>
                <a:latin typeface="+mn-lt"/>
                <a:ea typeface="Calibri"/>
                <a:cs typeface="Calibri"/>
                <a:sym typeface="Calibri"/>
              </a:rPr>
              <a:t>the problem areas within DevOps,</a:t>
            </a:r>
            <a:r>
              <a:rPr lang="en-US" baseline="0" dirty="0" smtClean="0">
                <a:solidFill>
                  <a:schemeClr val="dk1"/>
                </a:solidFill>
                <a:latin typeface="+mn-lt"/>
                <a:ea typeface="Calibri"/>
                <a:cs typeface="Calibri"/>
                <a:sym typeface="Calibri"/>
              </a:rPr>
              <a:t> </a:t>
            </a:r>
            <a:r>
              <a:rPr lang="en-US" dirty="0" smtClean="0">
                <a:solidFill>
                  <a:schemeClr val="dk1"/>
                </a:solidFill>
                <a:latin typeface="+mn-lt"/>
                <a:ea typeface="Calibri"/>
                <a:cs typeface="Calibri"/>
                <a:sym typeface="Calibri"/>
              </a:rPr>
              <a:t>let’s </a:t>
            </a:r>
            <a:r>
              <a:rPr lang="en-US" dirty="0">
                <a:solidFill>
                  <a:schemeClr val="dk1"/>
                </a:solidFill>
                <a:latin typeface="+mn-lt"/>
                <a:ea typeface="Calibri"/>
                <a:cs typeface="Calibri"/>
                <a:sym typeface="Calibri"/>
              </a:rPr>
              <a:t>analyze the key challenges in securing </a:t>
            </a:r>
            <a:r>
              <a:rPr lang="en-US" dirty="0" smtClean="0">
                <a:solidFill>
                  <a:schemeClr val="dk1"/>
                </a:solidFill>
                <a:latin typeface="+mn-lt"/>
                <a:ea typeface="Calibri"/>
                <a:cs typeface="Calibri"/>
                <a:sym typeface="Calibri"/>
              </a:rPr>
              <a:t>the DevOps </a:t>
            </a:r>
            <a:r>
              <a:rPr lang="en-US" dirty="0">
                <a:solidFill>
                  <a:schemeClr val="dk1"/>
                </a:solidFill>
                <a:latin typeface="+mn-lt"/>
                <a:ea typeface="Calibri"/>
                <a:cs typeface="Calibri"/>
                <a:sym typeface="Calibri"/>
              </a:rPr>
              <a:t>pipeline </a:t>
            </a:r>
          </a:p>
          <a:p>
            <a:pPr rtl="1">
              <a:buSzPct val="25000"/>
            </a:pPr>
            <a:r>
              <a:rPr lang="en-US" dirty="0">
                <a:solidFill>
                  <a:schemeClr val="dk1"/>
                </a:solidFill>
                <a:latin typeface="+mn-lt"/>
                <a:ea typeface="Calibri"/>
                <a:cs typeface="Calibri"/>
                <a:sym typeface="Calibri"/>
              </a:rPr>
              <a:t>Let’s try to split the pipeline and analyze the different aspects of it:</a:t>
            </a:r>
          </a:p>
          <a:p>
            <a:pPr rtl="1">
              <a:buSzPct val="25000"/>
            </a:pPr>
            <a:r>
              <a:rPr lang="en-US" dirty="0">
                <a:solidFill>
                  <a:schemeClr val="dk1"/>
                </a:solidFill>
                <a:latin typeface="+mn-lt"/>
                <a:ea typeface="Calibri"/>
                <a:cs typeface="Calibri"/>
                <a:sym typeface="Calibri"/>
              </a:rPr>
              <a:t>1. There are the personas that are influencing/contributing/driving the </a:t>
            </a:r>
            <a:r>
              <a:rPr lang="en-US" dirty="0" smtClean="0">
                <a:solidFill>
                  <a:schemeClr val="dk1"/>
                </a:solidFill>
                <a:latin typeface="+mn-lt"/>
                <a:ea typeface="Calibri"/>
                <a:cs typeface="Calibri"/>
                <a:sym typeface="Calibri"/>
              </a:rPr>
              <a:t>pipeline – well, </a:t>
            </a:r>
            <a:r>
              <a:rPr lang="en-US" dirty="0">
                <a:solidFill>
                  <a:schemeClr val="dk1"/>
                </a:solidFill>
                <a:latin typeface="+mn-lt"/>
                <a:ea typeface="Calibri"/>
                <a:cs typeface="Calibri"/>
                <a:sym typeface="Calibri"/>
              </a:rPr>
              <a:t>it’s important to monitor them, it’s crucial to allow them to do their work seamlessly but without opening security holes</a:t>
            </a:r>
          </a:p>
          <a:p>
            <a:pPr rtl="1">
              <a:buSzPct val="25000"/>
            </a:pPr>
            <a:r>
              <a:rPr lang="en-US" dirty="0">
                <a:solidFill>
                  <a:schemeClr val="dk1"/>
                </a:solidFill>
                <a:latin typeface="+mn-lt"/>
                <a:ea typeface="Calibri"/>
                <a:cs typeface="Calibri"/>
                <a:sym typeface="Calibri"/>
              </a:rPr>
              <a:t>2. There are many </a:t>
            </a:r>
            <a:r>
              <a:rPr lang="en-US" dirty="0" smtClean="0">
                <a:solidFill>
                  <a:schemeClr val="dk1"/>
                </a:solidFill>
                <a:latin typeface="+mn-lt"/>
                <a:ea typeface="Calibri"/>
                <a:cs typeface="Calibri"/>
                <a:sym typeface="Calibri"/>
              </a:rPr>
              <a:t>tools (read too many to list) </a:t>
            </a:r>
            <a:r>
              <a:rPr lang="en-US" dirty="0">
                <a:solidFill>
                  <a:schemeClr val="dk1"/>
                </a:solidFill>
                <a:latin typeface="+mn-lt"/>
                <a:ea typeface="Calibri"/>
                <a:cs typeface="Calibri"/>
                <a:sym typeface="Calibri"/>
              </a:rPr>
              <a:t>that are being used during the pipeline. These are tools that a good solution should integrate well with and provide means to secure them</a:t>
            </a:r>
          </a:p>
          <a:p>
            <a:pPr rtl="1">
              <a:buSzPct val="25000"/>
            </a:pPr>
            <a:r>
              <a:rPr lang="en-US" dirty="0">
                <a:solidFill>
                  <a:schemeClr val="dk1"/>
                </a:solidFill>
                <a:latin typeface="+mn-lt"/>
                <a:ea typeface="Calibri"/>
                <a:cs typeface="Calibri"/>
                <a:sym typeface="Calibri"/>
              </a:rPr>
              <a:t>3. Eventually the pipeline produces applications that are installed on images or containers both the application and the underlying infrastructure should be secured as </a:t>
            </a:r>
            <a:r>
              <a:rPr lang="en-US" dirty="0" smtClean="0">
                <a:solidFill>
                  <a:schemeClr val="dk1"/>
                </a:solidFill>
                <a:latin typeface="+mn-lt"/>
                <a:ea typeface="Calibri"/>
                <a:cs typeface="Calibri"/>
                <a:sym typeface="Calibri"/>
              </a:rPr>
              <a:t>well</a:t>
            </a:r>
          </a:p>
          <a:p>
            <a:pPr rtl="1">
              <a:buSzPct val="25000"/>
            </a:pPr>
            <a:endParaRPr lang="en-US" dirty="0" smtClean="0">
              <a:solidFill>
                <a:schemeClr val="dk1"/>
              </a:solidFill>
              <a:latin typeface="+mn-lt"/>
              <a:ea typeface="Calibri"/>
              <a:cs typeface="Calibri"/>
              <a:sym typeface="Calibri"/>
            </a:endParaRPr>
          </a:p>
          <a:p>
            <a:pPr rtl="1">
              <a:buSzPct val="25000"/>
            </a:pPr>
            <a:r>
              <a:rPr lang="en-US" dirty="0" smtClean="0">
                <a:solidFill>
                  <a:schemeClr val="dk1"/>
                </a:solidFill>
                <a:latin typeface="+mn-lt"/>
                <a:ea typeface="Calibri"/>
                <a:cs typeface="Calibri"/>
                <a:sym typeface="Calibri"/>
              </a:rPr>
              <a:t>This pipeline orchestration of tools and process needs to be protected end to end otherwise the old</a:t>
            </a:r>
            <a:r>
              <a:rPr lang="en-US" baseline="0" dirty="0" smtClean="0">
                <a:solidFill>
                  <a:schemeClr val="dk1"/>
                </a:solidFill>
                <a:latin typeface="+mn-lt"/>
                <a:ea typeface="Calibri"/>
                <a:cs typeface="Calibri"/>
                <a:sym typeface="Calibri"/>
              </a:rPr>
              <a:t> adage that you are only as strong as your weakest link becomes your reality (a great example is the Uber breach)</a:t>
            </a:r>
          </a:p>
          <a:p>
            <a:pPr rtl="1">
              <a:buSzPct val="25000"/>
            </a:pPr>
            <a:endParaRPr lang="en-US" baseline="0" dirty="0" smtClean="0">
              <a:solidFill>
                <a:schemeClr val="dk1"/>
              </a:solidFill>
              <a:latin typeface="+mn-lt"/>
              <a:ea typeface="Calibri"/>
              <a:cs typeface="Calibri"/>
              <a:sym typeface="Calibri"/>
            </a:endParaRPr>
          </a:p>
          <a:p>
            <a:pPr defTabSz="465887">
              <a:defRPr/>
            </a:pPr>
            <a:r>
              <a:rPr lang="en-US" b="1" baseline="0" dirty="0" smtClean="0"/>
              <a:t>(CLICK) </a:t>
            </a:r>
          </a:p>
          <a:p>
            <a:pPr defTabSz="465887">
              <a:defRPr/>
            </a:pPr>
            <a:r>
              <a:rPr lang="en-US" baseline="0" dirty="0" smtClean="0"/>
              <a:t>Questions to ask when discussing Conjur with a prospect include: </a:t>
            </a:r>
          </a:p>
          <a:p>
            <a:pPr marL="231775" indent="-231775">
              <a:spcAft>
                <a:spcPts val="600"/>
              </a:spcAft>
              <a:buClr>
                <a:schemeClr val="accent1"/>
              </a:buClr>
              <a:buFont typeface="Arial" panose="020B0604020202020204" pitchFamily="34" charset="0"/>
              <a:buChar char="•"/>
              <a:tabLst>
                <a:tab pos="228600" algn="l"/>
              </a:tabLst>
            </a:pPr>
            <a:r>
              <a:rPr lang="en-GB" sz="1400" dirty="0" smtClean="0">
                <a:solidFill>
                  <a:schemeClr val="tx1"/>
                </a:solidFill>
                <a:latin typeface="Arial" panose="020B0604020202020204" pitchFamily="34" charset="0"/>
                <a:cs typeface="Arial" panose="020B0604020202020204" pitchFamily="34" charset="0"/>
              </a:rPr>
              <a:t>How are you securing the secrets and credentials used in your DevOps environment?</a:t>
            </a:r>
          </a:p>
          <a:p>
            <a:pPr lvl="1" indent="-173038">
              <a:spcAft>
                <a:spcPts val="600"/>
              </a:spcAft>
              <a:buClr>
                <a:schemeClr val="accent1"/>
              </a:buClr>
              <a:buFont typeface="Arial" panose="020B0604020202020204" pitchFamily="34" charset="0"/>
              <a:buChar char="•"/>
              <a:tabLst>
                <a:tab pos="228600" algn="l"/>
              </a:tabLst>
            </a:pPr>
            <a:r>
              <a:rPr lang="en-GB" sz="1200" dirty="0" smtClean="0">
                <a:solidFill>
                  <a:schemeClr val="tx1"/>
                </a:solidFill>
                <a:latin typeface="Arial" panose="020B0604020202020204" pitchFamily="34" charset="0"/>
                <a:cs typeface="Arial" panose="020B0604020202020204" pitchFamily="34" charset="0"/>
              </a:rPr>
              <a:t>Are you including coverage across dynamically scaling infrastructure and container based environments? </a:t>
            </a:r>
          </a:p>
          <a:p>
            <a:pPr marL="231775" indent="-231775">
              <a:spcAft>
                <a:spcPts val="600"/>
              </a:spcAft>
              <a:buClr>
                <a:schemeClr val="accent1"/>
              </a:buClr>
              <a:buFont typeface="Arial" panose="020B0604020202020204" pitchFamily="34" charset="0"/>
              <a:buChar char="•"/>
              <a:tabLst>
                <a:tab pos="228600" algn="l"/>
              </a:tabLst>
            </a:pPr>
            <a:r>
              <a:rPr lang="en-GB" sz="1400" dirty="0" smtClean="0">
                <a:solidFill>
                  <a:schemeClr val="tx1"/>
                </a:solidFill>
                <a:latin typeface="Arial" panose="020B0604020202020204" pitchFamily="34" charset="0"/>
                <a:cs typeface="Arial" panose="020B0604020202020204" pitchFamily="34" charset="0"/>
              </a:rPr>
              <a:t>How are you securing the admin consoles for the multiple tools (Puppet, </a:t>
            </a:r>
            <a:r>
              <a:rPr lang="en-GB" sz="1400" dirty="0" err="1" smtClean="0">
                <a:solidFill>
                  <a:schemeClr val="tx1"/>
                </a:solidFill>
                <a:latin typeface="Arial" panose="020B0604020202020204" pitchFamily="34" charset="0"/>
                <a:cs typeface="Arial" panose="020B0604020202020204" pitchFamily="34" charset="0"/>
              </a:rPr>
              <a:t>Ansible</a:t>
            </a:r>
            <a:r>
              <a:rPr lang="en-GB" sz="1400" dirty="0" smtClean="0">
                <a:solidFill>
                  <a:schemeClr val="tx1"/>
                </a:solidFill>
                <a:latin typeface="Arial" panose="020B0604020202020204" pitchFamily="34" charset="0"/>
                <a:cs typeface="Arial" panose="020B0604020202020204" pitchFamily="34" charset="0"/>
              </a:rPr>
              <a:t>, etc.) that support your CI/CD pipeline?</a:t>
            </a:r>
          </a:p>
          <a:p>
            <a:pPr marL="231775" indent="-231775">
              <a:spcAft>
                <a:spcPts val="600"/>
              </a:spcAft>
              <a:buClr>
                <a:schemeClr val="accent1"/>
              </a:buClr>
              <a:buFont typeface="Wingdings" panose="05000000000000000000" pitchFamily="2" charset="2"/>
              <a:buChar char="§"/>
              <a:tabLst>
                <a:tab pos="228600" algn="l"/>
              </a:tabLst>
            </a:pPr>
            <a:r>
              <a:rPr lang="en-GB" sz="1400" dirty="0" smtClean="0">
                <a:solidFill>
                  <a:schemeClr val="tx1"/>
                </a:solidFill>
                <a:latin typeface="Arial" panose="020B0604020202020204" pitchFamily="34" charset="0"/>
                <a:cs typeface="Arial" panose="020B0604020202020204" pitchFamily="34" charset="0"/>
              </a:rPr>
              <a:t>Do you want to leverage existing investments and consistently manage security and access policies across your entire enterprise regardless of the compute and development environments with a seamless</a:t>
            </a:r>
            <a:r>
              <a:rPr lang="en-GB" sz="1400" baseline="0" dirty="0" smtClean="0">
                <a:solidFill>
                  <a:schemeClr val="tx1"/>
                </a:solidFill>
                <a:latin typeface="Arial" panose="020B0604020202020204" pitchFamily="34" charset="0"/>
                <a:cs typeface="Arial" panose="020B0604020202020204" pitchFamily="34" charset="0"/>
              </a:rPr>
              <a:t> security solution</a:t>
            </a:r>
            <a:r>
              <a:rPr lang="en-GB" sz="1400" dirty="0" smtClean="0">
                <a:solidFill>
                  <a:schemeClr val="tx1"/>
                </a:solidFill>
                <a:latin typeface="Arial" panose="020B0604020202020204" pitchFamily="34" charset="0"/>
                <a:cs typeface="Arial" panose="020B0604020202020204" pitchFamily="34" charset="0"/>
              </a:rPr>
              <a:t>?</a:t>
            </a:r>
          </a:p>
          <a:p>
            <a:pPr rtl="1">
              <a:buSzPct val="25000"/>
            </a:pPr>
            <a:endParaRPr lang="en-US" baseline="0" dirty="0" smtClean="0">
              <a:solidFill>
                <a:schemeClr val="dk1"/>
              </a:solidFill>
              <a:latin typeface="+mn-lt"/>
              <a:ea typeface="Calibri"/>
              <a:cs typeface="Calibri"/>
              <a:sym typeface="Calibri"/>
            </a:endParaRPr>
          </a:p>
          <a:p>
            <a:pPr marL="0" marR="0" lvl="0" indent="0" algn="l" defTabSz="914400" rtl="1" eaLnBrk="1" fontAlgn="auto" latinLnBrk="0" hangingPunct="1">
              <a:lnSpc>
                <a:spcPct val="100000"/>
              </a:lnSpc>
              <a:spcBef>
                <a:spcPts val="0"/>
              </a:spcBef>
              <a:spcAft>
                <a:spcPts val="0"/>
              </a:spcAft>
              <a:buClrTx/>
              <a:buSzPct val="25000"/>
              <a:buFontTx/>
              <a:buNone/>
              <a:tabLst/>
              <a:defRPr/>
            </a:pPr>
            <a:r>
              <a:rPr lang="en-US" b="1" baseline="0" dirty="0" smtClean="0"/>
              <a:t>&lt;click&gt;</a:t>
            </a:r>
          </a:p>
          <a:p>
            <a:pPr rtl="1">
              <a:buSzPct val="25000"/>
            </a:pPr>
            <a:endParaRPr lang="en-US" dirty="0">
              <a:solidFill>
                <a:schemeClr val="dk1"/>
              </a:solidFill>
              <a:latin typeface="+mn-lt"/>
              <a:ea typeface="Calibri"/>
              <a:cs typeface="Calibri"/>
              <a:sym typeface="Calibri"/>
            </a:endParaRPr>
          </a:p>
        </p:txBody>
      </p:sp>
      <p:sp>
        <p:nvSpPr>
          <p:cNvPr id="4" name="Slide Number Placeholder 3"/>
          <p:cNvSpPr>
            <a:spLocks noGrp="1"/>
          </p:cNvSpPr>
          <p:nvPr>
            <p:ph type="sldNum" sz="quarter" idx="10"/>
          </p:nvPr>
        </p:nvSpPr>
        <p:spPr/>
        <p:txBody>
          <a:bodyPr/>
          <a:lstStyle/>
          <a:p>
            <a:fld id="{A3B3ADB2-0078-4828-AE63-E6DD191C1F2D}" type="slidenum">
              <a:rPr lang="en-US" smtClean="0"/>
              <a:t>18</a:t>
            </a:fld>
            <a:endParaRPr lang="en-US"/>
          </a:p>
        </p:txBody>
      </p:sp>
    </p:spTree>
    <p:extLst>
      <p:ext uri="{BB962C8B-B14F-4D97-AF65-F5344CB8AC3E}">
        <p14:creationId xmlns:p14="http://schemas.microsoft.com/office/powerpoint/2010/main" val="2385563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On-Demand Privileges Manager enables organizations</a:t>
            </a:r>
            <a:r>
              <a:rPr lang="en-US" baseline="0" dirty="0" smtClean="0"/>
              <a:t> to centrally create and enforce least privilege policies for Unix and Linux users. Instead of relying on native tools that must be configured on each individual machine, OPM enables organizations control least privilege policies from a single location. </a:t>
            </a:r>
          </a:p>
          <a:p>
            <a:endParaRPr lang="en-US" baseline="0" dirty="0" smtClean="0"/>
          </a:p>
          <a:p>
            <a:r>
              <a:rPr lang="en-US" baseline="0" dirty="0" smtClean="0"/>
              <a:t>Using OPM, organizations can define what privileges a user may </a:t>
            </a:r>
            <a:r>
              <a:rPr lang="en-US" u="sng" baseline="0" dirty="0" smtClean="0"/>
              <a:t>always</a:t>
            </a:r>
            <a:r>
              <a:rPr lang="en-US" u="none" baseline="0" dirty="0" smtClean="0"/>
              <a:t> </a:t>
            </a:r>
            <a:r>
              <a:rPr lang="en-US" baseline="0" dirty="0" smtClean="0"/>
              <a:t>have to complete day-to-day tasks, they can define which privileges a user may </a:t>
            </a:r>
            <a:r>
              <a:rPr lang="en-US" u="sng" baseline="0" dirty="0" smtClean="0"/>
              <a:t>sometimes</a:t>
            </a:r>
            <a:r>
              <a:rPr lang="en-US" baseline="0" dirty="0" smtClean="0"/>
              <a:t> have, and which privileges a user may </a:t>
            </a:r>
            <a:r>
              <a:rPr lang="en-US" u="sng" baseline="0" dirty="0" smtClean="0"/>
              <a:t>never</a:t>
            </a:r>
            <a:r>
              <a:rPr lang="en-US" baseline="0" dirty="0" smtClean="0"/>
              <a:t> have. In practice, OPM helps organization effectively whitelist, blacklist and </a:t>
            </a:r>
            <a:r>
              <a:rPr lang="en-US" baseline="0" dirty="0" err="1" smtClean="0"/>
              <a:t>greylist</a:t>
            </a:r>
            <a:r>
              <a:rPr lang="en-US" baseline="0" dirty="0" smtClean="0"/>
              <a:t> specific commands. Let’s look at how it works.</a:t>
            </a:r>
          </a:p>
          <a:p>
            <a:endParaRPr lang="en-US" baseline="0" dirty="0" smtClean="0"/>
          </a:p>
          <a:p>
            <a:pPr marL="174708" indent="-174708">
              <a:buFontTx/>
              <a:buChar char="-"/>
            </a:pPr>
            <a:r>
              <a:rPr lang="en-US" b="1" baseline="0" dirty="0" smtClean="0"/>
              <a:t>(CLICK) </a:t>
            </a:r>
            <a:r>
              <a:rPr lang="en-US" baseline="0" dirty="0" smtClean="0"/>
              <a:t>When a user logs into a target Unix or Linux system, he may need to a run a command that requires elevated privileges.  Without OPM in place he would typically elevate to root (the super user on the machines) and complete the necessary tasks. The trouble is, as root, the user can carry out a variety of potentially destructive commands then go into the system logs and delete the evidence.</a:t>
            </a:r>
          </a:p>
          <a:p>
            <a:pPr marL="174708" indent="-174708">
              <a:buFontTx/>
              <a:buChar char="-"/>
            </a:pPr>
            <a:r>
              <a:rPr lang="en-US" baseline="0" dirty="0" smtClean="0"/>
              <a:t>That is not the case with OPM. Instead, if the user needs to run an elevated command, </a:t>
            </a:r>
            <a:r>
              <a:rPr lang="en-US" b="1" baseline="0" dirty="0" smtClean="0"/>
              <a:t>(CLICK) </a:t>
            </a:r>
            <a:r>
              <a:rPr lang="en-US" baseline="0" dirty="0" smtClean="0"/>
              <a:t>he requests permission from CyberArk for that specific task. </a:t>
            </a:r>
          </a:p>
          <a:p>
            <a:pPr marL="174708" indent="-174708">
              <a:buFontTx/>
              <a:buChar char="-"/>
            </a:pPr>
            <a:r>
              <a:rPr lang="en-US" b="1" baseline="0" dirty="0" smtClean="0"/>
              <a:t>(CLICK) </a:t>
            </a:r>
            <a:r>
              <a:rPr lang="en-US" baseline="0" dirty="0" smtClean="0"/>
              <a:t>CyberArk then authenticates the user </a:t>
            </a:r>
          </a:p>
          <a:p>
            <a:pPr marL="174708" indent="-174708">
              <a:buFontTx/>
              <a:buChar char="-"/>
            </a:pPr>
            <a:r>
              <a:rPr lang="en-US" b="1" baseline="0" dirty="0" smtClean="0"/>
              <a:t>(CLICK) </a:t>
            </a:r>
            <a:r>
              <a:rPr lang="en-US" b="0" baseline="0" dirty="0" smtClean="0"/>
              <a:t>and </a:t>
            </a:r>
            <a:r>
              <a:rPr lang="en-US" baseline="0" dirty="0" smtClean="0"/>
              <a:t>checks the least privilege policy. </a:t>
            </a:r>
          </a:p>
          <a:p>
            <a:pPr marL="174708" indent="-174708">
              <a:buFontTx/>
              <a:buChar char="-"/>
            </a:pPr>
            <a:r>
              <a:rPr lang="en-US" b="1" baseline="0" dirty="0" smtClean="0"/>
              <a:t>(CLICK) </a:t>
            </a:r>
            <a:r>
              <a:rPr lang="en-US" baseline="0" dirty="0" smtClean="0"/>
              <a:t>If the command is pre-approved for one-time purposes, the user is granted temporary elevated privileges, and all activity during the elevated session is recorded and stored in the Digital Vault to prevent tampering.</a:t>
            </a:r>
          </a:p>
          <a:p>
            <a:pPr marL="174708" indent="-174708">
              <a:buFontTx/>
              <a:buChar char="-"/>
            </a:pPr>
            <a:endParaRPr lang="en-US" baseline="0" dirty="0" smtClean="0"/>
          </a:p>
          <a:p>
            <a:pPr defTabSz="465887">
              <a:defRPr/>
            </a:pPr>
            <a:r>
              <a:rPr lang="en-US" b="1" baseline="0" dirty="0" smtClean="0"/>
              <a:t>(CLICK) </a:t>
            </a:r>
            <a:r>
              <a:rPr lang="en-US" baseline="0" dirty="0" smtClean="0"/>
              <a:t>Questions to ask when discussing OPM with a prospect include: </a:t>
            </a:r>
          </a:p>
          <a:p>
            <a:pPr marL="174708" indent="-174708" defTabSz="465887">
              <a:buFontTx/>
              <a:buChar char="-"/>
              <a:defRPr/>
            </a:pPr>
            <a:r>
              <a:rPr lang="en-US" baseline="0" dirty="0" smtClean="0"/>
              <a:t>How do you centrally control user privileges on Linux and Unix systems?</a:t>
            </a:r>
          </a:p>
          <a:p>
            <a:pPr marL="174708" indent="-174708" defTabSz="465887">
              <a:buFontTx/>
              <a:buChar char="-"/>
              <a:defRPr/>
            </a:pPr>
            <a:r>
              <a:rPr lang="en-US" baseline="0" dirty="0" smtClean="0"/>
              <a:t>How do you reliably audit root user activity?</a:t>
            </a:r>
          </a:p>
          <a:p>
            <a:pPr marL="174708" indent="-174708" defTabSz="465887">
              <a:buFontTx/>
              <a:buChar char="-"/>
              <a:defRPr/>
            </a:pPr>
            <a:r>
              <a:rPr lang="en-US" baseline="0" dirty="0" smtClean="0"/>
              <a:t>How do you prevent root users from editing their audit trails?</a:t>
            </a:r>
          </a:p>
          <a:p>
            <a:pPr defTabSz="465887">
              <a:defRPr/>
            </a:pPr>
            <a:endParaRPr lang="en-US" baseline="0" dirty="0" smtClean="0"/>
          </a:p>
          <a:p>
            <a:pPr defTabSz="465887">
              <a:defRPr/>
            </a:pPr>
            <a:endParaRPr lang="en-US" baseline="0" dirty="0" smtClean="0"/>
          </a:p>
          <a:p>
            <a:pPr defTabSz="465887">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19</a:t>
            </a:fld>
            <a:endParaRPr lang="en-US" dirty="0"/>
          </a:p>
        </p:txBody>
      </p:sp>
    </p:spTree>
    <p:extLst>
      <p:ext uri="{BB962C8B-B14F-4D97-AF65-F5344CB8AC3E}">
        <p14:creationId xmlns:p14="http://schemas.microsoft.com/office/powerpoint/2010/main" val="394642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Endpoint Privilege Manager combines three technologies to lock down privilege on the endpoint and contain attacks early in their lifecycle. Let’s take a closer look at </a:t>
            </a:r>
            <a:r>
              <a:rPr lang="en-GB" dirty="0" smtClean="0"/>
              <a:t>each</a:t>
            </a:r>
            <a:r>
              <a:rPr lang="en-GB" baseline="0" dirty="0" smtClean="0"/>
              <a:t> of them.</a:t>
            </a:r>
            <a:endParaRPr lang="en-GB" dirty="0"/>
          </a:p>
          <a:p>
            <a:r>
              <a:rPr lang="en-US" b="1" baseline="0" dirty="0" smtClean="0"/>
              <a:t>(CLICK) </a:t>
            </a:r>
            <a:endParaRPr lang="en-GB" dirty="0"/>
          </a:p>
          <a:p>
            <a:r>
              <a:rPr lang="en-GB" dirty="0"/>
              <a:t>The first is privilege management. </a:t>
            </a:r>
            <a:r>
              <a:rPr lang="en-US" baseline="0" dirty="0" smtClean="0"/>
              <a:t>As you’ve already learned, local admin rights can be used to accidentally or intentionally cause damage, so one of the best things an organization can do to reduce the attack surface is to remove local admin rights from standard users.  CyberArk Endpoint Privilege Manager enables organizations to remove local admin rights from standard business users as well as control command line activity on endpoints.  The solution can also be deployed on Windows Servers to help organization segregate administrative duties based on role.  From an endpoint perspective, while removing local admin right helps to dramatically reduce the attack surface, it can also come with operational and productivity tradeoffs, as users are forced to call the help desk whenever they need access to an application the requires local admin privileges.  </a:t>
            </a:r>
          </a:p>
          <a:p>
            <a:r>
              <a:rPr lang="en-US" b="1" baseline="0" dirty="0" smtClean="0"/>
              <a:t>(CLICK) </a:t>
            </a:r>
            <a:endParaRPr lang="en-US" baseline="0" dirty="0" smtClean="0"/>
          </a:p>
          <a:p>
            <a:r>
              <a:rPr lang="en-US" baseline="0" dirty="0" smtClean="0"/>
              <a:t>This is where application control comes. Endpoint Privilege Manager enables organizations to set privilege policies at the application level so that authorized applications that require local admin rights can run properly – without having to give users full local admin access.  Application controls block malicious applications from running; elevate privileges for known, trusted applications as needed; and enable unknown applications, which are neither explicitly trusted nor untrusted, to run in a restricted way so that they cannot inflict damage.</a:t>
            </a:r>
          </a:p>
          <a:p>
            <a:r>
              <a:rPr lang="en-US" b="1" baseline="0" dirty="0" smtClean="0"/>
              <a:t>(CLICK) </a:t>
            </a:r>
            <a:endParaRPr lang="en-US" baseline="0" dirty="0" smtClean="0"/>
          </a:p>
          <a:p>
            <a:pPr defTabSz="465887">
              <a:defRPr/>
            </a:pPr>
            <a:r>
              <a:rPr lang="en-GB" dirty="0"/>
              <a:t>Lastly, credential theft protection helps organizations detect and block suspected credential theft at the endpoint, minimizing the risk of privilege escalation and lateral movement using compromised credentials. </a:t>
            </a:r>
          </a:p>
          <a:p>
            <a:endParaRPr lang="en-US" baseline="0" dirty="0" smtClean="0"/>
          </a:p>
          <a:p>
            <a:pPr defTabSz="465887">
              <a:defRPr/>
            </a:pPr>
            <a:r>
              <a:rPr lang="en-US" b="1" baseline="0" dirty="0" smtClean="0"/>
              <a:t>(CLICK) </a:t>
            </a:r>
            <a:r>
              <a:rPr lang="en-US" b="0" baseline="0" dirty="0" smtClean="0"/>
              <a:t>When talking to</a:t>
            </a:r>
            <a:r>
              <a:rPr lang="en-US" baseline="0" dirty="0" smtClean="0"/>
              <a:t> prospects about Endpoint Privilege Manager, questions to ask include:</a:t>
            </a:r>
          </a:p>
          <a:p>
            <a:pPr marL="237797" indent="-237797">
              <a:spcAft>
                <a:spcPts val="1223"/>
              </a:spcAft>
              <a:buClr>
                <a:schemeClr val="accent1"/>
              </a:buClr>
              <a:buFont typeface="Wingdings" panose="05000000000000000000" pitchFamily="2" charset="2"/>
              <a:buChar char="§"/>
              <a:tabLst>
                <a:tab pos="232943" algn="l"/>
              </a:tabLst>
            </a:pPr>
            <a:r>
              <a:rPr lang="en-GB" dirty="0">
                <a:latin typeface="Arial" panose="020B0604020202020204" pitchFamily="34" charset="0"/>
                <a:cs typeface="Arial" panose="020B0604020202020204" pitchFamily="34" charset="0"/>
              </a:rPr>
              <a:t>How do you remove local admin rights while keeping users happy and limiting IT support costs?</a:t>
            </a:r>
          </a:p>
          <a:p>
            <a:pPr marL="237797" indent="-237797">
              <a:spcAft>
                <a:spcPts val="1223"/>
              </a:spcAft>
              <a:buClr>
                <a:schemeClr val="accent1"/>
              </a:buClr>
              <a:buFont typeface="Wingdings" panose="05000000000000000000" pitchFamily="2" charset="2"/>
              <a:buChar char="§"/>
              <a:tabLst>
                <a:tab pos="232943" algn="l"/>
              </a:tabLst>
            </a:pPr>
            <a:r>
              <a:rPr lang="en-GB" dirty="0">
                <a:latin typeface="Arial" panose="020B0604020202020204" pitchFamily="34" charset="0"/>
                <a:cs typeface="Arial" panose="020B0604020202020204" pitchFamily="34" charset="0"/>
              </a:rPr>
              <a:t>How do you contain the spread of malware to reduce remediation time and effort?</a:t>
            </a:r>
          </a:p>
          <a:p>
            <a:pPr marL="237797" indent="-237797">
              <a:spcAft>
                <a:spcPts val="1223"/>
              </a:spcAft>
              <a:buClr>
                <a:schemeClr val="accent1"/>
              </a:buClr>
              <a:buFont typeface="Wingdings" panose="05000000000000000000" pitchFamily="2" charset="2"/>
              <a:buChar char="§"/>
              <a:tabLst>
                <a:tab pos="232943" algn="l"/>
              </a:tabLst>
            </a:pPr>
            <a:r>
              <a:rPr lang="en-US" dirty="0">
                <a:latin typeface="Arial" panose="020B0604020202020204" pitchFamily="34" charset="0"/>
                <a:cs typeface="Arial" panose="020B0604020202020204" pitchFamily="34" charset="0"/>
              </a:rPr>
              <a:t>How do you enable </a:t>
            </a:r>
            <a:r>
              <a:rPr lang="en-US" i="1" dirty="0">
                <a:latin typeface="Arial" panose="020B0604020202020204" pitchFamily="34" charset="0"/>
                <a:cs typeface="Arial" panose="020B0604020202020204" pitchFamily="34" charset="0"/>
              </a:rPr>
              <a:t>only </a:t>
            </a:r>
            <a:r>
              <a:rPr lang="en-US" dirty="0">
                <a:latin typeface="Arial" panose="020B0604020202020204" pitchFamily="34" charset="0"/>
                <a:cs typeface="Arial" panose="020B0604020202020204" pitchFamily="34" charset="0"/>
              </a:rPr>
              <a:t>trusted applications to run without draining resources and reducing productivity?  </a:t>
            </a:r>
          </a:p>
          <a:p>
            <a:pPr defTabSz="465887">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20</a:t>
            </a:fld>
            <a:endParaRPr lang="en-US" dirty="0"/>
          </a:p>
        </p:txBody>
      </p:sp>
    </p:spTree>
    <p:extLst>
      <p:ext uri="{BB962C8B-B14F-4D97-AF65-F5344CB8AC3E}">
        <p14:creationId xmlns:p14="http://schemas.microsoft.com/office/powerpoint/2010/main" val="100631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CyberArk’s Privileged Account</a:t>
            </a:r>
            <a:r>
              <a:rPr lang="en-US" b="0" baseline="0" dirty="0" smtClean="0"/>
              <a:t> Security Solution is packaged with a core component and two add-on modules to the core. </a:t>
            </a:r>
          </a:p>
          <a:p>
            <a:endParaRPr lang="en-US" b="0" baseline="0" dirty="0" smtClean="0"/>
          </a:p>
          <a:p>
            <a:r>
              <a:rPr lang="en-US" b="0" baseline="0" dirty="0" smtClean="0"/>
              <a:t>The complete solution includes seven integrated products that work together to deliver robust security of privileged accounts.  The products are developed in multiple streams with agile methodologies in mind and are tested with a hackers mindset, strongly backed by our own CyberArk Labs researchers that try to hack our own software and find ways to circumvent our protections. </a:t>
            </a:r>
          </a:p>
          <a:p>
            <a:endParaRPr lang="en-US" b="0" baseline="0" dirty="0" smtClean="0"/>
          </a:p>
          <a:p>
            <a:r>
              <a:rPr lang="en-US" b="0" baseline="0" dirty="0" smtClean="0"/>
              <a:t>At the core of these products is the Shared Technology Platform, which serves as a the common infrastructure for the products within the Privileged Account Security portfolio.</a:t>
            </a:r>
            <a:endParaRPr lang="en-US" b="0" dirty="0" smtClean="0"/>
          </a:p>
          <a:p>
            <a:endParaRPr lang="en-US" b="0" dirty="0" smtClean="0"/>
          </a:p>
          <a:p>
            <a:r>
              <a:rPr lang="en-US" b="0" dirty="0" smtClean="0"/>
              <a:t>Products</a:t>
            </a:r>
            <a:r>
              <a:rPr lang="en-US" b="0" baseline="0" dirty="0" smtClean="0"/>
              <a:t> within the portfolio include:</a:t>
            </a:r>
          </a:p>
          <a:p>
            <a:pPr marL="174708" indent="-174708">
              <a:buFontTx/>
              <a:buChar char="-"/>
            </a:pPr>
            <a:r>
              <a:rPr lang="en-US" b="0" i="1" dirty="0" smtClean="0"/>
              <a:t>Core Privileged</a:t>
            </a:r>
            <a:r>
              <a:rPr lang="en-US" b="0" i="1" baseline="0" dirty="0" smtClean="0"/>
              <a:t> Account Security:</a:t>
            </a:r>
          </a:p>
          <a:p>
            <a:pPr marL="631908" lvl="1" indent="-174708">
              <a:buFontTx/>
              <a:buChar char="-"/>
            </a:pPr>
            <a:r>
              <a:rPr lang="en-US" b="0" dirty="0" smtClean="0"/>
              <a:t>Secures,</a:t>
            </a:r>
            <a:r>
              <a:rPr lang="en-US" b="0" baseline="0" dirty="0" smtClean="0"/>
              <a:t> rotates and controls access to privileged account credentials such as passwords</a:t>
            </a:r>
            <a:r>
              <a:rPr lang="en-US" b="0" dirty="0" smtClean="0"/>
              <a:t> and SSH Keys </a:t>
            </a:r>
          </a:p>
          <a:p>
            <a:pPr marL="631908" lvl="1" indent="-174708">
              <a:buFontTx/>
              <a:buChar char="-"/>
            </a:pPr>
            <a:r>
              <a:rPr lang="en-US" b="0" i="0" baseline="0" dirty="0" smtClean="0"/>
              <a:t>Secures privileged sessions to protect sensitive target systems and enables </a:t>
            </a:r>
            <a:r>
              <a:rPr lang="en-US" b="0" dirty="0" smtClean="0"/>
              <a:t>live monitoring and recording of privileged user session</a:t>
            </a:r>
          </a:p>
          <a:p>
            <a:pPr marL="631908" lvl="1" indent="-174708">
              <a:buFontTx/>
              <a:buChar char="-"/>
            </a:pPr>
            <a:r>
              <a:rPr lang="en-US" b="0" dirty="0" smtClean="0"/>
              <a:t>Profiles and analyzes privileged user and account behavior and creates prioritized alerts when abnormal activity is detected.</a:t>
            </a:r>
          </a:p>
          <a:p>
            <a:pPr marL="631908" lvl="1" indent="-174708">
              <a:buFontTx/>
              <a:buChar char="-"/>
            </a:pPr>
            <a:r>
              <a:rPr lang="en-US" b="0" dirty="0" smtClean="0"/>
              <a:t>Secure</a:t>
            </a:r>
            <a:r>
              <a:rPr lang="en-US" b="0" baseline="0" dirty="0" smtClean="0"/>
              <a:t> servers with the ability to granular level controls and enforce the principle of least privilege on both</a:t>
            </a:r>
            <a:r>
              <a:rPr lang="en-US" b="0" dirty="0" smtClean="0"/>
              <a:t> *NIX and Windows</a:t>
            </a:r>
            <a:r>
              <a:rPr lang="en-US" b="0" baseline="0" dirty="0" smtClean="0"/>
              <a:t> systems</a:t>
            </a:r>
            <a:r>
              <a:rPr lang="en-US" b="0" dirty="0" smtClean="0"/>
              <a:t> </a:t>
            </a:r>
          </a:p>
          <a:p>
            <a:pPr marL="631908" lvl="1" indent="-174708">
              <a:buFontTx/>
              <a:buChar char="-"/>
            </a:pPr>
            <a:r>
              <a:rPr lang="en-US" b="0" i="0" u="none" dirty="0" smtClean="0"/>
              <a:t>Secure</a:t>
            </a:r>
            <a:r>
              <a:rPr lang="en-US" b="0" i="0" u="none" baseline="0" dirty="0" smtClean="0"/>
              <a:t> Domain Controllers to monitor and detect Kerberos attacks </a:t>
            </a:r>
            <a:endParaRPr lang="en-US" b="0" i="0" u="none" dirty="0" smtClean="0"/>
          </a:p>
          <a:p>
            <a:pPr marL="174708" indent="-174708">
              <a:buFontTx/>
              <a:buChar char="-"/>
            </a:pPr>
            <a:r>
              <a:rPr lang="en-US" b="0" i="1" dirty="0" smtClean="0"/>
              <a:t>Application Identity Manager</a:t>
            </a:r>
            <a:r>
              <a:rPr lang="en-US" b="0" i="0" dirty="0" smtClean="0"/>
              <a:t>,</a:t>
            </a:r>
            <a:r>
              <a:rPr lang="en-US" b="0" i="0" baseline="0" dirty="0" smtClean="0"/>
              <a:t> which</a:t>
            </a:r>
            <a:r>
              <a:rPr lang="en-US" b="0" dirty="0" smtClean="0"/>
              <a:t> secures application credentials</a:t>
            </a:r>
            <a:r>
              <a:rPr lang="en-US" b="0" baseline="0" dirty="0" smtClean="0"/>
              <a:t> that are often hardcoded or embedded into </a:t>
            </a:r>
            <a:r>
              <a:rPr lang="en-US" b="0" dirty="0" smtClean="0"/>
              <a:t>applications</a:t>
            </a:r>
            <a:r>
              <a:rPr lang="en-US" b="0" baseline="0" dirty="0" smtClean="0"/>
              <a:t> </a:t>
            </a:r>
            <a:r>
              <a:rPr lang="en-US" b="0" dirty="0" smtClean="0"/>
              <a:t>and scripts </a:t>
            </a:r>
          </a:p>
          <a:p>
            <a:pPr marL="174708" indent="-174708" defTabSz="931774">
              <a:buFontTx/>
              <a:buChar char="-"/>
              <a:defRPr/>
            </a:pPr>
            <a:r>
              <a:rPr lang="en-US" b="0" i="1" dirty="0" smtClean="0"/>
              <a:t>Conjur &amp; Conjur</a:t>
            </a:r>
            <a:r>
              <a:rPr lang="en-US" b="0" i="1" baseline="0" dirty="0" smtClean="0"/>
              <a:t> </a:t>
            </a:r>
            <a:r>
              <a:rPr lang="en-US" b="0" i="1" dirty="0" smtClean="0"/>
              <a:t>Enterprise</a:t>
            </a:r>
            <a:r>
              <a:rPr lang="en-US" b="0" i="0" dirty="0" smtClean="0"/>
              <a:t>,</a:t>
            </a:r>
            <a:r>
              <a:rPr lang="en-US" b="0" i="0" baseline="0" dirty="0" smtClean="0"/>
              <a:t> which</a:t>
            </a:r>
            <a:r>
              <a:rPr lang="en-US" b="0" dirty="0" smtClean="0"/>
              <a:t> manages</a:t>
            </a:r>
            <a:r>
              <a:rPr lang="en-US" b="0" baseline="0" dirty="0" smtClean="0"/>
              <a:t> secrets that are often hardcoded or embedded into </a:t>
            </a:r>
            <a:r>
              <a:rPr lang="en-US" b="0" dirty="0" smtClean="0"/>
              <a:t>applications</a:t>
            </a:r>
            <a:r>
              <a:rPr lang="en-US" b="0" baseline="0" dirty="0" smtClean="0"/>
              <a:t> </a:t>
            </a:r>
            <a:r>
              <a:rPr lang="en-US" b="0" dirty="0" smtClean="0"/>
              <a:t>and scripts as part of a DevOps</a:t>
            </a:r>
            <a:r>
              <a:rPr lang="en-US" b="0" baseline="0" dirty="0" smtClean="0"/>
              <a:t> pipeline which are highly dynamic</a:t>
            </a:r>
            <a:endParaRPr lang="en-US" b="0" i="1" dirty="0" smtClean="0"/>
          </a:p>
          <a:p>
            <a:pPr marL="174708" marR="0" lvl="0" indent="-174708" algn="l" defTabSz="914400" rtl="0" eaLnBrk="1" fontAlgn="auto" latinLnBrk="0" hangingPunct="1">
              <a:lnSpc>
                <a:spcPct val="100000"/>
              </a:lnSpc>
              <a:spcBef>
                <a:spcPts val="0"/>
              </a:spcBef>
              <a:spcAft>
                <a:spcPts val="0"/>
              </a:spcAft>
              <a:buClrTx/>
              <a:buSzTx/>
              <a:buFontTx/>
              <a:buChar char="-"/>
              <a:tabLst/>
              <a:defRPr/>
            </a:pPr>
            <a:r>
              <a:rPr lang="en-US" b="0" i="1" dirty="0" smtClean="0"/>
              <a:t>Endpoint Privilege</a:t>
            </a:r>
            <a:r>
              <a:rPr lang="en-US" b="0" i="1" baseline="0" dirty="0" smtClean="0"/>
              <a:t> Manager</a:t>
            </a:r>
            <a:r>
              <a:rPr lang="en-US" b="0" i="1" dirty="0" smtClean="0"/>
              <a:t>,</a:t>
            </a:r>
            <a:r>
              <a:rPr lang="en-US" b="0" i="1" baseline="0" dirty="0" smtClean="0"/>
              <a:t> </a:t>
            </a:r>
            <a:r>
              <a:rPr lang="en-US" b="0" i="0" baseline="0" dirty="0" smtClean="0"/>
              <a:t>which helps organizations minimize local administrative privileges, control applications on endpoints and detect and block suspected credential theft at the endpoint</a:t>
            </a:r>
            <a:endParaRPr lang="en-US" b="0" i="0" dirty="0" smtClean="0"/>
          </a:p>
          <a:p>
            <a:pPr marL="174708" indent="-174708">
              <a:buFontTx/>
              <a:buChar char="-"/>
            </a:pPr>
            <a:endParaRPr lang="en-US" b="0" dirty="0" smtClean="0"/>
          </a:p>
          <a:p>
            <a:pPr marL="174708" indent="-174708">
              <a:buFontTx/>
              <a:buChar char="-"/>
            </a:pPr>
            <a:endParaRPr lang="en-US" b="0" i="1" dirty="0" smtClean="0"/>
          </a:p>
          <a:p>
            <a:endParaRPr lang="en-US" b="0" dirty="0" smtClean="0"/>
          </a:p>
          <a:p>
            <a:r>
              <a:rPr lang="en-US" b="0" dirty="0" smtClean="0"/>
              <a:t>All together, this portfolio</a:t>
            </a:r>
            <a:r>
              <a:rPr lang="en-US" b="0" baseline="0" dirty="0" smtClean="0"/>
              <a:t> of products delivers a single solution that delivers the broadest enterprise-ready privileged account security available today.</a:t>
            </a:r>
            <a:endParaRPr lang="en-US" b="0" dirty="0" smtClean="0"/>
          </a:p>
          <a:p>
            <a:r>
              <a:rPr lang="en-US" b="1" dirty="0" smtClean="0"/>
              <a:t>&lt;click&gt;</a:t>
            </a:r>
            <a:endParaRPr lang="en-US" b="1" dirty="0"/>
          </a:p>
        </p:txBody>
      </p:sp>
      <p:sp>
        <p:nvSpPr>
          <p:cNvPr id="4" name="Slide Number Placeholder 3"/>
          <p:cNvSpPr>
            <a:spLocks noGrp="1"/>
          </p:cNvSpPr>
          <p:nvPr>
            <p:ph type="sldNum" sz="quarter" idx="10"/>
          </p:nvPr>
        </p:nvSpPr>
        <p:spPr/>
        <p:txBody>
          <a:bodyPr/>
          <a:lstStyle/>
          <a:p>
            <a:fld id="{49AFF35C-135C-614E-BA91-C49BD96A49EE}" type="slidenum">
              <a:rPr lang="en-US" smtClean="0"/>
              <a:pPr/>
              <a:t>22</a:t>
            </a:fld>
            <a:endParaRPr lang="en-US" dirty="0"/>
          </a:p>
        </p:txBody>
      </p:sp>
    </p:spTree>
    <p:extLst>
      <p:ext uri="{BB962C8B-B14F-4D97-AF65-F5344CB8AC3E}">
        <p14:creationId xmlns:p14="http://schemas.microsoft.com/office/powerpoint/2010/main" val="4287791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Title Slide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914400" y="4314555"/>
            <a:ext cx="10363200" cy="609170"/>
          </a:xfrm>
          <a:prstGeom prst="rect">
            <a:avLst/>
          </a:prstGeom>
        </p:spPr>
        <p:txBody>
          <a:bodyPr anchor="b">
            <a:noAutofit/>
          </a:bodyPr>
          <a:lstStyle>
            <a:lvl1pPr algn="ctr">
              <a:lnSpc>
                <a:spcPct val="80000"/>
              </a:lnSpc>
              <a:defRPr sz="3600" b="1" spc="150" baseline="0">
                <a:solidFill>
                  <a:schemeClr val="bg1"/>
                </a:solidFill>
              </a:defRPr>
            </a:lvl1pPr>
          </a:lstStyle>
          <a:p>
            <a:r>
              <a:rPr lang="en-US" dirty="0" smtClean="0"/>
              <a:t>Click to edit Master title style</a:t>
            </a:r>
            <a:endParaRPr lang="en-US" dirty="0"/>
          </a:p>
        </p:txBody>
      </p:sp>
      <p:sp>
        <p:nvSpPr>
          <p:cNvPr id="13" name="Subtitle 2"/>
          <p:cNvSpPr>
            <a:spLocks noGrp="1"/>
          </p:cNvSpPr>
          <p:nvPr>
            <p:ph type="subTitle" idx="1"/>
          </p:nvPr>
        </p:nvSpPr>
        <p:spPr>
          <a:xfrm>
            <a:off x="914400" y="5029200"/>
            <a:ext cx="10363200" cy="741362"/>
          </a:xfrm>
        </p:spPr>
        <p:txBody>
          <a:bodyPr anchor="t">
            <a:normAutofit/>
          </a:bodyPr>
          <a:lstStyle>
            <a:lvl1pPr marL="0" indent="0" algn="ctr">
              <a:buNone/>
              <a:defRPr sz="2000" spc="8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14" name="Slide Number Placeholder 5"/>
          <p:cNvSpPr>
            <a:spLocks noGrp="1"/>
          </p:cNvSpPr>
          <p:nvPr>
            <p:ph type="sldNum" sz="quarter" idx="12"/>
          </p:nvPr>
        </p:nvSpPr>
        <p:spPr>
          <a:xfrm>
            <a:off x="10721801" y="6568496"/>
            <a:ext cx="1126587" cy="180352"/>
          </a:xfrm>
        </p:spPr>
        <p:txBody>
          <a:bodyPr lIns="0" tIns="0" rIns="0" bIns="0"/>
          <a:lstStyle/>
          <a:p>
            <a:fld id="{3DB5E446-421A-E746-A83E-D1D14D8D9CBB}" type="slidenum">
              <a:rPr lang="en-US" smtClean="0"/>
              <a:t>‹#›</a:t>
            </a:fld>
            <a:endParaRPr lang="en-US" dirty="0"/>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07211" y="1863137"/>
            <a:ext cx="6751543" cy="1351799"/>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3-Title Slide Ligh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314555"/>
            <a:ext cx="10363200" cy="609170"/>
          </a:xfrm>
          <a:prstGeom prst="rect">
            <a:avLst/>
          </a:prstGeom>
        </p:spPr>
        <p:txBody>
          <a:bodyPr anchor="b">
            <a:noAutofit/>
          </a:bodyPr>
          <a:lstStyle>
            <a:lvl1pPr algn="ctr">
              <a:lnSpc>
                <a:spcPct val="80000"/>
              </a:lnSpc>
              <a:defRPr sz="3600" b="1" spc="15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914400" y="5029200"/>
            <a:ext cx="10363200" cy="741362"/>
          </a:xfrm>
        </p:spPr>
        <p:txBody>
          <a:bodyPr anchor="t">
            <a:normAutofit/>
          </a:bodyPr>
          <a:lstStyle>
            <a:lvl1pPr marL="0" indent="0" algn="ctr">
              <a:buNone/>
              <a:defRPr sz="2000" spc="8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tx1"/>
                </a:solidFill>
              </a:defRPr>
            </a:lvl1pPr>
          </a:lstStyle>
          <a:p>
            <a:fld id="{3DB5E446-421A-E746-A83E-D1D14D8D9CBB}" type="slidenum">
              <a:rPr lang="en-US" smtClean="0"/>
              <a:pPr/>
              <a:t>‹#›</a:t>
            </a:fld>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07210" y="1863137"/>
            <a:ext cx="6751544" cy="1351800"/>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329852" y="1249286"/>
            <a:ext cx="11544822" cy="4935255"/>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Placeholder 1"/>
          <p:cNvSpPr>
            <a:spLocks noGrp="1"/>
          </p:cNvSpPr>
          <p:nvPr>
            <p:ph type="title"/>
          </p:nvPr>
        </p:nvSpPr>
        <p:spPr>
          <a:xfrm>
            <a:off x="329852" y="327666"/>
            <a:ext cx="11544822" cy="402352"/>
          </a:xfrm>
          <a:prstGeom prst="rect">
            <a:avLst/>
          </a:prstGeom>
        </p:spPr>
        <p:txBody>
          <a:bodyPr vert="horz" lIns="0" tIns="0" rIns="0" bIns="0" rtlCol="0" anchor="b">
            <a:normAutofit/>
          </a:bodyPr>
          <a:lstStyle/>
          <a:p>
            <a:pPr lvl="0"/>
            <a:r>
              <a:rPr lang="en-US" smtClean="0"/>
              <a:t>Click to edit Master title style</a:t>
            </a:r>
            <a:endParaRPr lang="en-US" dirty="0"/>
          </a:p>
        </p:txBody>
      </p:sp>
      <p:sp>
        <p:nvSpPr>
          <p:cNvPr id="10" name="Slide Number Placeholder 5"/>
          <p:cNvSpPr>
            <a:spLocks noGrp="1"/>
          </p:cNvSpPr>
          <p:nvPr>
            <p:ph type="sldNum" sz="quarter" idx="12"/>
          </p:nvPr>
        </p:nvSpPr>
        <p:spPr>
          <a:xfrm>
            <a:off x="10721801" y="6568496"/>
            <a:ext cx="1126587" cy="180352"/>
          </a:xfrm>
        </p:spPr>
        <p:txBody>
          <a:bodyPr lIns="0" tIns="0" rIns="0" bIns="0"/>
          <a:lstStyle/>
          <a:p>
            <a:fld id="{3DB5E446-421A-E746-A83E-D1D14D8D9CBB}" type="slidenum">
              <a:rPr lang="en-US" smtClean="0"/>
              <a:t>‹#›</a:t>
            </a:fld>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with Subtitle">
    <p:spTree>
      <p:nvGrpSpPr>
        <p:cNvPr id="1" name=""/>
        <p:cNvGrpSpPr/>
        <p:nvPr/>
      </p:nvGrpSpPr>
      <p:grpSpPr>
        <a:xfrm>
          <a:off x="0" y="0"/>
          <a:ext cx="0" cy="0"/>
          <a:chOff x="0" y="0"/>
          <a:chExt cx="0" cy="0"/>
        </a:xfrm>
      </p:grpSpPr>
      <p:sp>
        <p:nvSpPr>
          <p:cNvPr id="4" name="Text Placeholder 3"/>
          <p:cNvSpPr>
            <a:spLocks noGrp="1"/>
          </p:cNvSpPr>
          <p:nvPr>
            <p:ph type="body" sz="quarter" idx="13" hasCustomPrompt="1"/>
          </p:nvPr>
        </p:nvSpPr>
        <p:spPr>
          <a:xfrm>
            <a:off x="329852" y="827132"/>
            <a:ext cx="11544822" cy="233674"/>
          </a:xfrm>
        </p:spPr>
        <p:txBody>
          <a:bodyPr lIns="0" tIns="0" rIns="0" bIns="0">
            <a:noAutofit/>
          </a:bodyPr>
          <a:lstStyle>
            <a:lvl1pPr marL="0" indent="0">
              <a:buNone/>
              <a:defRPr sz="1800" b="1" cap="all" baseline="0">
                <a:solidFill>
                  <a:schemeClr val="accent2"/>
                </a:solidFill>
              </a:defRPr>
            </a:lvl1pPr>
          </a:lstStyle>
          <a:p>
            <a:pPr lvl="0"/>
            <a:r>
              <a:rPr lang="en-US" dirty="0" smtClean="0"/>
              <a:t>Subtitle</a:t>
            </a:r>
            <a:endParaRPr lang="en-US" dirty="0"/>
          </a:p>
        </p:txBody>
      </p:sp>
      <p:sp>
        <p:nvSpPr>
          <p:cNvPr id="7" name="Text Placeholder 2"/>
          <p:cNvSpPr>
            <a:spLocks noGrp="1"/>
          </p:cNvSpPr>
          <p:nvPr>
            <p:ph idx="1"/>
          </p:nvPr>
        </p:nvSpPr>
        <p:spPr>
          <a:xfrm>
            <a:off x="329852" y="1249286"/>
            <a:ext cx="11544822" cy="4935255"/>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Placeholder 1"/>
          <p:cNvSpPr>
            <a:spLocks noGrp="1"/>
          </p:cNvSpPr>
          <p:nvPr>
            <p:ph type="title"/>
          </p:nvPr>
        </p:nvSpPr>
        <p:spPr>
          <a:xfrm>
            <a:off x="329852" y="327666"/>
            <a:ext cx="11544822" cy="402352"/>
          </a:xfrm>
          <a:prstGeom prst="rect">
            <a:avLst/>
          </a:prstGeom>
        </p:spPr>
        <p:txBody>
          <a:bodyPr vert="horz" lIns="0" tIns="0" rIns="0" bIns="0" rtlCol="0" anchor="b">
            <a:normAutofit/>
          </a:bodyPr>
          <a:lstStyle/>
          <a:p>
            <a:pPr lvl="0"/>
            <a:r>
              <a:rPr lang="en-US" dirty="0" smtClean="0"/>
              <a:t>Click to edit Master title style</a:t>
            </a:r>
            <a:endParaRPr lang="en-US" dirty="0"/>
          </a:p>
        </p:txBody>
      </p:sp>
      <p:sp>
        <p:nvSpPr>
          <p:cNvPr id="10" name="Slide Number Placeholder 5"/>
          <p:cNvSpPr>
            <a:spLocks noGrp="1"/>
          </p:cNvSpPr>
          <p:nvPr>
            <p:ph type="sldNum" sz="quarter" idx="12"/>
          </p:nvPr>
        </p:nvSpPr>
        <p:spPr>
          <a:xfrm>
            <a:off x="10721801" y="6568496"/>
            <a:ext cx="1126587" cy="180352"/>
          </a:xfrm>
        </p:spPr>
        <p:txBody>
          <a:bodyPr lIns="0" tIns="0" rIns="0" bIns="0"/>
          <a:lstStyle/>
          <a:p>
            <a:fld id="{3DB5E446-421A-E746-A83E-D1D14D8D9CBB}" type="slidenum">
              <a:rPr lang="en-US" smtClean="0"/>
              <a:t>‹#›</a:t>
            </a:fld>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 Vertical 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2899" y="675442"/>
            <a:ext cx="7445490" cy="5519641"/>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533427" y="482252"/>
            <a:ext cx="2827611" cy="5906022"/>
          </a:xfrm>
          <a:prstGeom prst="rect">
            <a:avLst/>
          </a:prstGeom>
        </p:spPr>
        <p:txBody>
          <a:bodyPr anchor="ctr">
            <a:normAutofit/>
          </a:bodyPr>
          <a:lstStyle>
            <a:lvl1pPr>
              <a:lnSpc>
                <a:spcPct val="80000"/>
              </a:lnSpc>
              <a:defRPr sz="3800">
                <a:solidFill>
                  <a:schemeClr val="bg1"/>
                </a:solidFill>
              </a:defRPr>
            </a:lvl1pPr>
          </a:lstStyle>
          <a:p>
            <a:r>
              <a:rPr lang="en-US" smtClean="0"/>
              <a:t>Click to edit Master title style</a:t>
            </a:r>
            <a:endParaRPr lang="en-US" dirty="0"/>
          </a:p>
        </p:txBody>
      </p:sp>
      <p:sp>
        <p:nvSpPr>
          <p:cNvPr id="7"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tx1"/>
                </a:solidFill>
              </a:defRPr>
            </a:lvl1pPr>
          </a:lstStyle>
          <a:p>
            <a:fld id="{3DB5E446-421A-E746-A83E-D1D14D8D9CBB}" type="slidenum">
              <a:rPr lang="en-US" smtClean="0"/>
              <a:pPr/>
              <a:t>‹#›</a:t>
            </a:fld>
            <a:endParaRPr lang="en-US" dirty="0"/>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86603" y="307535"/>
            <a:ext cx="2011898" cy="402824"/>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9415" y="1828800"/>
            <a:ext cx="11555260" cy="2852737"/>
          </a:xfrm>
          <a:prstGeom prst="rect">
            <a:avLst/>
          </a:prstGeom>
          <a:noFill/>
        </p:spPr>
        <p:txBody>
          <a:bodyPr anchor="ctr">
            <a:normAutofit/>
          </a:bodyPr>
          <a:lstStyle>
            <a:lvl1pPr algn="ctr">
              <a:lnSpc>
                <a:spcPct val="80000"/>
              </a:lnSpc>
              <a:defRPr sz="3800" spc="100" baseline="0"/>
            </a:lvl1pPr>
          </a:lstStyle>
          <a:p>
            <a:r>
              <a:rPr lang="en-US" dirty="0" smtClean="0"/>
              <a:t>Click to edit Master title style</a:t>
            </a:r>
            <a:endParaRPr lang="en-US" dirty="0"/>
          </a:p>
        </p:txBody>
      </p:sp>
      <p:sp>
        <p:nvSpPr>
          <p:cNvPr id="4"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02 Divider Dar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
        <p:nvSpPr>
          <p:cNvPr id="8" name="Title 1"/>
          <p:cNvSpPr>
            <a:spLocks noGrp="1"/>
          </p:cNvSpPr>
          <p:nvPr>
            <p:ph type="title"/>
          </p:nvPr>
        </p:nvSpPr>
        <p:spPr>
          <a:xfrm>
            <a:off x="601358" y="1906292"/>
            <a:ext cx="10991374" cy="2852737"/>
          </a:xfrm>
          <a:prstGeom prst="rect">
            <a:avLst/>
          </a:prstGeom>
          <a:noFill/>
        </p:spPr>
        <p:txBody>
          <a:bodyPr anchor="ctr">
            <a:normAutofit/>
          </a:bodyPr>
          <a:lstStyle>
            <a:lvl1pPr algn="ctr">
              <a:lnSpc>
                <a:spcPct val="80000"/>
              </a:lnSpc>
              <a:defRPr sz="3800" spc="100" baseline="0">
                <a:solidFill>
                  <a:schemeClr val="bg1"/>
                </a:solidFill>
              </a:defRPr>
            </a:lvl1pPr>
          </a:lstStyle>
          <a:p>
            <a:r>
              <a:rPr lang="en-US" dirty="0" smtClean="0"/>
              <a:t>Click to edit Master title style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9851" y="307535"/>
            <a:ext cx="2011213" cy="402686"/>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03 Divider Ligh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tx1"/>
                </a:solidFill>
              </a:defRPr>
            </a:lvl1pPr>
          </a:lstStyle>
          <a:p>
            <a:fld id="{3DB5E446-421A-E746-A83E-D1D14D8D9CBB}" type="slidenum">
              <a:rPr lang="en-US" smtClean="0"/>
              <a:pPr/>
              <a:t>‹#›</a:t>
            </a:fld>
            <a:endParaRPr lang="en-US" dirty="0"/>
          </a:p>
        </p:txBody>
      </p:sp>
      <p:sp>
        <p:nvSpPr>
          <p:cNvPr id="8" name="Title 1"/>
          <p:cNvSpPr>
            <a:spLocks noGrp="1"/>
          </p:cNvSpPr>
          <p:nvPr>
            <p:ph type="title"/>
          </p:nvPr>
        </p:nvSpPr>
        <p:spPr>
          <a:xfrm>
            <a:off x="601358" y="1906292"/>
            <a:ext cx="10991374" cy="2852737"/>
          </a:xfrm>
          <a:prstGeom prst="rect">
            <a:avLst/>
          </a:prstGeom>
          <a:noFill/>
        </p:spPr>
        <p:txBody>
          <a:bodyPr anchor="ctr">
            <a:normAutofit/>
          </a:bodyPr>
          <a:lstStyle>
            <a:lvl1pPr algn="ctr">
              <a:lnSpc>
                <a:spcPct val="80000"/>
              </a:lnSpc>
              <a:defRPr sz="3800" spc="100" baseline="0">
                <a:solidFill>
                  <a:schemeClr val="tx1"/>
                </a:solidFill>
              </a:defRPr>
            </a:lvl1pPr>
          </a:lstStyle>
          <a:p>
            <a:r>
              <a:rPr lang="en-US" dirty="0" smtClean="0"/>
              <a:t>Click to edit Master title style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9852" y="307535"/>
            <a:ext cx="2011898" cy="402824"/>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01 Divider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
        <p:nvSpPr>
          <p:cNvPr id="6" name="Title 1"/>
          <p:cNvSpPr>
            <a:spLocks noGrp="1"/>
          </p:cNvSpPr>
          <p:nvPr>
            <p:ph type="title"/>
          </p:nvPr>
        </p:nvSpPr>
        <p:spPr>
          <a:xfrm>
            <a:off x="601358" y="1906292"/>
            <a:ext cx="10991374" cy="2852737"/>
          </a:xfrm>
          <a:prstGeom prst="rect">
            <a:avLst/>
          </a:prstGeom>
          <a:noFill/>
        </p:spPr>
        <p:txBody>
          <a:bodyPr anchor="ctr">
            <a:normAutofit/>
          </a:bodyPr>
          <a:lstStyle>
            <a:lvl1pPr algn="ctr">
              <a:lnSpc>
                <a:spcPct val="80000"/>
              </a:lnSpc>
              <a:defRPr sz="3800" spc="100" baseline="0">
                <a:solidFill>
                  <a:schemeClr val="bg1"/>
                </a:solidFill>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9852" y="307535"/>
            <a:ext cx="2011213" cy="402824"/>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01 Divider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
        <p:nvSpPr>
          <p:cNvPr id="6" name="Title 1"/>
          <p:cNvSpPr>
            <a:spLocks noGrp="1"/>
          </p:cNvSpPr>
          <p:nvPr>
            <p:ph type="title"/>
          </p:nvPr>
        </p:nvSpPr>
        <p:spPr>
          <a:xfrm>
            <a:off x="601358" y="1906292"/>
            <a:ext cx="10991374" cy="2852737"/>
          </a:xfrm>
          <a:prstGeom prst="rect">
            <a:avLst/>
          </a:prstGeom>
          <a:noFill/>
        </p:spPr>
        <p:txBody>
          <a:bodyPr anchor="ctr">
            <a:normAutofit/>
          </a:bodyPr>
          <a:lstStyle>
            <a:lvl1pPr algn="ctr">
              <a:lnSpc>
                <a:spcPct val="80000"/>
              </a:lnSpc>
              <a:defRPr sz="3800" spc="100" baseline="0">
                <a:solidFill>
                  <a:schemeClr val="bg1"/>
                </a:solidFill>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9852" y="307535"/>
            <a:ext cx="2011213" cy="402824"/>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2_01 Divider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
        <p:nvSpPr>
          <p:cNvPr id="6" name="Title 1"/>
          <p:cNvSpPr>
            <a:spLocks noGrp="1"/>
          </p:cNvSpPr>
          <p:nvPr>
            <p:ph type="title"/>
          </p:nvPr>
        </p:nvSpPr>
        <p:spPr>
          <a:xfrm>
            <a:off x="601358" y="1906292"/>
            <a:ext cx="10991374" cy="2852737"/>
          </a:xfrm>
          <a:prstGeom prst="rect">
            <a:avLst/>
          </a:prstGeom>
          <a:noFill/>
        </p:spPr>
        <p:txBody>
          <a:bodyPr anchor="ctr">
            <a:normAutofit/>
          </a:bodyPr>
          <a:lstStyle>
            <a:lvl1pPr algn="ctr">
              <a:lnSpc>
                <a:spcPct val="80000"/>
              </a:lnSpc>
              <a:defRPr sz="3800" spc="100" baseline="0">
                <a:solidFill>
                  <a:schemeClr val="bg1"/>
                </a:solidFill>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9852" y="307535"/>
            <a:ext cx="2011213" cy="402824"/>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29852" y="1182051"/>
            <a:ext cx="5361709"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12965" y="1182051"/>
            <a:ext cx="5361709"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Placeholder 1"/>
          <p:cNvSpPr>
            <a:spLocks noGrp="1"/>
          </p:cNvSpPr>
          <p:nvPr>
            <p:ph type="title"/>
          </p:nvPr>
        </p:nvSpPr>
        <p:spPr>
          <a:xfrm>
            <a:off x="329852" y="327666"/>
            <a:ext cx="11544822" cy="402352"/>
          </a:xfrm>
          <a:prstGeom prst="rect">
            <a:avLst/>
          </a:prstGeom>
        </p:spPr>
        <p:txBody>
          <a:bodyPr vert="horz" lIns="0" tIns="0" rIns="0" bIns="0" rtlCol="0" anchor="b">
            <a:normAutofit/>
          </a:bodyPr>
          <a:lstStyle/>
          <a:p>
            <a:pPr lvl="0"/>
            <a:r>
              <a:rPr lang="en-US" dirty="0" smtClean="0"/>
              <a:t>Click to edit Master title style</a:t>
            </a:r>
            <a:endParaRPr lang="en-US" dirty="0"/>
          </a:p>
        </p:txBody>
      </p:sp>
      <p:sp>
        <p:nvSpPr>
          <p:cNvPr id="13"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29852" y="1132775"/>
            <a:ext cx="5327704" cy="469998"/>
          </a:xfrm>
        </p:spPr>
        <p:txBody>
          <a:bodyPr anchor="ctr" anchorCtr="0">
            <a:noAutofit/>
          </a:bodyPr>
          <a:lstStyle>
            <a:lvl1pPr marL="0" indent="0">
              <a:lnSpc>
                <a:spcPct val="80000"/>
              </a:lnSpc>
              <a:buNone/>
              <a:defRPr sz="2400" b="1"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29852" y="1946001"/>
            <a:ext cx="5327704" cy="43153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526714" y="1132775"/>
            <a:ext cx="5347960" cy="469998"/>
          </a:xfrm>
        </p:spPr>
        <p:txBody>
          <a:bodyPr anchor="ctr" anchorCtr="0">
            <a:noAutofit/>
          </a:bodyPr>
          <a:lstStyle>
            <a:lvl1pPr marL="0" indent="0">
              <a:lnSpc>
                <a:spcPct val="80000"/>
              </a:lnSpc>
              <a:buNone/>
              <a:defRPr sz="2400" b="1"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526714" y="1946001"/>
            <a:ext cx="5347960" cy="43153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p:nvCxnSpPr>
        <p:spPr>
          <a:xfrm flipV="1">
            <a:off x="329852" y="778067"/>
            <a:ext cx="11544822" cy="1148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329852" y="327666"/>
            <a:ext cx="11544822" cy="402352"/>
          </a:xfrm>
          <a:prstGeom prst="rect">
            <a:avLst/>
          </a:prstGeom>
        </p:spPr>
        <p:txBody>
          <a:bodyPr vert="horz" lIns="0" tIns="0" rIns="0" bIns="0" rtlCol="0" anchor="b">
            <a:normAutofit/>
          </a:bodyPr>
          <a:lstStyle/>
          <a:p>
            <a:pPr lvl="0"/>
            <a:r>
              <a:rPr lang="en-US" smtClean="0"/>
              <a:t>Click to edit Master title style</a:t>
            </a:r>
            <a:endParaRPr lang="en-US" dirty="0"/>
          </a:p>
        </p:txBody>
      </p:sp>
      <p:sp>
        <p:nvSpPr>
          <p:cNvPr id="12"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
        <p:nvSpPr>
          <p:cNvPr id="10" name="Title Placeholder 1"/>
          <p:cNvSpPr>
            <a:spLocks noGrp="1"/>
          </p:cNvSpPr>
          <p:nvPr>
            <p:ph type="title"/>
          </p:nvPr>
        </p:nvSpPr>
        <p:spPr>
          <a:xfrm>
            <a:off x="329852" y="327666"/>
            <a:ext cx="11544822" cy="402352"/>
          </a:xfrm>
          <a:prstGeom prst="rect">
            <a:avLst/>
          </a:prstGeom>
        </p:spPr>
        <p:txBody>
          <a:bodyPr vert="horz" lIns="0" tIns="0" rIns="0" bIns="0" rtlCol="0" anchor="b">
            <a:normAutofit/>
          </a:bodyPr>
          <a:lstStyle/>
          <a:p>
            <a:pPr lvl="0"/>
            <a:r>
              <a:rPr lang="en-US" smtClean="0"/>
              <a:t>Click to edit Master title style</a:t>
            </a:r>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bg1"/>
                </a:solidFill>
              </a:defRPr>
            </a:lvl1pPr>
          </a:lstStyle>
          <a:p>
            <a:fld id="{3DB5E446-421A-E746-A83E-D1D14D8D9CBB}" type="slidenum">
              <a:rPr lang="en-US" smtClean="0"/>
              <a:pPr/>
              <a:t>‹#›</a:t>
            </a:fld>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Grey">
    <p:bg>
      <p:bgPr>
        <a:solidFill>
          <a:srgbClr val="F2F2F1"/>
        </a:solid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10721801" y="6568496"/>
            <a:ext cx="1126587" cy="180352"/>
          </a:xfrm>
        </p:spPr>
        <p:txBody>
          <a:bodyPr lIns="0" tIns="0" rIns="0" bIns="0"/>
          <a:lstStyle>
            <a:lvl1pPr>
              <a:defRPr>
                <a:solidFill>
                  <a:schemeClr val="tx1"/>
                </a:solidFill>
              </a:defRPr>
            </a:lvl1pPr>
          </a:lstStyle>
          <a:p>
            <a:fld id="{3DB5E446-421A-E746-A83E-D1D14D8D9CBB}" type="slidenum">
              <a:rPr lang="en-US" smtClean="0"/>
              <a:pPr/>
              <a:t>‹#›</a:t>
            </a:fld>
            <a:endParaRPr lang="en-US" dirty="0"/>
          </a:p>
        </p:txBody>
      </p:sp>
    </p:spTree>
    <p:extLst/>
  </p:cSld>
  <p:clrMapOvr>
    <a:masterClrMapping/>
  </p:clrMapOvr>
  <p:transition spd="slow">
    <p:push dir="u"/>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Logo">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5844289" y="2346466"/>
            <a:ext cx="4792006" cy="1251284"/>
          </a:xfrm>
          <a:prstGeom prst="rect">
            <a:avLst/>
          </a:prstGeom>
          <a:solidFill>
            <a:srgbClr val="0F22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1400" b="0" i="0" dirty="0" smtClean="0">
              <a:solidFill>
                <a:schemeClr val="bg1"/>
              </a:solidFill>
              <a:ea typeface="Proxima Nova" charset="0"/>
              <a:cs typeface="Proxima Nova" charset="0"/>
            </a:endParaRPr>
          </a:p>
        </p:txBody>
      </p:sp>
      <p:sp>
        <p:nvSpPr>
          <p:cNvPr id="7" name="Rectangle 6"/>
          <p:cNvSpPr/>
          <p:nvPr userDrawn="1"/>
        </p:nvSpPr>
        <p:spPr>
          <a:xfrm>
            <a:off x="5844289" y="947804"/>
            <a:ext cx="4792006" cy="1251284"/>
          </a:xfrm>
          <a:prstGeom prst="rect">
            <a:avLst/>
          </a:prstGeom>
          <a:solidFill>
            <a:srgbClr val="0F22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1400" b="0" i="0" dirty="0" smtClean="0">
              <a:solidFill>
                <a:schemeClr val="bg1"/>
              </a:solidFill>
              <a:ea typeface="Proxima Nova" charset="0"/>
              <a:cs typeface="Proxima Nova" charset="0"/>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20211" y="2587536"/>
            <a:ext cx="3840163" cy="769144"/>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55706" y="2587536"/>
            <a:ext cx="3840163" cy="769144"/>
          </a:xfrm>
          <a:prstGeom prst="rect">
            <a:avLst/>
          </a:prstGeom>
        </p:spPr>
      </p:pic>
      <p:sp>
        <p:nvSpPr>
          <p:cNvPr id="11" name="Rectangle 10"/>
          <p:cNvSpPr/>
          <p:nvPr userDrawn="1"/>
        </p:nvSpPr>
        <p:spPr>
          <a:xfrm>
            <a:off x="1600708" y="4097612"/>
            <a:ext cx="900025" cy="281883"/>
          </a:xfrm>
          <a:prstGeom prst="rect">
            <a:avLst/>
          </a:prstGeom>
          <a:solidFill>
            <a:srgbClr val="0F22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is-IS" sz="900" b="0" i="0" dirty="0" smtClean="0">
                <a:solidFill>
                  <a:schemeClr val="bg1"/>
                </a:solidFill>
                <a:ea typeface="Proxima Nova" charset="0"/>
                <a:cs typeface="Proxima Nova" charset="0"/>
              </a:rPr>
              <a:t>0F2233</a:t>
            </a:r>
            <a:endParaRPr lang="en-US" sz="900" b="0" i="0" dirty="0" smtClean="0">
              <a:solidFill>
                <a:schemeClr val="bg1"/>
              </a:solidFill>
              <a:ea typeface="Proxima Nova" charset="0"/>
              <a:cs typeface="Proxima Nova" charset="0"/>
            </a:endParaRPr>
          </a:p>
        </p:txBody>
      </p:sp>
      <p:sp>
        <p:nvSpPr>
          <p:cNvPr id="12" name="Rectangle 11"/>
          <p:cNvSpPr/>
          <p:nvPr userDrawn="1"/>
        </p:nvSpPr>
        <p:spPr>
          <a:xfrm>
            <a:off x="2499659" y="4097612"/>
            <a:ext cx="900025" cy="281883"/>
          </a:xfrm>
          <a:prstGeom prst="rect">
            <a:avLst/>
          </a:prstGeom>
          <a:solidFill>
            <a:srgbClr val="1536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0" i="0" dirty="0" smtClean="0">
                <a:solidFill>
                  <a:schemeClr val="bg1"/>
                </a:solidFill>
                <a:ea typeface="Proxima Nova" charset="0"/>
                <a:cs typeface="Proxima Nova" charset="0"/>
              </a:rPr>
              <a:t>153653</a:t>
            </a:r>
          </a:p>
        </p:txBody>
      </p:sp>
      <p:sp>
        <p:nvSpPr>
          <p:cNvPr id="13" name="Rectangle 12"/>
          <p:cNvSpPr/>
          <p:nvPr userDrawn="1"/>
        </p:nvSpPr>
        <p:spPr>
          <a:xfrm>
            <a:off x="3398610" y="4097612"/>
            <a:ext cx="900025" cy="281883"/>
          </a:xfrm>
          <a:prstGeom prst="rect">
            <a:avLst/>
          </a:prstGeom>
          <a:solidFill>
            <a:srgbClr val="1D4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900" b="0" i="0" dirty="0" smtClean="0">
                <a:solidFill>
                  <a:schemeClr val="bg1"/>
                </a:solidFill>
                <a:ea typeface="Proxima Nova" charset="0"/>
                <a:cs typeface="Proxima Nova" charset="0"/>
              </a:rPr>
              <a:t>1D4B73</a:t>
            </a:r>
          </a:p>
        </p:txBody>
      </p:sp>
      <p:sp>
        <p:nvSpPr>
          <p:cNvPr id="14" name="Rectangle 13"/>
          <p:cNvSpPr/>
          <p:nvPr userDrawn="1"/>
        </p:nvSpPr>
        <p:spPr>
          <a:xfrm>
            <a:off x="4297561" y="4097612"/>
            <a:ext cx="900025" cy="281883"/>
          </a:xfrm>
          <a:prstGeom prst="rect">
            <a:avLst/>
          </a:prstGeom>
          <a:solidFill>
            <a:srgbClr val="265F9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is-IS" sz="900" b="0" i="0" dirty="0" smtClean="0">
                <a:solidFill>
                  <a:schemeClr val="bg1"/>
                </a:solidFill>
                <a:ea typeface="Proxima Nova" charset="0"/>
                <a:cs typeface="Proxima Nova" charset="0"/>
              </a:rPr>
              <a:t>265F91</a:t>
            </a:r>
            <a:endParaRPr lang="en-US" sz="900" b="0" i="0" dirty="0" smtClean="0">
              <a:solidFill>
                <a:schemeClr val="bg1"/>
              </a:solidFill>
              <a:ea typeface="Proxima Nova" charset="0"/>
              <a:cs typeface="Proxima Nova" charset="0"/>
            </a:endParaRPr>
          </a:p>
        </p:txBody>
      </p:sp>
      <p:sp>
        <p:nvSpPr>
          <p:cNvPr id="15" name="Rectangle 14"/>
          <p:cNvSpPr/>
          <p:nvPr userDrawn="1"/>
        </p:nvSpPr>
        <p:spPr>
          <a:xfrm>
            <a:off x="5196512" y="4097612"/>
            <a:ext cx="900025" cy="281883"/>
          </a:xfrm>
          <a:prstGeom prst="rect">
            <a:avLst/>
          </a:prstGeom>
          <a:solidFill>
            <a:srgbClr val="2F73B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is-IS" sz="900" b="0" i="0" dirty="0" smtClean="0">
                <a:solidFill>
                  <a:schemeClr val="bg1"/>
                </a:solidFill>
                <a:ea typeface="Proxima Nova" charset="0"/>
                <a:cs typeface="Proxima Nova" charset="0"/>
              </a:rPr>
              <a:t>2F73B0</a:t>
            </a:r>
            <a:endParaRPr lang="en-US" sz="900" b="0" i="0" dirty="0" smtClean="0">
              <a:solidFill>
                <a:schemeClr val="bg1"/>
              </a:solidFill>
              <a:ea typeface="Proxima Nova" charset="0"/>
              <a:cs typeface="Proxima Nova" charset="0"/>
            </a:endParaRPr>
          </a:p>
        </p:txBody>
      </p:sp>
      <p:sp>
        <p:nvSpPr>
          <p:cNvPr id="16" name="Rectangle 15"/>
          <p:cNvSpPr/>
          <p:nvPr userDrawn="1"/>
        </p:nvSpPr>
        <p:spPr>
          <a:xfrm>
            <a:off x="6095463" y="4097612"/>
            <a:ext cx="900025" cy="281883"/>
          </a:xfrm>
          <a:prstGeom prst="rect">
            <a:avLst/>
          </a:prstGeom>
          <a:solidFill>
            <a:srgbClr val="4D8F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is-IS" sz="900" b="0" i="0" dirty="0" smtClean="0">
                <a:solidFill>
                  <a:schemeClr val="bg1"/>
                </a:solidFill>
                <a:ea typeface="Proxima Nova" charset="0"/>
                <a:cs typeface="Proxima Nova" charset="0"/>
              </a:rPr>
              <a:t>4D8FCC</a:t>
            </a:r>
            <a:endParaRPr lang="en-US" sz="900" b="0" i="0" dirty="0" smtClean="0">
              <a:solidFill>
                <a:schemeClr val="bg1"/>
              </a:solidFill>
              <a:ea typeface="Proxima Nova" charset="0"/>
              <a:cs typeface="Proxima Nova" charset="0"/>
            </a:endParaRPr>
          </a:p>
        </p:txBody>
      </p:sp>
      <p:sp>
        <p:nvSpPr>
          <p:cNvPr id="17" name="Rectangle 16"/>
          <p:cNvSpPr/>
          <p:nvPr userDrawn="1"/>
        </p:nvSpPr>
        <p:spPr>
          <a:xfrm>
            <a:off x="8792316" y="4097612"/>
            <a:ext cx="900025" cy="281883"/>
          </a:xfrm>
          <a:prstGeom prst="rect">
            <a:avLst/>
          </a:prstGeom>
          <a:solidFill>
            <a:srgbClr val="A7C8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900" b="0" i="0" dirty="0" smtClean="0">
                <a:solidFill>
                  <a:schemeClr val="bg1"/>
                </a:solidFill>
                <a:ea typeface="Proxima Nova" charset="0"/>
                <a:cs typeface="Proxima Nova" charset="0"/>
              </a:rPr>
              <a:t>A7C8E6</a:t>
            </a:r>
          </a:p>
        </p:txBody>
      </p:sp>
      <p:sp>
        <p:nvSpPr>
          <p:cNvPr id="18" name="Rectangle 17"/>
          <p:cNvSpPr/>
          <p:nvPr userDrawn="1"/>
        </p:nvSpPr>
        <p:spPr>
          <a:xfrm>
            <a:off x="9691269" y="4097612"/>
            <a:ext cx="900025" cy="281883"/>
          </a:xfrm>
          <a:prstGeom prst="rect">
            <a:avLst/>
          </a:prstGeom>
          <a:solidFill>
            <a:srgbClr val="C6DB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de-DE" sz="900" b="0" i="0" dirty="0" smtClean="0">
                <a:solidFill>
                  <a:schemeClr val="bg1"/>
                </a:solidFill>
                <a:ea typeface="Proxima Nova" charset="0"/>
                <a:cs typeface="Proxima Nova" charset="0"/>
              </a:rPr>
              <a:t>C6DBEF</a:t>
            </a:r>
            <a:endParaRPr lang="en-US" sz="900" b="0" i="0" dirty="0" smtClean="0">
              <a:solidFill>
                <a:schemeClr val="bg1"/>
              </a:solidFill>
              <a:ea typeface="Proxima Nova" charset="0"/>
              <a:cs typeface="Proxima Nova" charset="0"/>
            </a:endParaRPr>
          </a:p>
        </p:txBody>
      </p:sp>
      <p:sp>
        <p:nvSpPr>
          <p:cNvPr id="19" name="Rectangle 18"/>
          <p:cNvSpPr/>
          <p:nvPr userDrawn="1"/>
        </p:nvSpPr>
        <p:spPr>
          <a:xfrm>
            <a:off x="6994414" y="4097612"/>
            <a:ext cx="900025" cy="281883"/>
          </a:xfrm>
          <a:prstGeom prst="rect">
            <a:avLst/>
          </a:prstGeom>
          <a:solidFill>
            <a:srgbClr val="6BA2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900" b="0" i="0" dirty="0" smtClean="0">
                <a:solidFill>
                  <a:schemeClr val="bg1"/>
                </a:solidFill>
                <a:ea typeface="Proxima Nova" charset="0"/>
                <a:cs typeface="Proxima Nova" charset="0"/>
              </a:rPr>
              <a:t>6BA2D6</a:t>
            </a:r>
          </a:p>
        </p:txBody>
      </p:sp>
      <p:sp>
        <p:nvSpPr>
          <p:cNvPr id="20" name="Rectangle 19"/>
          <p:cNvSpPr/>
          <p:nvPr userDrawn="1"/>
        </p:nvSpPr>
        <p:spPr>
          <a:xfrm>
            <a:off x="7893365" y="4097612"/>
            <a:ext cx="900025" cy="281883"/>
          </a:xfrm>
          <a:prstGeom prst="rect">
            <a:avLst/>
          </a:prstGeom>
          <a:solidFill>
            <a:srgbClr val="8AB5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900" b="0" i="0" dirty="0" smtClean="0">
                <a:solidFill>
                  <a:schemeClr val="bg1"/>
                </a:solidFill>
                <a:ea typeface="Proxima Nova" charset="0"/>
                <a:cs typeface="Proxima Nova" charset="0"/>
              </a:rPr>
              <a:t>8AB5DF</a:t>
            </a:r>
          </a:p>
        </p:txBody>
      </p:sp>
      <p:sp>
        <p:nvSpPr>
          <p:cNvPr id="21" name="Rectangle 20"/>
          <p:cNvSpPr/>
          <p:nvPr userDrawn="1"/>
        </p:nvSpPr>
        <p:spPr>
          <a:xfrm>
            <a:off x="1600708" y="4578875"/>
            <a:ext cx="900025" cy="2818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is-IS" sz="900" b="0" i="0" dirty="0" smtClean="0">
                <a:solidFill>
                  <a:schemeClr val="bg1"/>
                </a:solidFill>
                <a:ea typeface="Proxima Nova" charset="0"/>
                <a:cs typeface="Proxima Nova" charset="0"/>
              </a:rPr>
              <a:t>4D8FCC</a:t>
            </a:r>
            <a:endParaRPr lang="en-US" sz="900" b="0" i="0" dirty="0" smtClean="0">
              <a:solidFill>
                <a:schemeClr val="bg1"/>
              </a:solidFill>
              <a:ea typeface="Proxima Nova" charset="0"/>
              <a:cs typeface="Proxima Nova" charset="0"/>
            </a:endParaRPr>
          </a:p>
        </p:txBody>
      </p:sp>
      <p:sp>
        <p:nvSpPr>
          <p:cNvPr id="22" name="Rectangle 21"/>
          <p:cNvSpPr/>
          <p:nvPr userDrawn="1"/>
        </p:nvSpPr>
        <p:spPr>
          <a:xfrm>
            <a:off x="2499659" y="4578875"/>
            <a:ext cx="900025" cy="2818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0" i="0" dirty="0" smtClean="0">
                <a:solidFill>
                  <a:schemeClr val="bg1"/>
                </a:solidFill>
                <a:ea typeface="Proxima Nova" charset="0"/>
                <a:cs typeface="Proxima Nova" charset="0"/>
              </a:rPr>
              <a:t>6AAE45</a:t>
            </a:r>
          </a:p>
        </p:txBody>
      </p:sp>
      <p:sp>
        <p:nvSpPr>
          <p:cNvPr id="23" name="Rectangle 22"/>
          <p:cNvSpPr/>
          <p:nvPr userDrawn="1"/>
        </p:nvSpPr>
        <p:spPr>
          <a:xfrm>
            <a:off x="3398610" y="4578875"/>
            <a:ext cx="900025" cy="281883"/>
          </a:xfrm>
          <a:prstGeom prst="rect">
            <a:avLst/>
          </a:prstGeom>
          <a:solidFill>
            <a:srgbClr val="EA80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900" b="0" i="0" dirty="0" smtClean="0">
                <a:solidFill>
                  <a:schemeClr val="bg1"/>
                </a:solidFill>
                <a:ea typeface="Proxima Nova" charset="0"/>
                <a:cs typeface="Proxima Nova" charset="0"/>
              </a:rPr>
              <a:t>EA8023</a:t>
            </a:r>
          </a:p>
        </p:txBody>
      </p:sp>
      <p:sp>
        <p:nvSpPr>
          <p:cNvPr id="24" name="Rectangle 23"/>
          <p:cNvSpPr/>
          <p:nvPr userDrawn="1"/>
        </p:nvSpPr>
        <p:spPr>
          <a:xfrm>
            <a:off x="4297561" y="4578875"/>
            <a:ext cx="900025" cy="2818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900" b="0" i="0" dirty="0" smtClean="0">
                <a:solidFill>
                  <a:schemeClr val="bg1"/>
                </a:solidFill>
                <a:ea typeface="Proxima Nova" charset="0"/>
                <a:cs typeface="Proxima Nova" charset="0"/>
              </a:rPr>
              <a:t>FFCC02</a:t>
            </a:r>
          </a:p>
        </p:txBody>
      </p:sp>
      <p:pic>
        <p:nvPicPr>
          <p:cNvPr id="25" name="Picture 2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55705" y="1189006"/>
            <a:ext cx="3840163" cy="768881"/>
          </a:xfrm>
          <a:prstGeom prst="rect">
            <a:avLst/>
          </a:prstGeom>
        </p:spPr>
      </p:pic>
      <p:pic>
        <p:nvPicPr>
          <p:cNvPr id="26" name="Picture 2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20211" y="1189006"/>
            <a:ext cx="3840163" cy="768880"/>
          </a:xfrm>
          <a:prstGeom prst="rect">
            <a:avLst/>
          </a:prstGeom>
        </p:spPr>
      </p:pic>
    </p:spTree>
    <p:extLst/>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flipV="1">
            <a:off x="0" y="6537323"/>
            <a:ext cx="12192000" cy="320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charset="0"/>
            </a:endParaRPr>
          </a:p>
        </p:txBody>
      </p:sp>
      <p:sp>
        <p:nvSpPr>
          <p:cNvPr id="3" name="Text Placeholder 2"/>
          <p:cNvSpPr>
            <a:spLocks noGrp="1"/>
          </p:cNvSpPr>
          <p:nvPr>
            <p:ph type="body" idx="1"/>
          </p:nvPr>
        </p:nvSpPr>
        <p:spPr>
          <a:xfrm>
            <a:off x="329852" y="1249286"/>
            <a:ext cx="11544822" cy="4935255"/>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Placeholder 1"/>
          <p:cNvSpPr>
            <a:spLocks noGrp="1"/>
          </p:cNvSpPr>
          <p:nvPr>
            <p:ph type="title"/>
          </p:nvPr>
        </p:nvSpPr>
        <p:spPr>
          <a:xfrm>
            <a:off x="329852" y="327666"/>
            <a:ext cx="11544822" cy="402352"/>
          </a:xfrm>
          <a:prstGeom prst="rect">
            <a:avLst/>
          </a:prstGeom>
        </p:spPr>
        <p:txBody>
          <a:bodyPr vert="horz" lIns="0" tIns="0" rIns="0" bIns="0" rtlCol="0" anchor="b">
            <a:normAutofit/>
          </a:bodyPr>
          <a:lstStyle/>
          <a:p>
            <a:pPr lvl="0"/>
            <a:r>
              <a:rPr lang="en-US" dirty="0" smtClean="0"/>
              <a:t>Click to edit Master title style</a:t>
            </a:r>
            <a:endParaRPr lang="en-US" dirty="0"/>
          </a:p>
        </p:txBody>
      </p:sp>
      <p:pic>
        <p:nvPicPr>
          <p:cNvPr id="2" name="Picture 1"/>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29852" y="6575198"/>
            <a:ext cx="1186014" cy="188802"/>
          </a:xfrm>
          <a:prstGeom prst="rect">
            <a:avLst/>
          </a:prstGeom>
        </p:spPr>
      </p:pic>
      <p:sp>
        <p:nvSpPr>
          <p:cNvPr id="9" name="Rectangle 8"/>
          <p:cNvSpPr/>
          <p:nvPr userDrawn="1"/>
        </p:nvSpPr>
        <p:spPr>
          <a:xfrm flipV="1">
            <a:off x="0" y="6463862"/>
            <a:ext cx="12192000" cy="394137"/>
          </a:xfrm>
          <a:prstGeom prst="rect">
            <a:avLst/>
          </a:prstGeom>
          <a:solidFill>
            <a:srgbClr val="0F22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accent5"/>
              </a:solidFill>
              <a:latin typeface="Arial" charset="0"/>
            </a:endParaRPr>
          </a:p>
        </p:txBody>
      </p:sp>
      <p:sp>
        <p:nvSpPr>
          <p:cNvPr id="6" name="Slide Number Placeholder 5"/>
          <p:cNvSpPr>
            <a:spLocks noGrp="1"/>
          </p:cNvSpPr>
          <p:nvPr>
            <p:ph type="sldNum" sz="quarter" idx="4"/>
          </p:nvPr>
        </p:nvSpPr>
        <p:spPr>
          <a:xfrm>
            <a:off x="10748087" y="6601448"/>
            <a:ext cx="1126587" cy="180352"/>
          </a:xfrm>
          <a:prstGeom prst="rect">
            <a:avLst/>
          </a:prstGeom>
        </p:spPr>
        <p:txBody>
          <a:bodyPr vert="horz" lIns="91440" tIns="45720" rIns="91440" bIns="45720" rtlCol="0" anchor="ctr"/>
          <a:lstStyle>
            <a:lvl1pPr algn="r">
              <a:defRPr sz="1100" b="0" i="0">
                <a:solidFill>
                  <a:schemeClr val="bg1"/>
                </a:solidFill>
                <a:latin typeface="Arial" charset="0"/>
                <a:ea typeface="Arial" charset="0"/>
                <a:cs typeface="Arial" charset="0"/>
              </a:defRPr>
            </a:lvl1pPr>
          </a:lstStyle>
          <a:p>
            <a:fld id="{3DB5E446-421A-E746-A83E-D1D14D8D9CBB}" type="slidenum">
              <a:rPr lang="en-US" smtClean="0"/>
              <a:pPr/>
              <a:t>‹#›</a:t>
            </a:fld>
            <a:endParaRPr lang="en-US" dirty="0"/>
          </a:p>
        </p:txBody>
      </p:sp>
      <p:pic>
        <p:nvPicPr>
          <p:cNvPr id="13" name="Picture 12"/>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9852" y="6527013"/>
            <a:ext cx="1336825" cy="267660"/>
          </a:xfrm>
          <a:prstGeom prst="rect">
            <a:avLst/>
          </a:prstGeom>
        </p:spPr>
      </p:pic>
    </p:spTree>
    <p:extLst>
      <p:ext uri="{BB962C8B-B14F-4D97-AF65-F5344CB8AC3E}">
        <p14:creationId xmlns:p14="http://schemas.microsoft.com/office/powerpoint/2010/main" val="71288846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696" r:id="rId3"/>
    <p:sldLayoutId id="2147483697" r:id="rId4"/>
    <p:sldLayoutId id="2147483698" r:id="rId5"/>
    <p:sldLayoutId id="2147483702" r:id="rId6"/>
    <p:sldLayoutId id="2147483704" r:id="rId7"/>
    <p:sldLayoutId id="2147483717" r:id="rId8"/>
    <p:sldLayoutId id="2147483703" r:id="rId9"/>
    <p:sldLayoutId id="2147483718" r:id="rId10"/>
    <p:sldLayoutId id="2147483719" r:id="rId11"/>
    <p:sldLayoutId id="2147483707" r:id="rId12"/>
    <p:sldLayoutId id="2147483708" r:id="rId13"/>
    <p:sldLayoutId id="2147483709" r:id="rId14"/>
    <p:sldLayoutId id="2147483710" r:id="rId15"/>
    <p:sldLayoutId id="2147483711" r:id="rId16"/>
    <p:sldLayoutId id="2147483712" r:id="rId17"/>
  </p:sldLayoutIdLst>
  <p:transition spd="slow">
    <p:push dir="u"/>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lang="en-US" sz="2800" b="1" i="0" kern="1200" cap="all" baseline="0" dirty="0">
          <a:solidFill>
            <a:srgbClr val="0F2233"/>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600"/>
        </a:spcBef>
        <a:buClr>
          <a:schemeClr val="accent2"/>
        </a:buClr>
        <a:buFont typeface="Arial"/>
        <a:buChar char="•"/>
        <a:defRPr sz="2000" b="0" i="0" kern="1200">
          <a:solidFill>
            <a:srgbClr val="0F2233"/>
          </a:solidFill>
          <a:latin typeface="Arial" charset="0"/>
          <a:ea typeface="Arial" charset="0"/>
          <a:cs typeface="Arial" charset="0"/>
        </a:defRPr>
      </a:lvl1pPr>
      <a:lvl2pPr marL="685800" indent="-228600" algn="l" defTabSz="914400" rtl="0" eaLnBrk="1" latinLnBrk="0" hangingPunct="1">
        <a:lnSpc>
          <a:spcPct val="100000"/>
        </a:lnSpc>
        <a:spcBef>
          <a:spcPts val="500"/>
        </a:spcBef>
        <a:buClr>
          <a:schemeClr val="accent2"/>
        </a:buClr>
        <a:buFont typeface="Arial"/>
        <a:buChar char="•"/>
        <a:defRPr sz="1800" b="0" i="0" kern="1200">
          <a:solidFill>
            <a:srgbClr val="0F2233"/>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chemeClr val="accent2"/>
        </a:buClr>
        <a:buFont typeface="Arial"/>
        <a:buChar char="•"/>
        <a:defRPr sz="1600" b="0" i="0" kern="1200">
          <a:solidFill>
            <a:srgbClr val="0F2233"/>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chemeClr val="accent2"/>
        </a:buClr>
        <a:buFont typeface="Arial"/>
        <a:buChar char="•"/>
        <a:defRPr sz="1400" b="0" i="0" kern="1200">
          <a:solidFill>
            <a:srgbClr val="0F2233"/>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chemeClr val="accent2"/>
        </a:buClr>
        <a:buFont typeface="Arial"/>
        <a:buChar char="•"/>
        <a:defRPr sz="1400" b="0" i="0" kern="1200">
          <a:solidFill>
            <a:srgbClr val="0F2233"/>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864">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tags" Target="../tags/tag3.xml"/><Relationship Id="rId21" Type="http://schemas.openxmlformats.org/officeDocument/2006/relationships/image" Target="../media/image23.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tags" Target="../tags/tag2.xml"/><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tags" Target="../tags/tag1.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notesSlide" Target="../notesSlides/notesSlide2.xml"/><Relationship Id="rId15" Type="http://schemas.openxmlformats.org/officeDocument/2006/relationships/image" Target="../media/image37.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slideLayout" Target="../slideLayouts/slideLayout3.xml"/><Relationship Id="rId9" Type="http://schemas.openxmlformats.org/officeDocument/2006/relationships/image" Target="../media/image31.png"/><Relationship Id="rId14" Type="http://schemas.openxmlformats.org/officeDocument/2006/relationships/image" Target="../media/image36.pn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8.png"/><Relationship Id="rId7" Type="http://schemas.openxmlformats.org/officeDocument/2006/relationships/image" Target="../media/image41.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5.png"/><Relationship Id="rId11" Type="http://schemas.openxmlformats.org/officeDocument/2006/relationships/image" Target="../media/image46.png"/><Relationship Id="rId5" Type="http://schemas.openxmlformats.org/officeDocument/2006/relationships/image" Target="../media/image31.png"/><Relationship Id="rId10" Type="http://schemas.openxmlformats.org/officeDocument/2006/relationships/image" Target="../media/image45.png"/><Relationship Id="rId4" Type="http://schemas.openxmlformats.org/officeDocument/2006/relationships/image" Target="../media/image29.png"/><Relationship Id="rId9"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notesSlide" Target="../notesSlides/notesSlide4.xml"/><Relationship Id="rId7" Type="http://schemas.openxmlformats.org/officeDocument/2006/relationships/image" Target="../media/image34.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0.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8.png"/><Relationship Id="rId3" Type="http://schemas.openxmlformats.org/officeDocument/2006/relationships/tags" Target="../tags/tag7.xml"/><Relationship Id="rId7" Type="http://schemas.openxmlformats.org/officeDocument/2006/relationships/image" Target="../media/image36.png"/><Relationship Id="rId12" Type="http://schemas.openxmlformats.org/officeDocument/2006/relationships/image" Target="../media/image47.png"/><Relationship Id="rId2" Type="http://schemas.openxmlformats.org/officeDocument/2006/relationships/tags" Target="../tags/tag6.xml"/><Relationship Id="rId16" Type="http://schemas.openxmlformats.org/officeDocument/2006/relationships/image" Target="../media/image23.png"/><Relationship Id="rId1" Type="http://schemas.openxmlformats.org/officeDocument/2006/relationships/tags" Target="../tags/tag5.xml"/><Relationship Id="rId6" Type="http://schemas.openxmlformats.org/officeDocument/2006/relationships/image" Target="../media/image39.png"/><Relationship Id="rId11" Type="http://schemas.openxmlformats.org/officeDocument/2006/relationships/image" Target="../media/image42.png"/><Relationship Id="rId5" Type="http://schemas.openxmlformats.org/officeDocument/2006/relationships/notesSlide" Target="../notesSlides/notesSlide5.xml"/><Relationship Id="rId15" Type="http://schemas.openxmlformats.org/officeDocument/2006/relationships/image" Target="../media/image34.png"/><Relationship Id="rId10" Type="http://schemas.openxmlformats.org/officeDocument/2006/relationships/image" Target="../media/image37.png"/><Relationship Id="rId4" Type="http://schemas.openxmlformats.org/officeDocument/2006/relationships/slideLayout" Target="../slideLayouts/slideLayout3.xml"/><Relationship Id="rId9" Type="http://schemas.openxmlformats.org/officeDocument/2006/relationships/image" Target="../media/image38.png"/><Relationship Id="rId14"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34.png"/><Relationship Id="rId18" Type="http://schemas.openxmlformats.org/officeDocument/2006/relationships/image" Target="../media/image72.png"/><Relationship Id="rId3" Type="http://schemas.openxmlformats.org/officeDocument/2006/relationships/tags" Target="../tags/tag10.xml"/><Relationship Id="rId21" Type="http://schemas.openxmlformats.org/officeDocument/2006/relationships/image" Target="../media/image74.png"/><Relationship Id="rId7" Type="http://schemas.openxmlformats.org/officeDocument/2006/relationships/tags" Target="../tags/tag14.xml"/><Relationship Id="rId12" Type="http://schemas.openxmlformats.org/officeDocument/2006/relationships/image" Target="../media/image36.png"/><Relationship Id="rId17" Type="http://schemas.openxmlformats.org/officeDocument/2006/relationships/image" Target="../media/image71.png"/><Relationship Id="rId2" Type="http://schemas.openxmlformats.org/officeDocument/2006/relationships/tags" Target="../tags/tag9.xml"/><Relationship Id="rId16" Type="http://schemas.openxmlformats.org/officeDocument/2006/relationships/image" Target="../media/image37.png"/><Relationship Id="rId20" Type="http://schemas.openxmlformats.org/officeDocument/2006/relationships/image" Target="../media/image65.png"/><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image" Target="../media/image68.png"/><Relationship Id="rId24" Type="http://schemas.openxmlformats.org/officeDocument/2006/relationships/image" Target="../media/image77.png"/><Relationship Id="rId5" Type="http://schemas.openxmlformats.org/officeDocument/2006/relationships/tags" Target="../tags/tag12.xml"/><Relationship Id="rId15" Type="http://schemas.openxmlformats.org/officeDocument/2006/relationships/image" Target="../media/image70.png"/><Relationship Id="rId23" Type="http://schemas.openxmlformats.org/officeDocument/2006/relationships/image" Target="../media/image76.png"/><Relationship Id="rId10" Type="http://schemas.openxmlformats.org/officeDocument/2006/relationships/notesSlide" Target="../notesSlides/notesSlide9.xml"/><Relationship Id="rId19" Type="http://schemas.openxmlformats.org/officeDocument/2006/relationships/image" Target="../media/image73.png"/><Relationship Id="rId4" Type="http://schemas.openxmlformats.org/officeDocument/2006/relationships/tags" Target="../tags/tag11.xml"/><Relationship Id="rId9" Type="http://schemas.openxmlformats.org/officeDocument/2006/relationships/slideLayout" Target="../slideLayouts/slideLayout3.xml"/><Relationship Id="rId14" Type="http://schemas.openxmlformats.org/officeDocument/2006/relationships/image" Target="../media/image69.png"/><Relationship Id="rId22" Type="http://schemas.openxmlformats.org/officeDocument/2006/relationships/image" Target="../media/image75.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13" Type="http://schemas.openxmlformats.org/officeDocument/2006/relationships/image" Target="../media/image70.png"/><Relationship Id="rId18" Type="http://schemas.openxmlformats.org/officeDocument/2006/relationships/image" Target="../media/image73.png"/><Relationship Id="rId3" Type="http://schemas.openxmlformats.org/officeDocument/2006/relationships/tags" Target="../tags/tag18.xml"/><Relationship Id="rId21" Type="http://schemas.openxmlformats.org/officeDocument/2006/relationships/image" Target="../media/image81.png"/><Relationship Id="rId7" Type="http://schemas.openxmlformats.org/officeDocument/2006/relationships/slideLayout" Target="../slideLayouts/slideLayout3.xml"/><Relationship Id="rId12" Type="http://schemas.openxmlformats.org/officeDocument/2006/relationships/image" Target="../media/image69.png"/><Relationship Id="rId17" Type="http://schemas.openxmlformats.org/officeDocument/2006/relationships/image" Target="../media/image78.png"/><Relationship Id="rId2" Type="http://schemas.openxmlformats.org/officeDocument/2006/relationships/tags" Target="../tags/tag17.xml"/><Relationship Id="rId16" Type="http://schemas.openxmlformats.org/officeDocument/2006/relationships/image" Target="../media/image72.png"/><Relationship Id="rId20" Type="http://schemas.openxmlformats.org/officeDocument/2006/relationships/image" Target="../media/image80.jpeg"/><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34.png"/><Relationship Id="rId24" Type="http://schemas.openxmlformats.org/officeDocument/2006/relationships/image" Target="../media/image77.png"/><Relationship Id="rId5" Type="http://schemas.openxmlformats.org/officeDocument/2006/relationships/tags" Target="../tags/tag20.xml"/><Relationship Id="rId15" Type="http://schemas.openxmlformats.org/officeDocument/2006/relationships/image" Target="../media/image71.png"/><Relationship Id="rId23" Type="http://schemas.openxmlformats.org/officeDocument/2006/relationships/image" Target="../media/image82.png"/><Relationship Id="rId10" Type="http://schemas.openxmlformats.org/officeDocument/2006/relationships/image" Target="../media/image36.png"/><Relationship Id="rId19" Type="http://schemas.openxmlformats.org/officeDocument/2006/relationships/image" Target="../media/image79.jpeg"/><Relationship Id="rId4" Type="http://schemas.openxmlformats.org/officeDocument/2006/relationships/tags" Target="../tags/tag19.xml"/><Relationship Id="rId9" Type="http://schemas.openxmlformats.org/officeDocument/2006/relationships/image" Target="../media/image65.png"/><Relationship Id="rId14" Type="http://schemas.openxmlformats.org/officeDocument/2006/relationships/image" Target="../media/image37.png"/><Relationship Id="rId22" Type="http://schemas.openxmlformats.org/officeDocument/2006/relationships/image" Target="../media/image68.png"/></Relationships>
</file>

<file path=ppt/slides/_rels/slide16.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jpg"/><Relationship Id="rId18" Type="http://schemas.openxmlformats.org/officeDocument/2006/relationships/image" Target="../media/image63.png"/><Relationship Id="rId3" Type="http://schemas.openxmlformats.org/officeDocument/2006/relationships/tags" Target="../tags/tag24.xml"/><Relationship Id="rId21" Type="http://schemas.openxmlformats.org/officeDocument/2006/relationships/image" Target="../media/image94.jpg"/><Relationship Id="rId7" Type="http://schemas.openxmlformats.org/officeDocument/2006/relationships/notesSlide" Target="../notesSlides/notesSlide11.xml"/><Relationship Id="rId12" Type="http://schemas.openxmlformats.org/officeDocument/2006/relationships/image" Target="../media/image86.jpg"/><Relationship Id="rId17" Type="http://schemas.openxmlformats.org/officeDocument/2006/relationships/image" Target="../media/image91.png"/><Relationship Id="rId25" Type="http://schemas.openxmlformats.org/officeDocument/2006/relationships/image" Target="../media/image77.png"/><Relationship Id="rId2" Type="http://schemas.openxmlformats.org/officeDocument/2006/relationships/tags" Target="../tags/tag23.xml"/><Relationship Id="rId16" Type="http://schemas.openxmlformats.org/officeDocument/2006/relationships/image" Target="../media/image90.png"/><Relationship Id="rId20" Type="http://schemas.openxmlformats.org/officeDocument/2006/relationships/image" Target="../media/image93.png"/><Relationship Id="rId1" Type="http://schemas.openxmlformats.org/officeDocument/2006/relationships/tags" Target="../tags/tag22.xml"/><Relationship Id="rId6" Type="http://schemas.openxmlformats.org/officeDocument/2006/relationships/slideLayout" Target="../slideLayouts/slideLayout3.xml"/><Relationship Id="rId11" Type="http://schemas.openxmlformats.org/officeDocument/2006/relationships/image" Target="../media/image65.png"/><Relationship Id="rId24" Type="http://schemas.openxmlformats.org/officeDocument/2006/relationships/image" Target="../media/image42.png"/><Relationship Id="rId5" Type="http://schemas.openxmlformats.org/officeDocument/2006/relationships/tags" Target="../tags/tag26.xml"/><Relationship Id="rId15" Type="http://schemas.openxmlformats.org/officeDocument/2006/relationships/image" Target="../media/image89.png"/><Relationship Id="rId23" Type="http://schemas.openxmlformats.org/officeDocument/2006/relationships/image" Target="../media/image96.png"/><Relationship Id="rId10" Type="http://schemas.openxmlformats.org/officeDocument/2006/relationships/image" Target="../media/image85.png"/><Relationship Id="rId19" Type="http://schemas.openxmlformats.org/officeDocument/2006/relationships/image" Target="../media/image92.jpeg"/><Relationship Id="rId4" Type="http://schemas.openxmlformats.org/officeDocument/2006/relationships/tags" Target="../tags/tag25.xml"/><Relationship Id="rId9" Type="http://schemas.openxmlformats.org/officeDocument/2006/relationships/image" Target="../media/image84.png"/><Relationship Id="rId14" Type="http://schemas.openxmlformats.org/officeDocument/2006/relationships/image" Target="../media/image88.png"/><Relationship Id="rId22" Type="http://schemas.openxmlformats.org/officeDocument/2006/relationships/image" Target="../media/image95.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2.xml"/><Relationship Id="rId13" Type="http://schemas.openxmlformats.org/officeDocument/2006/relationships/image" Target="../media/image37.png"/><Relationship Id="rId18" Type="http://schemas.openxmlformats.org/officeDocument/2006/relationships/image" Target="../media/image97.png"/><Relationship Id="rId3" Type="http://schemas.openxmlformats.org/officeDocument/2006/relationships/tags" Target="../tags/tag29.xml"/><Relationship Id="rId7" Type="http://schemas.openxmlformats.org/officeDocument/2006/relationships/slideLayout" Target="../slideLayouts/slideLayout3.xml"/><Relationship Id="rId12" Type="http://schemas.openxmlformats.org/officeDocument/2006/relationships/image" Target="../media/image70.png"/><Relationship Id="rId17" Type="http://schemas.openxmlformats.org/officeDocument/2006/relationships/image" Target="../media/image64.png"/><Relationship Id="rId2" Type="http://schemas.openxmlformats.org/officeDocument/2006/relationships/tags" Target="../tags/tag28.xml"/><Relationship Id="rId16" Type="http://schemas.openxmlformats.org/officeDocument/2006/relationships/image" Target="../media/image63.png"/><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image" Target="../media/image69.png"/><Relationship Id="rId5" Type="http://schemas.openxmlformats.org/officeDocument/2006/relationships/tags" Target="../tags/tag31.xml"/><Relationship Id="rId15" Type="http://schemas.openxmlformats.org/officeDocument/2006/relationships/image" Target="../media/image72.png"/><Relationship Id="rId10" Type="http://schemas.openxmlformats.org/officeDocument/2006/relationships/image" Target="../media/image34.png"/><Relationship Id="rId4" Type="http://schemas.openxmlformats.org/officeDocument/2006/relationships/tags" Target="../tags/tag30.xml"/><Relationship Id="rId9" Type="http://schemas.openxmlformats.org/officeDocument/2006/relationships/image" Target="../media/image36.png"/><Relationship Id="rId14" Type="http://schemas.openxmlformats.org/officeDocument/2006/relationships/image" Target="../media/image71.png"/></Relationships>
</file>

<file path=ppt/slides/_rels/slide18.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8.png"/><Relationship Id="rId18" Type="http://schemas.openxmlformats.org/officeDocument/2006/relationships/image" Target="../media/image113.png"/><Relationship Id="rId3" Type="http://schemas.openxmlformats.org/officeDocument/2006/relationships/image" Target="../media/image98.png"/><Relationship Id="rId21" Type="http://schemas.openxmlformats.org/officeDocument/2006/relationships/image" Target="../media/image116.png"/><Relationship Id="rId7" Type="http://schemas.openxmlformats.org/officeDocument/2006/relationships/image" Target="../media/image102.png"/><Relationship Id="rId12" Type="http://schemas.openxmlformats.org/officeDocument/2006/relationships/image" Target="../media/image107.png"/><Relationship Id="rId17" Type="http://schemas.openxmlformats.org/officeDocument/2006/relationships/image" Target="../media/image112.png"/><Relationship Id="rId2" Type="http://schemas.openxmlformats.org/officeDocument/2006/relationships/notesSlide" Target="../notesSlides/notesSlide13.xml"/><Relationship Id="rId16" Type="http://schemas.openxmlformats.org/officeDocument/2006/relationships/image" Target="../media/image111.png"/><Relationship Id="rId20" Type="http://schemas.openxmlformats.org/officeDocument/2006/relationships/image" Target="../media/image115.png"/><Relationship Id="rId1" Type="http://schemas.openxmlformats.org/officeDocument/2006/relationships/slideLayout" Target="../slideLayouts/slideLayout3.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5" Type="http://schemas.openxmlformats.org/officeDocument/2006/relationships/image" Target="../media/image110.png"/><Relationship Id="rId10" Type="http://schemas.openxmlformats.org/officeDocument/2006/relationships/image" Target="../media/image105.jpeg"/><Relationship Id="rId19" Type="http://schemas.openxmlformats.org/officeDocument/2006/relationships/image" Target="../media/image114.png"/><Relationship Id="rId4" Type="http://schemas.openxmlformats.org/officeDocument/2006/relationships/image" Target="../media/image99.png"/><Relationship Id="rId9" Type="http://schemas.openxmlformats.org/officeDocument/2006/relationships/image" Target="../media/image104.jpg"/><Relationship Id="rId14" Type="http://schemas.openxmlformats.org/officeDocument/2006/relationships/image" Target="../media/image109.png"/><Relationship Id="rId22" Type="http://schemas.openxmlformats.org/officeDocument/2006/relationships/image" Target="../media/image97.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19.png"/><Relationship Id="rId3" Type="http://schemas.openxmlformats.org/officeDocument/2006/relationships/tags" Target="../tags/tag35.xml"/><Relationship Id="rId7" Type="http://schemas.openxmlformats.org/officeDocument/2006/relationships/notesSlide" Target="../notesSlides/notesSlide14.xml"/><Relationship Id="rId12" Type="http://schemas.openxmlformats.org/officeDocument/2006/relationships/image" Target="../media/image118.png"/><Relationship Id="rId2" Type="http://schemas.openxmlformats.org/officeDocument/2006/relationships/tags" Target="../tags/tag34.xml"/><Relationship Id="rId16" Type="http://schemas.openxmlformats.org/officeDocument/2006/relationships/image" Target="../media/image77.png"/><Relationship Id="rId1" Type="http://schemas.openxmlformats.org/officeDocument/2006/relationships/tags" Target="../tags/tag33.xml"/><Relationship Id="rId6" Type="http://schemas.openxmlformats.org/officeDocument/2006/relationships/slideLayout" Target="../slideLayouts/slideLayout3.xml"/><Relationship Id="rId11" Type="http://schemas.openxmlformats.org/officeDocument/2006/relationships/image" Target="../media/image117.png"/><Relationship Id="rId5" Type="http://schemas.openxmlformats.org/officeDocument/2006/relationships/tags" Target="../tags/tag37.xml"/><Relationship Id="rId15" Type="http://schemas.openxmlformats.org/officeDocument/2006/relationships/image" Target="../media/image64.png"/><Relationship Id="rId10" Type="http://schemas.openxmlformats.org/officeDocument/2006/relationships/image" Target="../media/image65.png"/><Relationship Id="rId4" Type="http://schemas.openxmlformats.org/officeDocument/2006/relationships/tags" Target="../tags/tag36.xml"/><Relationship Id="rId9" Type="http://schemas.openxmlformats.org/officeDocument/2006/relationships/image" Target="../media/image63.png"/><Relationship Id="rId14" Type="http://schemas.openxmlformats.org/officeDocument/2006/relationships/image" Target="../media/image120.pn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21.png"/><Relationship Id="rId5" Type="http://schemas.openxmlformats.org/officeDocument/2006/relationships/image" Target="../media/image64.png"/><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slideLayout" Target="../slideLayouts/slideLayout3.xml"/><Relationship Id="rId18" Type="http://schemas.openxmlformats.org/officeDocument/2006/relationships/image" Target="../media/image36.png"/><Relationship Id="rId3" Type="http://schemas.openxmlformats.org/officeDocument/2006/relationships/tags" Target="../tags/tag40.xml"/><Relationship Id="rId21" Type="http://schemas.openxmlformats.org/officeDocument/2006/relationships/image" Target="../media/image125.png"/><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image" Target="../media/image123.png"/><Relationship Id="rId2" Type="http://schemas.openxmlformats.org/officeDocument/2006/relationships/tags" Target="../tags/tag39.xml"/><Relationship Id="rId16" Type="http://schemas.openxmlformats.org/officeDocument/2006/relationships/image" Target="../media/image122.png"/><Relationship Id="rId20" Type="http://schemas.openxmlformats.org/officeDocument/2006/relationships/image" Target="../media/image124.png"/><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image" Target="../media/image68.png"/><Relationship Id="rId10" Type="http://schemas.openxmlformats.org/officeDocument/2006/relationships/tags" Target="../tags/tag47.xml"/><Relationship Id="rId19" Type="http://schemas.openxmlformats.org/officeDocument/2006/relationships/image" Target="../media/image81.png"/><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image" Target="../media/image34.png"/><Relationship Id="rId22" Type="http://schemas.openxmlformats.org/officeDocument/2006/relationships/image" Target="../media/image126.png"/></Relationships>
</file>

<file path=ppt/slides/_rels/slide2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3.xml"/><Relationship Id="rId5" Type="http://schemas.openxmlformats.org/officeDocument/2006/relationships/image" Target="../media/image131.png"/><Relationship Id="rId4" Type="http://schemas.openxmlformats.org/officeDocument/2006/relationships/image" Target="../media/image1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914400" y="3938949"/>
            <a:ext cx="10363200" cy="741362"/>
          </a:xfrm>
          <a:prstGeom prst="rect">
            <a:avLst/>
          </a:prstGeom>
        </p:spPr>
        <p:txBody>
          <a:bodyPr vert="horz" lIns="0" tIns="0" rIns="0" bIns="0" rtlCol="0" anchor="t">
            <a:noAutofit/>
          </a:bodyPr>
          <a:lstStyle>
            <a:lvl1pPr marL="0" indent="0" algn="ctr" defTabSz="914400" rtl="0" eaLnBrk="1" latinLnBrk="0" hangingPunct="1">
              <a:lnSpc>
                <a:spcPct val="100000"/>
              </a:lnSpc>
              <a:spcBef>
                <a:spcPts val="1600"/>
              </a:spcBef>
              <a:buClr>
                <a:schemeClr val="accent2"/>
              </a:buClr>
              <a:buFont typeface="Arial"/>
              <a:buNone/>
              <a:defRPr sz="2000" b="0" i="0" kern="1200" spc="80" baseline="0">
                <a:solidFill>
                  <a:schemeClr val="bg1"/>
                </a:solidFill>
                <a:latin typeface="Arial" charset="0"/>
                <a:ea typeface="Arial" charset="0"/>
                <a:cs typeface="Arial" charset="0"/>
              </a:defRPr>
            </a:lvl1pPr>
            <a:lvl2pPr marL="457200" indent="0" algn="ctr" defTabSz="914400" rtl="0" eaLnBrk="1" latinLnBrk="0" hangingPunct="1">
              <a:lnSpc>
                <a:spcPct val="100000"/>
              </a:lnSpc>
              <a:spcBef>
                <a:spcPts val="500"/>
              </a:spcBef>
              <a:buClr>
                <a:schemeClr val="accent2"/>
              </a:buClr>
              <a:buFont typeface="Arial"/>
              <a:buNone/>
              <a:defRPr sz="2000" b="0" i="0" kern="1200">
                <a:solidFill>
                  <a:srgbClr val="0F2233"/>
                </a:solidFill>
                <a:latin typeface="Arial" charset="0"/>
                <a:ea typeface="Arial" charset="0"/>
                <a:cs typeface="Arial" charset="0"/>
              </a:defRPr>
            </a:lvl2pPr>
            <a:lvl3pPr marL="914400" indent="0" algn="ctr" defTabSz="914400" rtl="0" eaLnBrk="1" latinLnBrk="0" hangingPunct="1">
              <a:lnSpc>
                <a:spcPct val="100000"/>
              </a:lnSpc>
              <a:spcBef>
                <a:spcPts val="500"/>
              </a:spcBef>
              <a:buClr>
                <a:schemeClr val="accent2"/>
              </a:buClr>
              <a:buFont typeface="Arial"/>
              <a:buNone/>
              <a:defRPr sz="1800" b="0" i="0" kern="1200">
                <a:solidFill>
                  <a:srgbClr val="0F2233"/>
                </a:solidFill>
                <a:latin typeface="Arial" charset="0"/>
                <a:ea typeface="Arial" charset="0"/>
                <a:cs typeface="Arial" charset="0"/>
              </a:defRPr>
            </a:lvl3pPr>
            <a:lvl4pPr marL="1371600" indent="0" algn="ctr" defTabSz="914400" rtl="0" eaLnBrk="1" latinLnBrk="0" hangingPunct="1">
              <a:lnSpc>
                <a:spcPct val="100000"/>
              </a:lnSpc>
              <a:spcBef>
                <a:spcPts val="500"/>
              </a:spcBef>
              <a:buClr>
                <a:schemeClr val="accent2"/>
              </a:buClr>
              <a:buFont typeface="Arial"/>
              <a:buNone/>
              <a:defRPr sz="1600" b="0" i="0" kern="1200">
                <a:solidFill>
                  <a:srgbClr val="0F2233"/>
                </a:solidFill>
                <a:latin typeface="Arial" charset="0"/>
                <a:ea typeface="Arial" charset="0"/>
                <a:cs typeface="Arial" charset="0"/>
              </a:defRPr>
            </a:lvl4pPr>
            <a:lvl5pPr marL="1828800" indent="0" algn="ctr" defTabSz="914400" rtl="0" eaLnBrk="1" latinLnBrk="0" hangingPunct="1">
              <a:lnSpc>
                <a:spcPct val="100000"/>
              </a:lnSpc>
              <a:spcBef>
                <a:spcPts val="500"/>
              </a:spcBef>
              <a:buClr>
                <a:schemeClr val="accent2"/>
              </a:buClr>
              <a:buFont typeface="Arial"/>
              <a:buNone/>
              <a:defRPr sz="1600" b="0" i="0" kern="1200">
                <a:solidFill>
                  <a:srgbClr val="0F2233"/>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cs-CZ" sz="4400" b="1" dirty="0" smtClean="0"/>
              <a:t>PRIVILEGED ACCOUNT SECURITY</a:t>
            </a:r>
          </a:p>
        </p:txBody>
      </p:sp>
    </p:spTree>
    <p:extLst>
      <p:ext uri="{BB962C8B-B14F-4D97-AF65-F5344CB8AC3E}">
        <p14:creationId xmlns:p14="http://schemas.microsoft.com/office/powerpoint/2010/main" val="275071929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p:cNvSpPr>
            <a:spLocks noGrp="1"/>
          </p:cNvSpPr>
          <p:nvPr>
            <p:ph type="title"/>
          </p:nvPr>
        </p:nvSpPr>
        <p:spPr>
          <a:xfrm>
            <a:off x="329852" y="327666"/>
            <a:ext cx="11544822" cy="402352"/>
          </a:xfrm>
        </p:spPr>
        <p:txBody>
          <a:bodyPr>
            <a:normAutofit/>
          </a:bodyPr>
          <a:lstStyle/>
          <a:p>
            <a:r>
              <a:rPr lang="en-US" dirty="0" err="1">
                <a:solidFill>
                  <a:schemeClr val="bg1"/>
                </a:solidFill>
              </a:rPr>
              <a:t>PrivilegOVANÉ</a:t>
            </a:r>
            <a:r>
              <a:rPr lang="en-US" dirty="0">
                <a:solidFill>
                  <a:schemeClr val="bg1"/>
                </a:solidFill>
              </a:rPr>
              <a:t> </a:t>
            </a:r>
            <a:r>
              <a:rPr lang="en-US" dirty="0" smtClean="0">
                <a:solidFill>
                  <a:schemeClr val="bg1"/>
                </a:solidFill>
              </a:rPr>
              <a:t>ÚČTY </a:t>
            </a:r>
            <a:r>
              <a:rPr lang="en-US" dirty="0" err="1" smtClean="0">
                <a:solidFill>
                  <a:schemeClr val="bg1"/>
                </a:solidFill>
              </a:rPr>
              <a:t>jsou</a:t>
            </a:r>
            <a:r>
              <a:rPr lang="en-US" dirty="0" smtClean="0">
                <a:solidFill>
                  <a:schemeClr val="bg1"/>
                </a:solidFill>
              </a:rPr>
              <a:t> v</a:t>
            </a:r>
            <a:r>
              <a:rPr lang="cs-CZ" dirty="0" smtClean="0">
                <a:solidFill>
                  <a:schemeClr val="bg1"/>
                </a:solidFill>
              </a:rPr>
              <a:t>šude</a:t>
            </a:r>
            <a:endParaRPr lang="en-US" dirty="0">
              <a:solidFill>
                <a:schemeClr val="bg1"/>
              </a:solidFill>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20520" y="1004156"/>
            <a:ext cx="5550962" cy="5284364"/>
          </a:xfrm>
          <a:prstGeom prst="rect">
            <a:avLst/>
          </a:prstGeom>
        </p:spPr>
      </p:pic>
    </p:spTree>
    <p:extLst>
      <p:ext uri="{BB962C8B-B14F-4D97-AF65-F5344CB8AC3E}">
        <p14:creationId xmlns:p14="http://schemas.microsoft.com/office/powerpoint/2010/main" val="288720761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err="1" smtClean="0"/>
              <a:t>Privileg</a:t>
            </a:r>
            <a:r>
              <a:rPr lang="cs-CZ" dirty="0" smtClean="0"/>
              <a:t>OVANÉ ÚČTY</a:t>
            </a:r>
            <a:r>
              <a:rPr lang="en-US" dirty="0" smtClean="0"/>
              <a:t> </a:t>
            </a:r>
            <a:r>
              <a:rPr lang="en-US" dirty="0"/>
              <a:t>- </a:t>
            </a:r>
            <a:r>
              <a:rPr lang="en-US" dirty="0" smtClean="0"/>
              <a:t>“</a:t>
            </a:r>
            <a:r>
              <a:rPr lang="cs-CZ" dirty="0" smtClean="0"/>
              <a:t>KLÍČE K VAŠEMU it</a:t>
            </a:r>
            <a:r>
              <a:rPr lang="en-US" dirty="0" smtClean="0"/>
              <a:t>”</a:t>
            </a:r>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99493" y="3399562"/>
            <a:ext cx="163513" cy="342106"/>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93660" y="3851594"/>
            <a:ext cx="767773" cy="588096"/>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54859" y="4063886"/>
            <a:ext cx="2378869" cy="163513"/>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91145" y="1831231"/>
            <a:ext cx="1143722" cy="1166813"/>
          </a:xfrm>
          <a:prstGeom prst="rect">
            <a:avLst/>
          </a:prstGeom>
        </p:spPr>
      </p:pic>
      <p:pic>
        <p:nvPicPr>
          <p:cNvPr id="12" name="Picture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00952" y="1935140"/>
            <a:ext cx="1144444" cy="1062904"/>
          </a:xfrm>
          <a:prstGeom prst="rect">
            <a:avLst/>
          </a:prstGeom>
        </p:spPr>
      </p:pic>
      <p:pic>
        <p:nvPicPr>
          <p:cNvPr id="31" name="Picture 3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6743985" y="4063885"/>
            <a:ext cx="2378869" cy="163513"/>
          </a:xfrm>
          <a:prstGeom prst="rect">
            <a:avLst/>
          </a:prstGeom>
        </p:spPr>
      </p:pic>
      <p:pic>
        <p:nvPicPr>
          <p:cNvPr id="32" name="Picture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03828" y="3851594"/>
            <a:ext cx="767773" cy="58809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75313" y="3770054"/>
            <a:ext cx="841375" cy="751176"/>
          </a:xfrm>
          <a:prstGeom prst="rect">
            <a:avLst/>
          </a:prstGeom>
        </p:spPr>
      </p:pic>
      <p:pic>
        <p:nvPicPr>
          <p:cNvPr id="7" name="Picture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58619" y="4795595"/>
            <a:ext cx="1274763" cy="861774"/>
          </a:xfrm>
          <a:prstGeom prst="rect">
            <a:avLst/>
          </a:prstGeom>
        </p:spPr>
      </p:pic>
      <p:pic>
        <p:nvPicPr>
          <p:cNvPr id="8" name="Picture 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655072" y="1999933"/>
            <a:ext cx="881856" cy="654844"/>
          </a:xfrm>
          <a:prstGeom prst="rect">
            <a:avLst/>
          </a:prstGeom>
        </p:spPr>
      </p:pic>
      <p:sp>
        <p:nvSpPr>
          <p:cNvPr id="13" name="TextBox 12"/>
          <p:cNvSpPr txBox="1"/>
          <p:nvPr/>
        </p:nvSpPr>
        <p:spPr>
          <a:xfrm>
            <a:off x="4772518" y="5753678"/>
            <a:ext cx="2646965" cy="476206"/>
          </a:xfrm>
          <a:prstGeom prst="rect">
            <a:avLst/>
          </a:prstGeom>
          <a:noFill/>
        </p:spPr>
        <p:txBody>
          <a:bodyPr wrap="square" rtlCol="0">
            <a:normAutofit/>
          </a:bodyPr>
          <a:lstStyle/>
          <a:p>
            <a:pPr algn="ctr"/>
            <a:r>
              <a:rPr lang="en-US" sz="1000" dirty="0"/>
              <a:t>Provides </a:t>
            </a:r>
            <a:r>
              <a:rPr lang="en-US" sz="1000" dirty="0" smtClean="0"/>
              <a:t>Proactive</a:t>
            </a:r>
            <a:br>
              <a:rPr lang="en-US" sz="1000" dirty="0" smtClean="0"/>
            </a:br>
            <a:r>
              <a:rPr lang="en-US" sz="1400" b="1" dirty="0" smtClean="0">
                <a:solidFill>
                  <a:schemeClr val="accent2"/>
                </a:solidFill>
              </a:rPr>
              <a:t>Protection </a:t>
            </a:r>
            <a:r>
              <a:rPr lang="en-US" sz="1400" b="1" dirty="0">
                <a:solidFill>
                  <a:schemeClr val="accent2"/>
                </a:solidFill>
              </a:rPr>
              <a:t>and Detection</a:t>
            </a:r>
            <a:endParaRPr lang="en-US" sz="1400" b="1" dirty="0" smtClean="0">
              <a:solidFill>
                <a:schemeClr val="accent2"/>
              </a:solidFill>
            </a:endParaRPr>
          </a:p>
        </p:txBody>
      </p:sp>
      <p:pic>
        <p:nvPicPr>
          <p:cNvPr id="34" name="Picture 3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05958" y="3399562"/>
            <a:ext cx="163513" cy="342106"/>
          </a:xfrm>
          <a:prstGeom prst="rect">
            <a:avLst/>
          </a:prstGeom>
        </p:spPr>
      </p:pic>
      <p:sp>
        <p:nvSpPr>
          <p:cNvPr id="36" name="TextBox 35"/>
          <p:cNvSpPr txBox="1"/>
          <p:nvPr/>
        </p:nvSpPr>
        <p:spPr>
          <a:xfrm>
            <a:off x="8793361" y="3121762"/>
            <a:ext cx="1988705" cy="268805"/>
          </a:xfrm>
          <a:prstGeom prst="rect">
            <a:avLst/>
          </a:prstGeom>
          <a:noFill/>
        </p:spPr>
        <p:txBody>
          <a:bodyPr wrap="square" rtlCol="0">
            <a:normAutofit lnSpcReduction="10000"/>
          </a:bodyPr>
          <a:lstStyle/>
          <a:p>
            <a:pPr algn="ctr"/>
            <a:r>
              <a:rPr lang="cs-CZ" sz="1200" b="1" cap="all" dirty="0" smtClean="0">
                <a:solidFill>
                  <a:schemeClr val="tx2"/>
                </a:solidFill>
              </a:rPr>
              <a:t>INTERNÍ HROZBA</a:t>
            </a:r>
            <a:endParaRPr lang="en-US" sz="1200" b="1" cap="all" dirty="0" smtClean="0">
              <a:solidFill>
                <a:schemeClr val="tx2"/>
              </a:solidFill>
            </a:endParaRPr>
          </a:p>
        </p:txBody>
      </p:sp>
      <p:sp>
        <p:nvSpPr>
          <p:cNvPr id="37" name="TextBox 36"/>
          <p:cNvSpPr txBox="1"/>
          <p:nvPr/>
        </p:nvSpPr>
        <p:spPr>
          <a:xfrm>
            <a:off x="1305140" y="3121762"/>
            <a:ext cx="1988705" cy="268805"/>
          </a:xfrm>
          <a:prstGeom prst="rect">
            <a:avLst/>
          </a:prstGeom>
          <a:noFill/>
        </p:spPr>
        <p:txBody>
          <a:bodyPr wrap="square" rtlCol="0">
            <a:normAutofit lnSpcReduction="10000"/>
          </a:bodyPr>
          <a:lstStyle/>
          <a:p>
            <a:pPr algn="ctr"/>
            <a:r>
              <a:rPr lang="en-US" sz="1200" b="1" cap="all" dirty="0" smtClean="0">
                <a:solidFill>
                  <a:schemeClr val="tx2"/>
                </a:solidFill>
              </a:rPr>
              <a:t>Extern</a:t>
            </a:r>
            <a:r>
              <a:rPr lang="cs-CZ" sz="1200" b="1" cap="all" dirty="0" smtClean="0">
                <a:solidFill>
                  <a:schemeClr val="tx2"/>
                </a:solidFill>
              </a:rPr>
              <a:t>Í ÚTOČNÍK</a:t>
            </a:r>
            <a:endParaRPr lang="en-US" sz="1200" b="1" cap="all" dirty="0" smtClean="0">
              <a:solidFill>
                <a:schemeClr val="tx2"/>
              </a:solidFill>
            </a:endParaRPr>
          </a:p>
        </p:txBody>
      </p:sp>
      <p:sp>
        <p:nvSpPr>
          <p:cNvPr id="18" name="TextBox 17"/>
          <p:cNvSpPr txBox="1"/>
          <p:nvPr/>
        </p:nvSpPr>
        <p:spPr>
          <a:xfrm>
            <a:off x="4775285" y="2825923"/>
            <a:ext cx="2652824" cy="624059"/>
          </a:xfrm>
          <a:prstGeom prst="rect">
            <a:avLst/>
          </a:prstGeom>
          <a:noFill/>
        </p:spPr>
        <p:txBody>
          <a:bodyPr wrap="square" rtlCol="0">
            <a:normAutofit fontScale="77500" lnSpcReduction="20000"/>
          </a:bodyPr>
          <a:lstStyle/>
          <a:p>
            <a:pPr algn="ctr"/>
            <a:r>
              <a:rPr lang="en-US" sz="2100" b="1" cap="all" dirty="0" err="1" smtClean="0">
                <a:solidFill>
                  <a:schemeClr val="accent2"/>
                </a:solidFill>
              </a:rPr>
              <a:t>Privileg</a:t>
            </a:r>
            <a:r>
              <a:rPr lang="cs-CZ" sz="2100" b="1" cap="all" dirty="0" smtClean="0">
                <a:solidFill>
                  <a:schemeClr val="accent2"/>
                </a:solidFill>
              </a:rPr>
              <a:t>OVANÉ ÚČTY</a:t>
            </a:r>
            <a:endParaRPr lang="en-US" sz="2100" b="1" cap="all" dirty="0">
              <a:solidFill>
                <a:schemeClr val="accent2"/>
              </a:solidFill>
            </a:endParaRPr>
          </a:p>
          <a:p>
            <a:pPr algn="ctr"/>
            <a:endParaRPr lang="en-US" sz="800" dirty="0" smtClean="0">
              <a:solidFill>
                <a:schemeClr val="tx2"/>
              </a:solidFill>
            </a:endParaRPr>
          </a:p>
          <a:p>
            <a:pPr algn="ctr"/>
            <a:r>
              <a:rPr lang="en-US" sz="1500" dirty="0" smtClean="0">
                <a:solidFill>
                  <a:schemeClr val="tx2"/>
                </a:solidFill>
              </a:rPr>
              <a:t>“</a:t>
            </a:r>
            <a:r>
              <a:rPr lang="en-US" sz="1500" dirty="0">
                <a:solidFill>
                  <a:schemeClr val="tx2"/>
                </a:solidFill>
              </a:rPr>
              <a:t>Keys to the IT Kingdom”</a:t>
            </a:r>
            <a:endParaRPr lang="en-US" sz="1500" dirty="0" smtClean="0">
              <a:solidFill>
                <a:schemeClr val="tx2"/>
              </a:solidFill>
            </a:endParaRPr>
          </a:p>
        </p:txBody>
      </p:sp>
    </p:spTree>
    <p:extLst>
      <p:ext uri="{BB962C8B-B14F-4D97-AF65-F5344CB8AC3E}">
        <p14:creationId xmlns:p14="http://schemas.microsoft.com/office/powerpoint/2010/main" val="171226266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cs-CZ" dirty="0" smtClean="0"/>
              <a:t>TYPICKÝ PRŮBĚH ÚTOKU</a:t>
            </a:r>
            <a:endParaRPr lang="en-US" dirty="0"/>
          </a:p>
        </p:txBody>
      </p:sp>
    </p:spTree>
    <p:extLst>
      <p:ext uri="{BB962C8B-B14F-4D97-AF65-F5344CB8AC3E}">
        <p14:creationId xmlns:p14="http://schemas.microsoft.com/office/powerpoint/2010/main" val="311607104"/>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6"/>
          <a:stretch>
            <a:fillRect/>
          </a:stretch>
        </p:blipFill>
        <p:spPr>
          <a:xfrm>
            <a:off x="630278" y="4203167"/>
            <a:ext cx="731463" cy="622830"/>
          </a:xfrm>
          <a:prstGeom prst="rect">
            <a:avLst/>
          </a:prstGeom>
        </p:spPr>
      </p:pic>
      <p:pic>
        <p:nvPicPr>
          <p:cNvPr id="8" name="Picture 7"/>
          <p:cNvPicPr>
            <a:picLocks noChangeAspect="1"/>
          </p:cNvPicPr>
          <p:nvPr/>
        </p:nvPicPr>
        <p:blipFill>
          <a:blip r:embed="rId7">
            <a:clrChange>
              <a:clrFrom>
                <a:srgbClr val="FFFFFF"/>
              </a:clrFrom>
              <a:clrTo>
                <a:srgbClr val="FFFFFF">
                  <a:alpha val="0"/>
                </a:srgbClr>
              </a:clrTo>
            </a:clrChange>
          </a:blip>
          <a:stretch>
            <a:fillRect/>
          </a:stretch>
        </p:blipFill>
        <p:spPr>
          <a:xfrm>
            <a:off x="62122" y="4227974"/>
            <a:ext cx="1000125" cy="866775"/>
          </a:xfrm>
          <a:prstGeom prst="rect">
            <a:avLst/>
          </a:prstGeom>
        </p:spPr>
      </p:pic>
      <p:pic>
        <p:nvPicPr>
          <p:cNvPr id="11" name="Picture 10"/>
          <p:cNvPicPr>
            <a:picLocks noChangeAspect="1"/>
          </p:cNvPicPr>
          <p:nvPr/>
        </p:nvPicPr>
        <p:blipFill>
          <a:blip r:embed="rId8"/>
          <a:stretch>
            <a:fillRect/>
          </a:stretch>
        </p:blipFill>
        <p:spPr>
          <a:xfrm>
            <a:off x="3625003" y="4276145"/>
            <a:ext cx="1057275" cy="876300"/>
          </a:xfrm>
          <a:prstGeom prst="rect">
            <a:avLst/>
          </a:prstGeom>
        </p:spPr>
      </p:pic>
      <p:pic>
        <p:nvPicPr>
          <p:cNvPr id="12" name="Picture 11"/>
          <p:cNvPicPr>
            <a:picLocks noChangeAspect="1"/>
          </p:cNvPicPr>
          <p:nvPr/>
        </p:nvPicPr>
        <p:blipFill>
          <a:blip r:embed="rId9"/>
          <a:stretch>
            <a:fillRect/>
          </a:stretch>
        </p:blipFill>
        <p:spPr>
          <a:xfrm>
            <a:off x="1971977" y="2103928"/>
            <a:ext cx="1352755" cy="1333540"/>
          </a:xfrm>
          <a:prstGeom prst="rect">
            <a:avLst/>
          </a:prstGeom>
        </p:spPr>
      </p:pic>
      <p:pic>
        <p:nvPicPr>
          <p:cNvPr id="13" name="Picture 12"/>
          <p:cNvPicPr>
            <a:picLocks noChangeAspect="1"/>
          </p:cNvPicPr>
          <p:nvPr/>
        </p:nvPicPr>
        <p:blipFill>
          <a:blip r:embed="rId10"/>
          <a:stretch>
            <a:fillRect/>
          </a:stretch>
        </p:blipFill>
        <p:spPr>
          <a:xfrm>
            <a:off x="5489375" y="4472560"/>
            <a:ext cx="676275" cy="504825"/>
          </a:xfrm>
          <a:prstGeom prst="rect">
            <a:avLst/>
          </a:prstGeom>
        </p:spPr>
      </p:pic>
      <p:pic>
        <p:nvPicPr>
          <p:cNvPr id="14" name="Picture 13"/>
          <p:cNvPicPr>
            <a:picLocks noChangeAspect="1"/>
          </p:cNvPicPr>
          <p:nvPr/>
        </p:nvPicPr>
        <p:blipFill>
          <a:blip r:embed="rId11">
            <a:clrChange>
              <a:clrFrom>
                <a:srgbClr val="FAFAFA"/>
              </a:clrFrom>
              <a:clrTo>
                <a:srgbClr val="FAFAFA">
                  <a:alpha val="0"/>
                </a:srgbClr>
              </a:clrTo>
            </a:clrChange>
          </a:blip>
          <a:stretch>
            <a:fillRect/>
          </a:stretch>
        </p:blipFill>
        <p:spPr>
          <a:xfrm>
            <a:off x="6833765" y="4006756"/>
            <a:ext cx="1285875" cy="1266825"/>
          </a:xfrm>
          <a:prstGeom prst="rect">
            <a:avLst/>
          </a:prstGeom>
        </p:spPr>
      </p:pic>
      <p:pic>
        <p:nvPicPr>
          <p:cNvPr id="15" name="Picture 14"/>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5274346" y="2334762"/>
            <a:ext cx="1056737" cy="785902"/>
          </a:xfrm>
          <a:prstGeom prst="rect">
            <a:avLst/>
          </a:prstGeom>
        </p:spPr>
      </p:pic>
      <p:sp>
        <p:nvSpPr>
          <p:cNvPr id="17" name="TextBox 16"/>
          <p:cNvSpPr txBox="1"/>
          <p:nvPr/>
        </p:nvSpPr>
        <p:spPr>
          <a:xfrm>
            <a:off x="1775718" y="3341035"/>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Active Directory</a:t>
            </a:r>
          </a:p>
        </p:txBody>
      </p:sp>
      <p:sp>
        <p:nvSpPr>
          <p:cNvPr id="18" name="TextBox 17"/>
          <p:cNvSpPr txBox="1"/>
          <p:nvPr/>
        </p:nvSpPr>
        <p:spPr>
          <a:xfrm>
            <a:off x="-159868" y="5077857"/>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HR User </a:t>
            </a:r>
          </a:p>
        </p:txBody>
      </p:sp>
      <p:sp>
        <p:nvSpPr>
          <p:cNvPr id="19" name="TextBox 18"/>
          <p:cNvSpPr txBox="1"/>
          <p:nvPr/>
        </p:nvSpPr>
        <p:spPr>
          <a:xfrm>
            <a:off x="3342078" y="4956250"/>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Interactive Session</a:t>
            </a:r>
          </a:p>
        </p:txBody>
      </p:sp>
      <p:sp>
        <p:nvSpPr>
          <p:cNvPr id="20" name="TextBox 19"/>
          <p:cNvSpPr txBox="1"/>
          <p:nvPr/>
        </p:nvSpPr>
        <p:spPr>
          <a:xfrm>
            <a:off x="4945446" y="4961519"/>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Dump Credential</a:t>
            </a:r>
          </a:p>
        </p:txBody>
      </p:sp>
      <p:sp>
        <p:nvSpPr>
          <p:cNvPr id="21" name="TextBox 20"/>
          <p:cNvSpPr txBox="1"/>
          <p:nvPr/>
        </p:nvSpPr>
        <p:spPr>
          <a:xfrm>
            <a:off x="6619791" y="4959944"/>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Use Credential</a:t>
            </a:r>
          </a:p>
        </p:txBody>
      </p:sp>
      <p:sp>
        <p:nvSpPr>
          <p:cNvPr id="22" name="TextBox 21"/>
          <p:cNvSpPr txBox="1"/>
          <p:nvPr/>
        </p:nvSpPr>
        <p:spPr>
          <a:xfrm>
            <a:off x="4976232" y="3156369"/>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Other </a:t>
            </a:r>
            <a:r>
              <a:rPr lang="en-US" sz="1200" b="1" dirty="0" err="1" smtClean="0">
                <a:solidFill>
                  <a:prstClr val="black"/>
                </a:solidFill>
                <a:cs typeface="Arial" panose="020B0604020202020204" pitchFamily="34" charset="0"/>
              </a:rPr>
              <a:t>WorkStations</a:t>
            </a:r>
            <a:r>
              <a:rPr lang="en-US" sz="1200" b="1" dirty="0" smtClean="0">
                <a:solidFill>
                  <a:prstClr val="black"/>
                </a:solidFill>
                <a:cs typeface="Arial" panose="020B0604020202020204" pitchFamily="34" charset="0"/>
              </a:rPr>
              <a:t> and Servers</a:t>
            </a:r>
          </a:p>
        </p:txBody>
      </p:sp>
      <p:cxnSp>
        <p:nvCxnSpPr>
          <p:cNvPr id="24" name="Straight Connector 23"/>
          <p:cNvCxnSpPr/>
          <p:nvPr/>
        </p:nvCxnSpPr>
        <p:spPr>
          <a:xfrm>
            <a:off x="4671199" y="4724852"/>
            <a:ext cx="610067" cy="0"/>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338003" y="4724852"/>
            <a:ext cx="610067" cy="0"/>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4" idx="0"/>
          </p:cNvCxnSpPr>
          <p:nvPr/>
        </p:nvCxnSpPr>
        <p:spPr>
          <a:xfrm flipH="1" flipV="1">
            <a:off x="7476702" y="2727713"/>
            <a:ext cx="1" cy="1279043"/>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459204" y="2727713"/>
            <a:ext cx="1017498" cy="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4153640" y="2727713"/>
            <a:ext cx="9829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153640" y="2731942"/>
            <a:ext cx="1" cy="1477297"/>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8348280" y="1396302"/>
            <a:ext cx="22302" cy="3076853"/>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49" name="Arc 48"/>
          <p:cNvSpPr/>
          <p:nvPr/>
        </p:nvSpPr>
        <p:spPr>
          <a:xfrm rot="5400000">
            <a:off x="318005" y="2791785"/>
            <a:ext cx="2192925" cy="1898203"/>
          </a:xfrm>
          <a:prstGeom prst="arc">
            <a:avLst>
              <a:gd name="adj1" fmla="val 15751136"/>
              <a:gd name="adj2" fmla="val 21568526"/>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1050" i="1" dirty="0" smtClean="0"/>
              <a:t>Query AD</a:t>
            </a:r>
            <a:endParaRPr lang="en-US" sz="1050" i="1" dirty="0"/>
          </a:p>
        </p:txBody>
      </p:sp>
      <p:sp>
        <p:nvSpPr>
          <p:cNvPr id="50" name="TextBox 49"/>
          <p:cNvSpPr txBox="1"/>
          <p:nvPr/>
        </p:nvSpPr>
        <p:spPr>
          <a:xfrm>
            <a:off x="4685581" y="5694031"/>
            <a:ext cx="2618601" cy="914400"/>
          </a:xfrm>
          <a:prstGeom prst="rect">
            <a:avLst/>
          </a:prstGeom>
          <a:noFill/>
        </p:spPr>
        <p:txBody>
          <a:bodyPr wrap="none" rtlCol="0">
            <a:normAutofit/>
          </a:bodyPr>
          <a:lstStyle/>
          <a:p>
            <a:pPr algn="ctr"/>
            <a:r>
              <a:rPr lang="cs-CZ" i="1" dirty="0" smtClean="0"/>
              <a:t>Laterální pohyb na úroveň</a:t>
            </a:r>
            <a:endParaRPr lang="en-US" i="1" dirty="0" smtClean="0"/>
          </a:p>
          <a:p>
            <a:pPr algn="ctr"/>
            <a:r>
              <a:rPr lang="en-US" i="1" dirty="0"/>
              <a:t>D</a:t>
            </a:r>
            <a:r>
              <a:rPr lang="en-US" i="1" dirty="0" smtClean="0"/>
              <a:t>omain </a:t>
            </a:r>
            <a:r>
              <a:rPr lang="en-US" i="1" dirty="0"/>
              <a:t>A</a:t>
            </a:r>
            <a:r>
              <a:rPr lang="en-US" i="1" dirty="0" smtClean="0"/>
              <a:t>dmin</a:t>
            </a:r>
          </a:p>
        </p:txBody>
      </p:sp>
      <p:sp>
        <p:nvSpPr>
          <p:cNvPr id="51" name="AutoShape 2" descr="Image result for microsoft AD"/>
          <p:cNvSpPr>
            <a:spLocks noChangeAspect="1" noChangeArrowheads="1"/>
          </p:cNvSpPr>
          <p:nvPr/>
        </p:nvSpPr>
        <p:spPr bwMode="auto">
          <a:xfrm>
            <a:off x="1292755" y="2895184"/>
            <a:ext cx="1091558" cy="10915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3" name="Picture 52"/>
          <p:cNvPicPr>
            <a:picLocks noChangeAspect="1"/>
          </p:cNvPicPr>
          <p:nvPr/>
        </p:nvPicPr>
        <p:blipFill>
          <a:blip r:embed="rId13">
            <a:clrChange>
              <a:clrFrom>
                <a:srgbClr val="FEFEFE"/>
              </a:clrFrom>
              <a:clrTo>
                <a:srgbClr val="FEFEFE">
                  <a:alpha val="0"/>
                </a:srgbClr>
              </a:clrTo>
            </a:clrChange>
          </a:blip>
          <a:stretch>
            <a:fillRect/>
          </a:stretch>
        </p:blipFill>
        <p:spPr>
          <a:xfrm>
            <a:off x="2447874" y="2315118"/>
            <a:ext cx="450198" cy="451963"/>
          </a:xfrm>
          <a:prstGeom prst="rect">
            <a:avLst/>
          </a:prstGeom>
        </p:spPr>
      </p:pic>
      <p:sp>
        <p:nvSpPr>
          <p:cNvPr id="55" name="TextBox 54"/>
          <p:cNvSpPr txBox="1"/>
          <p:nvPr/>
        </p:nvSpPr>
        <p:spPr>
          <a:xfrm>
            <a:off x="7439907" y="2974023"/>
            <a:ext cx="914400" cy="914400"/>
          </a:xfrm>
          <a:prstGeom prst="rect">
            <a:avLst/>
          </a:prstGeom>
          <a:noFill/>
        </p:spPr>
        <p:txBody>
          <a:bodyPr wrap="none" rtlCol="0">
            <a:normAutofit/>
          </a:bodyPr>
          <a:lstStyle/>
          <a:p>
            <a:r>
              <a:rPr lang="en-US" sz="1050" i="1" dirty="0" smtClean="0"/>
              <a:t>Access</a:t>
            </a:r>
            <a:endParaRPr lang="en-US" sz="1400" i="1" dirty="0" smtClean="0"/>
          </a:p>
        </p:txBody>
      </p:sp>
      <p:sp>
        <p:nvSpPr>
          <p:cNvPr id="56" name="TextBox 55"/>
          <p:cNvSpPr txBox="1"/>
          <p:nvPr/>
        </p:nvSpPr>
        <p:spPr>
          <a:xfrm>
            <a:off x="3684529" y="3038096"/>
            <a:ext cx="914400" cy="914400"/>
          </a:xfrm>
          <a:prstGeom prst="rect">
            <a:avLst/>
          </a:prstGeom>
          <a:noFill/>
        </p:spPr>
        <p:txBody>
          <a:bodyPr wrap="none" rtlCol="0">
            <a:normAutofit/>
          </a:bodyPr>
          <a:lstStyle/>
          <a:p>
            <a:r>
              <a:rPr lang="en-US" sz="1050" i="1" dirty="0" smtClean="0"/>
              <a:t>Open</a:t>
            </a:r>
            <a:endParaRPr lang="en-US" sz="1200" i="1" dirty="0" smtClean="0"/>
          </a:p>
        </p:txBody>
      </p:sp>
      <p:pic>
        <p:nvPicPr>
          <p:cNvPr id="57" name="Picture 56"/>
          <p:cNvPicPr>
            <a:picLocks noChangeAspect="1"/>
          </p:cNvPicPr>
          <p:nvPr>
            <p:custDataLst>
              <p:tags r:id="rId2"/>
            </p:custDataLst>
          </p:nvPr>
        </p:nvPicPr>
        <p:blipFill>
          <a:blip r:embed="rId14">
            <a:extLst>
              <a:ext uri="{28A0092B-C50C-407E-A947-70E740481C1C}">
                <a14:useLocalDpi xmlns:a14="http://schemas.microsoft.com/office/drawing/2010/main" val="0"/>
              </a:ext>
            </a:extLst>
          </a:blip>
          <a:stretch>
            <a:fillRect/>
          </a:stretch>
        </p:blipFill>
        <p:spPr>
          <a:xfrm>
            <a:off x="10681975" y="4086325"/>
            <a:ext cx="497738" cy="471992"/>
          </a:xfrm>
          <a:prstGeom prst="rect">
            <a:avLst/>
          </a:prstGeom>
        </p:spPr>
      </p:pic>
      <p:pic>
        <p:nvPicPr>
          <p:cNvPr id="59" name="Picture 58"/>
          <p:cNvPicPr>
            <a:picLocks noChangeAspect="1"/>
          </p:cNvPicPr>
          <p:nvPr>
            <p:custDataLst>
              <p:tags r:id="rId3"/>
            </p:custDataLst>
          </p:nvPr>
        </p:nvPicPr>
        <p:blipFill>
          <a:blip r:embed="rId15">
            <a:extLst>
              <a:ext uri="{28A0092B-C50C-407E-A947-70E740481C1C}">
                <a14:useLocalDpi xmlns:a14="http://schemas.microsoft.com/office/drawing/2010/main" val="0"/>
              </a:ext>
            </a:extLst>
          </a:blip>
          <a:stretch>
            <a:fillRect/>
          </a:stretch>
        </p:blipFill>
        <p:spPr>
          <a:xfrm>
            <a:off x="10678626" y="2334762"/>
            <a:ext cx="625606" cy="625604"/>
          </a:xfrm>
          <a:prstGeom prst="rect">
            <a:avLst/>
          </a:prstGeom>
        </p:spPr>
      </p:pic>
      <p:pic>
        <p:nvPicPr>
          <p:cNvPr id="60" name="Picture 59"/>
          <p:cNvPicPr>
            <a:picLocks noChangeAspect="1"/>
          </p:cNvPicPr>
          <p:nvPr/>
        </p:nvPicPr>
        <p:blipFill>
          <a:blip r:embed="rId16"/>
          <a:stretch>
            <a:fillRect/>
          </a:stretch>
        </p:blipFill>
        <p:spPr>
          <a:xfrm>
            <a:off x="8797476" y="2246426"/>
            <a:ext cx="1249766" cy="983003"/>
          </a:xfrm>
          <a:prstGeom prst="rect">
            <a:avLst/>
          </a:prstGeom>
        </p:spPr>
      </p:pic>
      <p:sp>
        <p:nvSpPr>
          <p:cNvPr id="37" name="TextBox 36"/>
          <p:cNvSpPr txBox="1"/>
          <p:nvPr/>
        </p:nvSpPr>
        <p:spPr>
          <a:xfrm>
            <a:off x="8525104" y="4885345"/>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On-</a:t>
            </a:r>
            <a:r>
              <a:rPr lang="en-US" sz="1200" b="1" dirty="0" err="1" smtClean="0">
                <a:solidFill>
                  <a:prstClr val="black"/>
                </a:solidFill>
                <a:cs typeface="Arial" panose="020B0604020202020204" pitchFamily="34" charset="0"/>
              </a:rPr>
              <a:t>prem</a:t>
            </a:r>
            <a:endParaRPr lang="en-US" sz="1200" b="1" dirty="0" smtClean="0">
              <a:solidFill>
                <a:prstClr val="black"/>
              </a:solidFill>
              <a:cs typeface="Arial" panose="020B0604020202020204" pitchFamily="34" charset="0"/>
            </a:endParaRPr>
          </a:p>
          <a:p>
            <a:pPr algn="ctr" defTabSz="457200"/>
            <a:r>
              <a:rPr lang="en-US" sz="1200" b="1" dirty="0" smtClean="0">
                <a:solidFill>
                  <a:prstClr val="black"/>
                </a:solidFill>
                <a:cs typeface="Arial" panose="020B0604020202020204" pitchFamily="34" charset="0"/>
              </a:rPr>
              <a:t>App Server</a:t>
            </a:r>
          </a:p>
        </p:txBody>
      </p:sp>
      <p:pic>
        <p:nvPicPr>
          <p:cNvPr id="5" name="Picture 4"/>
          <p:cNvPicPr>
            <a:picLocks noChangeAspect="1"/>
          </p:cNvPicPr>
          <p:nvPr/>
        </p:nvPicPr>
        <p:blipFill>
          <a:blip r:embed="rId17"/>
          <a:stretch>
            <a:fillRect/>
          </a:stretch>
        </p:blipFill>
        <p:spPr>
          <a:xfrm>
            <a:off x="8950952" y="4042911"/>
            <a:ext cx="844850" cy="857229"/>
          </a:xfrm>
          <a:prstGeom prst="rect">
            <a:avLst/>
          </a:prstGeom>
        </p:spPr>
      </p:pic>
      <p:pic>
        <p:nvPicPr>
          <p:cNvPr id="9" name="Picture 8"/>
          <p:cNvPicPr>
            <a:picLocks noChangeAspect="1"/>
          </p:cNvPicPr>
          <p:nvPr/>
        </p:nvPicPr>
        <p:blipFill>
          <a:blip r:embed="rId18"/>
          <a:stretch>
            <a:fillRect/>
          </a:stretch>
        </p:blipFill>
        <p:spPr>
          <a:xfrm>
            <a:off x="10693270" y="4472016"/>
            <a:ext cx="357319" cy="353981"/>
          </a:xfrm>
          <a:prstGeom prst="rect">
            <a:avLst/>
          </a:prstGeom>
        </p:spPr>
      </p:pic>
      <p:sp>
        <p:nvSpPr>
          <p:cNvPr id="41" name="TextBox 40"/>
          <p:cNvSpPr txBox="1"/>
          <p:nvPr/>
        </p:nvSpPr>
        <p:spPr>
          <a:xfrm>
            <a:off x="10053878" y="4885345"/>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On-</a:t>
            </a:r>
            <a:r>
              <a:rPr lang="en-US" sz="1200" b="1" dirty="0" err="1" smtClean="0">
                <a:solidFill>
                  <a:prstClr val="black"/>
                </a:solidFill>
                <a:cs typeface="Arial" panose="020B0604020202020204" pitchFamily="34" charset="0"/>
              </a:rPr>
              <a:t>prem</a:t>
            </a:r>
            <a:endParaRPr lang="en-US" sz="1200" b="1" dirty="0" smtClean="0">
              <a:solidFill>
                <a:prstClr val="black"/>
              </a:solidFill>
              <a:cs typeface="Arial" panose="020B0604020202020204" pitchFamily="34" charset="0"/>
            </a:endParaRPr>
          </a:p>
          <a:p>
            <a:pPr algn="ctr" defTabSz="457200"/>
            <a:r>
              <a:rPr lang="en-US" sz="1200" b="1" dirty="0" smtClean="0">
                <a:solidFill>
                  <a:prstClr val="black"/>
                </a:solidFill>
                <a:cs typeface="Arial" panose="020B0604020202020204" pitchFamily="34" charset="0"/>
              </a:rPr>
              <a:t>Patient DB</a:t>
            </a:r>
          </a:p>
        </p:txBody>
      </p:sp>
      <p:pic>
        <p:nvPicPr>
          <p:cNvPr id="43" name="Picture 42"/>
          <p:cNvPicPr>
            <a:picLocks noChangeAspect="1"/>
          </p:cNvPicPr>
          <p:nvPr/>
        </p:nvPicPr>
        <p:blipFill>
          <a:blip r:embed="rId18"/>
          <a:stretch>
            <a:fillRect/>
          </a:stretch>
        </p:blipFill>
        <p:spPr>
          <a:xfrm>
            <a:off x="10693269" y="2909043"/>
            <a:ext cx="357319" cy="353981"/>
          </a:xfrm>
          <a:prstGeom prst="rect">
            <a:avLst/>
          </a:prstGeom>
        </p:spPr>
      </p:pic>
      <p:sp>
        <p:nvSpPr>
          <p:cNvPr id="45" name="TextBox 44"/>
          <p:cNvSpPr txBox="1"/>
          <p:nvPr/>
        </p:nvSpPr>
        <p:spPr>
          <a:xfrm>
            <a:off x="8597307" y="3210132"/>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Cloud</a:t>
            </a:r>
          </a:p>
          <a:p>
            <a:pPr algn="ctr" defTabSz="457200"/>
            <a:r>
              <a:rPr lang="en-US" sz="1200" b="1" dirty="0" smtClean="0">
                <a:solidFill>
                  <a:prstClr val="black"/>
                </a:solidFill>
                <a:cs typeface="Arial" panose="020B0604020202020204" pitchFamily="34" charset="0"/>
              </a:rPr>
              <a:t>App Server</a:t>
            </a:r>
          </a:p>
        </p:txBody>
      </p:sp>
      <p:sp>
        <p:nvSpPr>
          <p:cNvPr id="47" name="TextBox 46"/>
          <p:cNvSpPr txBox="1"/>
          <p:nvPr/>
        </p:nvSpPr>
        <p:spPr>
          <a:xfrm>
            <a:off x="10011209" y="3228525"/>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Cloud</a:t>
            </a:r>
          </a:p>
          <a:p>
            <a:pPr algn="ctr" defTabSz="457200"/>
            <a:r>
              <a:rPr lang="en-US" sz="1200" b="1" dirty="0" smtClean="0">
                <a:solidFill>
                  <a:prstClr val="black"/>
                </a:solidFill>
                <a:cs typeface="Arial" panose="020B0604020202020204" pitchFamily="34" charset="0"/>
              </a:rPr>
              <a:t>Patient DB</a:t>
            </a:r>
          </a:p>
        </p:txBody>
      </p:sp>
      <p:sp>
        <p:nvSpPr>
          <p:cNvPr id="52" name="TextBox 51"/>
          <p:cNvSpPr txBox="1"/>
          <p:nvPr/>
        </p:nvSpPr>
        <p:spPr>
          <a:xfrm rot="5400000">
            <a:off x="7699508" y="2457657"/>
            <a:ext cx="914400" cy="914400"/>
          </a:xfrm>
          <a:prstGeom prst="rect">
            <a:avLst/>
          </a:prstGeom>
          <a:noFill/>
        </p:spPr>
        <p:txBody>
          <a:bodyPr wrap="none" rtlCol="0">
            <a:normAutofit/>
          </a:bodyPr>
          <a:lstStyle/>
          <a:p>
            <a:r>
              <a:rPr lang="en-US" sz="1400" i="1" dirty="0" smtClean="0"/>
              <a:t>Segmented Network</a:t>
            </a:r>
          </a:p>
        </p:txBody>
      </p:sp>
      <p:grpSp>
        <p:nvGrpSpPr>
          <p:cNvPr id="23" name="Group 22"/>
          <p:cNvGrpSpPr/>
          <p:nvPr/>
        </p:nvGrpSpPr>
        <p:grpSpPr>
          <a:xfrm>
            <a:off x="2306407" y="4255485"/>
            <a:ext cx="871506" cy="1438546"/>
            <a:chOff x="2453268" y="3031248"/>
            <a:chExt cx="871506" cy="1438546"/>
          </a:xfrm>
        </p:grpSpPr>
        <p:sp>
          <p:nvSpPr>
            <p:cNvPr id="16" name="Rectangle 15"/>
            <p:cNvSpPr/>
            <p:nvPr/>
          </p:nvSpPr>
          <p:spPr>
            <a:xfrm>
              <a:off x="2453268" y="3031248"/>
              <a:ext cx="871506" cy="7198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1400" b="0" i="0" dirty="0" smtClean="0">
                <a:solidFill>
                  <a:schemeClr val="bg1"/>
                </a:solidFill>
                <a:ea typeface="Proxima Nova" charset="0"/>
                <a:cs typeface="Proxima Nova" charset="0"/>
              </a:endParaRPr>
            </a:p>
          </p:txBody>
        </p:sp>
        <p:pic>
          <p:nvPicPr>
            <p:cNvPr id="2" name="Picture 1"/>
            <p:cNvPicPr>
              <a:picLocks noChangeAspect="1"/>
            </p:cNvPicPr>
            <p:nvPr/>
          </p:nvPicPr>
          <p:blipFill>
            <a:blip r:embed="rId19"/>
            <a:stretch>
              <a:fillRect/>
            </a:stretch>
          </p:blipFill>
          <p:spPr>
            <a:xfrm>
              <a:off x="2543330" y="3091561"/>
              <a:ext cx="643470" cy="569547"/>
            </a:xfrm>
            <a:prstGeom prst="rect">
              <a:avLst/>
            </a:prstGeom>
          </p:spPr>
        </p:pic>
        <p:sp>
          <p:nvSpPr>
            <p:cNvPr id="54" name="TextBox 53"/>
            <p:cNvSpPr txBox="1"/>
            <p:nvPr/>
          </p:nvSpPr>
          <p:spPr>
            <a:xfrm>
              <a:off x="2453268" y="3718220"/>
              <a:ext cx="808699" cy="751574"/>
            </a:xfrm>
            <a:prstGeom prst="rect">
              <a:avLst/>
            </a:prstGeom>
            <a:noFill/>
          </p:spPr>
          <p:txBody>
            <a:bodyPr wrap="none" rtlCol="0">
              <a:normAutofit/>
            </a:bodyPr>
            <a:lstStyle/>
            <a:p>
              <a:r>
                <a:rPr lang="en-US" sz="1050" i="1" dirty="0" smtClean="0"/>
                <a:t>Network Map</a:t>
              </a:r>
              <a:endParaRPr lang="en-US" sz="1200" i="1" dirty="0" smtClean="0"/>
            </a:p>
          </p:txBody>
        </p:sp>
      </p:grpSp>
      <p:sp>
        <p:nvSpPr>
          <p:cNvPr id="27" name="Freeform 26"/>
          <p:cNvSpPr/>
          <p:nvPr/>
        </p:nvSpPr>
        <p:spPr>
          <a:xfrm>
            <a:off x="860068" y="946439"/>
            <a:ext cx="4069703" cy="3228063"/>
          </a:xfrm>
          <a:custGeom>
            <a:avLst/>
            <a:gdLst>
              <a:gd name="connsiteX0" fmla="*/ 4021157 w 4021157"/>
              <a:gd name="connsiteY0" fmla="*/ 28108 h 3046729"/>
              <a:gd name="connsiteX1" fmla="*/ 1024569 w 4021157"/>
              <a:gd name="connsiteY1" fmla="*/ 435732 h 3046729"/>
              <a:gd name="connsiteX2" fmla="*/ 0 w 4021157"/>
              <a:gd name="connsiteY2" fmla="*/ 3046729 h 3046729"/>
            </a:gdLst>
            <a:ahLst/>
            <a:cxnLst>
              <a:cxn ang="0">
                <a:pos x="connsiteX0" y="connsiteY0"/>
              </a:cxn>
              <a:cxn ang="0">
                <a:pos x="connsiteX1" y="connsiteY1"/>
              </a:cxn>
              <a:cxn ang="0">
                <a:pos x="connsiteX2" y="connsiteY2"/>
              </a:cxn>
            </a:cxnLst>
            <a:rect l="l" t="t" r="r" b="b"/>
            <a:pathLst>
              <a:path w="4021157" h="3046729">
                <a:moveTo>
                  <a:pt x="4021157" y="28108"/>
                </a:moveTo>
                <a:cubicBezTo>
                  <a:pt x="2857959" y="-19632"/>
                  <a:pt x="1694762" y="-67371"/>
                  <a:pt x="1024569" y="435732"/>
                </a:cubicBezTo>
                <a:cubicBezTo>
                  <a:pt x="354376" y="938835"/>
                  <a:pt x="177188" y="1992782"/>
                  <a:pt x="0" y="3046729"/>
                </a:cubicBezTo>
              </a:path>
            </a:pathLst>
          </a:custGeom>
          <a:noFill/>
          <a:ln>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173078" y="667695"/>
            <a:ext cx="914400" cy="914400"/>
          </a:xfrm>
          <a:prstGeom prst="rect">
            <a:avLst/>
          </a:prstGeom>
          <a:noFill/>
        </p:spPr>
        <p:txBody>
          <a:bodyPr wrap="none" rtlCol="0">
            <a:normAutofit/>
          </a:bodyPr>
          <a:lstStyle/>
          <a:p>
            <a:r>
              <a:rPr lang="cs-CZ" i="1" dirty="0" smtClean="0"/>
              <a:t>Zaslání</a:t>
            </a:r>
            <a:r>
              <a:rPr lang="en-US" i="1" dirty="0" smtClean="0"/>
              <a:t> phishing email</a:t>
            </a:r>
            <a:r>
              <a:rPr lang="cs-CZ" i="1" dirty="0" smtClean="0"/>
              <a:t>u</a:t>
            </a:r>
            <a:endParaRPr lang="en-US" i="1" dirty="0" smtClean="0"/>
          </a:p>
        </p:txBody>
      </p:sp>
      <p:sp>
        <p:nvSpPr>
          <p:cNvPr id="63" name="TextBox 62"/>
          <p:cNvSpPr txBox="1"/>
          <p:nvPr/>
        </p:nvSpPr>
        <p:spPr>
          <a:xfrm>
            <a:off x="562184" y="5694031"/>
            <a:ext cx="2618601" cy="914400"/>
          </a:xfrm>
          <a:prstGeom prst="rect">
            <a:avLst/>
          </a:prstGeom>
          <a:noFill/>
        </p:spPr>
        <p:txBody>
          <a:bodyPr wrap="none" rtlCol="0">
            <a:normAutofit/>
          </a:bodyPr>
          <a:lstStyle/>
          <a:p>
            <a:pPr algn="ctr"/>
            <a:r>
              <a:rPr lang="cs-CZ" i="1" dirty="0" smtClean="0"/>
              <a:t>Získání přístupu do sítě</a:t>
            </a:r>
          </a:p>
          <a:p>
            <a:pPr algn="ctr"/>
            <a:r>
              <a:rPr lang="cs-CZ" i="1" dirty="0" smtClean="0"/>
              <a:t> a mapování</a:t>
            </a:r>
            <a:endParaRPr lang="en-US" i="1" dirty="0" smtClean="0"/>
          </a:p>
        </p:txBody>
      </p:sp>
      <p:sp>
        <p:nvSpPr>
          <p:cNvPr id="64" name="TextBox 63"/>
          <p:cNvSpPr txBox="1"/>
          <p:nvPr/>
        </p:nvSpPr>
        <p:spPr>
          <a:xfrm>
            <a:off x="8950952" y="5694031"/>
            <a:ext cx="2618601" cy="914400"/>
          </a:xfrm>
          <a:prstGeom prst="rect">
            <a:avLst/>
          </a:prstGeom>
          <a:noFill/>
        </p:spPr>
        <p:txBody>
          <a:bodyPr wrap="none" rtlCol="0">
            <a:normAutofit/>
          </a:bodyPr>
          <a:lstStyle/>
          <a:p>
            <a:pPr algn="ctr"/>
            <a:r>
              <a:rPr lang="cs-CZ" i="1" dirty="0"/>
              <a:t>Získání přístupu k datům </a:t>
            </a:r>
            <a:endParaRPr lang="cs-CZ" i="1" dirty="0" smtClean="0"/>
          </a:p>
          <a:p>
            <a:pPr algn="ctr"/>
            <a:r>
              <a:rPr lang="cs-CZ" i="1" dirty="0" smtClean="0"/>
              <a:t>a </a:t>
            </a:r>
            <a:r>
              <a:rPr lang="cs-CZ" i="1" dirty="0"/>
              <a:t>jejich zcizení</a:t>
            </a:r>
            <a:endParaRPr lang="en-US" i="1" dirty="0"/>
          </a:p>
        </p:txBody>
      </p:sp>
      <p:sp>
        <p:nvSpPr>
          <p:cNvPr id="66" name="Freeform 65"/>
          <p:cNvSpPr/>
          <p:nvPr/>
        </p:nvSpPr>
        <p:spPr>
          <a:xfrm rot="4560151">
            <a:off x="6733915" y="794840"/>
            <a:ext cx="3582581" cy="3052939"/>
          </a:xfrm>
          <a:custGeom>
            <a:avLst/>
            <a:gdLst>
              <a:gd name="connsiteX0" fmla="*/ 4021157 w 4021157"/>
              <a:gd name="connsiteY0" fmla="*/ 28108 h 3046729"/>
              <a:gd name="connsiteX1" fmla="*/ 1024569 w 4021157"/>
              <a:gd name="connsiteY1" fmla="*/ 435732 h 3046729"/>
              <a:gd name="connsiteX2" fmla="*/ 0 w 4021157"/>
              <a:gd name="connsiteY2" fmla="*/ 3046729 h 3046729"/>
            </a:gdLst>
            <a:ahLst/>
            <a:cxnLst>
              <a:cxn ang="0">
                <a:pos x="connsiteX0" y="connsiteY0"/>
              </a:cxn>
              <a:cxn ang="0">
                <a:pos x="connsiteX1" y="connsiteY1"/>
              </a:cxn>
              <a:cxn ang="0">
                <a:pos x="connsiteX2" y="connsiteY2"/>
              </a:cxn>
            </a:cxnLst>
            <a:rect l="l" t="t" r="r" b="b"/>
            <a:pathLst>
              <a:path w="4021157" h="3046729">
                <a:moveTo>
                  <a:pt x="4021157" y="28108"/>
                </a:moveTo>
                <a:cubicBezTo>
                  <a:pt x="2857959" y="-19632"/>
                  <a:pt x="1694762" y="-67371"/>
                  <a:pt x="1024569" y="435732"/>
                </a:cubicBezTo>
                <a:cubicBezTo>
                  <a:pt x="354376" y="938835"/>
                  <a:pt x="177188" y="1992782"/>
                  <a:pt x="0" y="3046729"/>
                </a:cubicBezTo>
              </a:path>
            </a:pathLst>
          </a:custGeom>
          <a:noFill/>
          <a:ln>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TextBox 66"/>
          <p:cNvSpPr txBox="1"/>
          <p:nvPr/>
        </p:nvSpPr>
        <p:spPr>
          <a:xfrm>
            <a:off x="9427523" y="744889"/>
            <a:ext cx="2618601" cy="914400"/>
          </a:xfrm>
          <a:prstGeom prst="rect">
            <a:avLst/>
          </a:prstGeom>
          <a:noFill/>
        </p:spPr>
        <p:txBody>
          <a:bodyPr wrap="none" rtlCol="0">
            <a:normAutofit/>
          </a:bodyPr>
          <a:lstStyle/>
          <a:p>
            <a:pPr algn="ctr"/>
            <a:r>
              <a:rPr lang="cs-CZ" i="1" dirty="0" smtClean="0"/>
              <a:t>Vynesení citlivých dat</a:t>
            </a:r>
            <a:endParaRPr lang="en-US" i="1" dirty="0" smtClean="0"/>
          </a:p>
        </p:txBody>
      </p:sp>
      <p:pic>
        <p:nvPicPr>
          <p:cNvPr id="29" name="Picture 28"/>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131035" y="1592020"/>
            <a:ext cx="1182039" cy="943724"/>
          </a:xfrm>
          <a:prstGeom prst="rect">
            <a:avLst/>
          </a:prstGeom>
        </p:spPr>
      </p:pic>
      <p:sp>
        <p:nvSpPr>
          <p:cNvPr id="68" name="TextBox 67"/>
          <p:cNvSpPr txBox="1"/>
          <p:nvPr/>
        </p:nvSpPr>
        <p:spPr>
          <a:xfrm>
            <a:off x="6819398" y="2376124"/>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Golden ticket</a:t>
            </a:r>
          </a:p>
        </p:txBody>
      </p:sp>
      <p:cxnSp>
        <p:nvCxnSpPr>
          <p:cNvPr id="34" name="Straight Arrow Connector 33"/>
          <p:cNvCxnSpPr/>
          <p:nvPr/>
        </p:nvCxnSpPr>
        <p:spPr>
          <a:xfrm>
            <a:off x="5706737" y="1509981"/>
            <a:ext cx="11018" cy="736445"/>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4540947" y="1671915"/>
            <a:ext cx="2406519" cy="337145"/>
          </a:xfrm>
          <a:prstGeom prst="rect">
            <a:avLst/>
          </a:prstGeom>
          <a:noFill/>
        </p:spPr>
        <p:txBody>
          <a:bodyPr wrap="none" rtlCol="0">
            <a:normAutofit fontScale="92500" lnSpcReduction="10000"/>
          </a:bodyPr>
          <a:lstStyle/>
          <a:p>
            <a:r>
              <a:rPr lang="en-US" i="1" dirty="0" smtClean="0"/>
              <a:t>Command and control</a:t>
            </a:r>
          </a:p>
        </p:txBody>
      </p:sp>
      <p:pic>
        <p:nvPicPr>
          <p:cNvPr id="70" name="Picture 69"/>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5223913" y="266650"/>
            <a:ext cx="1143722" cy="1166813"/>
          </a:xfrm>
          <a:prstGeom prst="rect">
            <a:avLst/>
          </a:prstGeom>
        </p:spPr>
      </p:pic>
    </p:spTree>
    <p:extLst>
      <p:ext uri="{BB962C8B-B14F-4D97-AF65-F5344CB8AC3E}">
        <p14:creationId xmlns:p14="http://schemas.microsoft.com/office/powerpoint/2010/main" val="130897448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26"/>
          <p:cNvSpPr/>
          <p:nvPr/>
        </p:nvSpPr>
        <p:spPr>
          <a:xfrm>
            <a:off x="860068" y="946439"/>
            <a:ext cx="4069703" cy="3228063"/>
          </a:xfrm>
          <a:custGeom>
            <a:avLst/>
            <a:gdLst>
              <a:gd name="connsiteX0" fmla="*/ 4021157 w 4021157"/>
              <a:gd name="connsiteY0" fmla="*/ 28108 h 3046729"/>
              <a:gd name="connsiteX1" fmla="*/ 1024569 w 4021157"/>
              <a:gd name="connsiteY1" fmla="*/ 435732 h 3046729"/>
              <a:gd name="connsiteX2" fmla="*/ 0 w 4021157"/>
              <a:gd name="connsiteY2" fmla="*/ 3046729 h 3046729"/>
            </a:gdLst>
            <a:ahLst/>
            <a:cxnLst>
              <a:cxn ang="0">
                <a:pos x="connsiteX0" y="connsiteY0"/>
              </a:cxn>
              <a:cxn ang="0">
                <a:pos x="connsiteX1" y="connsiteY1"/>
              </a:cxn>
              <a:cxn ang="0">
                <a:pos x="connsiteX2" y="connsiteY2"/>
              </a:cxn>
            </a:cxnLst>
            <a:rect l="l" t="t" r="r" b="b"/>
            <a:pathLst>
              <a:path w="4021157" h="3046729">
                <a:moveTo>
                  <a:pt x="4021157" y="28108"/>
                </a:moveTo>
                <a:cubicBezTo>
                  <a:pt x="2857959" y="-19632"/>
                  <a:pt x="1694762" y="-67371"/>
                  <a:pt x="1024569" y="435732"/>
                </a:cubicBezTo>
                <a:cubicBezTo>
                  <a:pt x="354376" y="938835"/>
                  <a:pt x="177188" y="1992782"/>
                  <a:pt x="0" y="3046729"/>
                </a:cubicBezTo>
              </a:path>
            </a:pathLst>
          </a:custGeom>
          <a:noFill/>
          <a:ln>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a:stretch>
            <a:fillRect/>
          </a:stretch>
        </p:blipFill>
        <p:spPr>
          <a:xfrm>
            <a:off x="630278" y="4203167"/>
            <a:ext cx="731463" cy="622830"/>
          </a:xfrm>
          <a:prstGeom prst="rect">
            <a:avLst/>
          </a:prstGeom>
        </p:spPr>
      </p:pic>
      <p:pic>
        <p:nvPicPr>
          <p:cNvPr id="8" name="Picture 7"/>
          <p:cNvPicPr>
            <a:picLocks noChangeAspect="1"/>
          </p:cNvPicPr>
          <p:nvPr/>
        </p:nvPicPr>
        <p:blipFill>
          <a:blip r:embed="rId4">
            <a:clrChange>
              <a:clrFrom>
                <a:srgbClr val="FFFFFF"/>
              </a:clrFrom>
              <a:clrTo>
                <a:srgbClr val="FFFFFF">
                  <a:alpha val="0"/>
                </a:srgbClr>
              </a:clrTo>
            </a:clrChange>
          </a:blip>
          <a:stretch>
            <a:fillRect/>
          </a:stretch>
        </p:blipFill>
        <p:spPr>
          <a:xfrm>
            <a:off x="62122" y="4227974"/>
            <a:ext cx="1000125" cy="866775"/>
          </a:xfrm>
          <a:prstGeom prst="rect">
            <a:avLst/>
          </a:prstGeom>
        </p:spPr>
      </p:pic>
      <p:pic>
        <p:nvPicPr>
          <p:cNvPr id="12" name="Picture 11"/>
          <p:cNvPicPr>
            <a:picLocks noChangeAspect="1"/>
          </p:cNvPicPr>
          <p:nvPr/>
        </p:nvPicPr>
        <p:blipFill>
          <a:blip r:embed="rId5"/>
          <a:stretch>
            <a:fillRect/>
          </a:stretch>
        </p:blipFill>
        <p:spPr>
          <a:xfrm>
            <a:off x="1971977" y="2103928"/>
            <a:ext cx="1352755" cy="1333540"/>
          </a:xfrm>
          <a:prstGeom prst="rect">
            <a:avLst/>
          </a:prstGeom>
        </p:spPr>
      </p:pic>
      <p:sp>
        <p:nvSpPr>
          <p:cNvPr id="17" name="TextBox 16"/>
          <p:cNvSpPr txBox="1"/>
          <p:nvPr/>
        </p:nvSpPr>
        <p:spPr>
          <a:xfrm>
            <a:off x="1775718" y="3341035"/>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Active Directory</a:t>
            </a:r>
          </a:p>
        </p:txBody>
      </p:sp>
      <p:sp>
        <p:nvSpPr>
          <p:cNvPr id="18" name="TextBox 17"/>
          <p:cNvSpPr txBox="1"/>
          <p:nvPr/>
        </p:nvSpPr>
        <p:spPr>
          <a:xfrm>
            <a:off x="-159868" y="5077857"/>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HR User </a:t>
            </a:r>
          </a:p>
        </p:txBody>
      </p:sp>
      <p:sp>
        <p:nvSpPr>
          <p:cNvPr id="49" name="Arc 48"/>
          <p:cNvSpPr/>
          <p:nvPr/>
        </p:nvSpPr>
        <p:spPr>
          <a:xfrm rot="5400000">
            <a:off x="318005" y="2791785"/>
            <a:ext cx="2192925" cy="1898203"/>
          </a:xfrm>
          <a:prstGeom prst="arc">
            <a:avLst>
              <a:gd name="adj1" fmla="val 15751136"/>
              <a:gd name="adj2" fmla="val 21568526"/>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1050" i="1" dirty="0" smtClean="0"/>
              <a:t>Query AD</a:t>
            </a:r>
            <a:endParaRPr lang="en-US" sz="1050" i="1" dirty="0"/>
          </a:p>
        </p:txBody>
      </p:sp>
      <p:sp>
        <p:nvSpPr>
          <p:cNvPr id="51" name="AutoShape 2" descr="Image result for microsoft AD"/>
          <p:cNvSpPr>
            <a:spLocks noChangeAspect="1" noChangeArrowheads="1"/>
          </p:cNvSpPr>
          <p:nvPr/>
        </p:nvSpPr>
        <p:spPr bwMode="auto">
          <a:xfrm>
            <a:off x="1292755" y="2895184"/>
            <a:ext cx="1091558" cy="10915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3" name="Picture 52"/>
          <p:cNvPicPr>
            <a:picLocks noChangeAspect="1"/>
          </p:cNvPicPr>
          <p:nvPr/>
        </p:nvPicPr>
        <p:blipFill>
          <a:blip r:embed="rId6">
            <a:clrChange>
              <a:clrFrom>
                <a:srgbClr val="FEFEFE"/>
              </a:clrFrom>
              <a:clrTo>
                <a:srgbClr val="FEFEFE">
                  <a:alpha val="0"/>
                </a:srgbClr>
              </a:clrTo>
            </a:clrChange>
          </a:blip>
          <a:stretch>
            <a:fillRect/>
          </a:stretch>
        </p:blipFill>
        <p:spPr>
          <a:xfrm>
            <a:off x="2447874" y="2315118"/>
            <a:ext cx="450198" cy="451963"/>
          </a:xfrm>
          <a:prstGeom prst="rect">
            <a:avLst/>
          </a:prstGeom>
        </p:spPr>
      </p:pic>
      <p:grpSp>
        <p:nvGrpSpPr>
          <p:cNvPr id="23" name="Group 22"/>
          <p:cNvGrpSpPr/>
          <p:nvPr/>
        </p:nvGrpSpPr>
        <p:grpSpPr>
          <a:xfrm>
            <a:off x="2306407" y="4255485"/>
            <a:ext cx="871506" cy="1438546"/>
            <a:chOff x="2453268" y="3031248"/>
            <a:chExt cx="871506" cy="1438546"/>
          </a:xfrm>
        </p:grpSpPr>
        <p:sp>
          <p:nvSpPr>
            <p:cNvPr id="16" name="Rectangle 15"/>
            <p:cNvSpPr/>
            <p:nvPr/>
          </p:nvSpPr>
          <p:spPr>
            <a:xfrm>
              <a:off x="2453268" y="3031248"/>
              <a:ext cx="871506" cy="7198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1400" b="0" i="0" dirty="0" smtClean="0">
                <a:solidFill>
                  <a:schemeClr val="bg1"/>
                </a:solidFill>
                <a:ea typeface="Proxima Nova" charset="0"/>
                <a:cs typeface="Proxima Nova" charset="0"/>
              </a:endParaRPr>
            </a:p>
          </p:txBody>
        </p:sp>
        <p:pic>
          <p:nvPicPr>
            <p:cNvPr id="2" name="Picture 1"/>
            <p:cNvPicPr>
              <a:picLocks noChangeAspect="1"/>
            </p:cNvPicPr>
            <p:nvPr/>
          </p:nvPicPr>
          <p:blipFill>
            <a:blip r:embed="rId7"/>
            <a:stretch>
              <a:fillRect/>
            </a:stretch>
          </p:blipFill>
          <p:spPr>
            <a:xfrm>
              <a:off x="2543330" y="3091561"/>
              <a:ext cx="643470" cy="569547"/>
            </a:xfrm>
            <a:prstGeom prst="rect">
              <a:avLst/>
            </a:prstGeom>
          </p:spPr>
        </p:pic>
        <p:sp>
          <p:nvSpPr>
            <p:cNvPr id="54" name="TextBox 53"/>
            <p:cNvSpPr txBox="1"/>
            <p:nvPr/>
          </p:nvSpPr>
          <p:spPr>
            <a:xfrm>
              <a:off x="2453268" y="3718220"/>
              <a:ext cx="808699" cy="751574"/>
            </a:xfrm>
            <a:prstGeom prst="rect">
              <a:avLst/>
            </a:prstGeom>
            <a:noFill/>
          </p:spPr>
          <p:txBody>
            <a:bodyPr wrap="none" rtlCol="0">
              <a:normAutofit/>
            </a:bodyPr>
            <a:lstStyle/>
            <a:p>
              <a:r>
                <a:rPr lang="en-US" sz="1050" i="1" dirty="0" smtClean="0"/>
                <a:t>Network Map</a:t>
              </a:r>
              <a:endParaRPr lang="en-US" sz="1200" i="1" dirty="0" smtClean="0"/>
            </a:p>
          </p:txBody>
        </p:sp>
      </p:grpSp>
      <p:sp>
        <p:nvSpPr>
          <p:cNvPr id="28" name="TextBox 27"/>
          <p:cNvSpPr txBox="1"/>
          <p:nvPr/>
        </p:nvSpPr>
        <p:spPr>
          <a:xfrm>
            <a:off x="256202" y="665524"/>
            <a:ext cx="914400" cy="914400"/>
          </a:xfrm>
          <a:prstGeom prst="rect">
            <a:avLst/>
          </a:prstGeom>
          <a:noFill/>
        </p:spPr>
        <p:txBody>
          <a:bodyPr wrap="none" rtlCol="0">
            <a:normAutofit/>
          </a:bodyPr>
          <a:lstStyle/>
          <a:p>
            <a:r>
              <a:rPr lang="cs-CZ" i="1" dirty="0"/>
              <a:t>Zaslání</a:t>
            </a:r>
            <a:r>
              <a:rPr lang="en-US" i="1" dirty="0"/>
              <a:t> phishing email</a:t>
            </a:r>
            <a:r>
              <a:rPr lang="cs-CZ" i="1" dirty="0"/>
              <a:t>u</a:t>
            </a:r>
            <a:endParaRPr lang="en-US" i="1" dirty="0"/>
          </a:p>
        </p:txBody>
      </p:sp>
      <p:sp>
        <p:nvSpPr>
          <p:cNvPr id="63" name="TextBox 62"/>
          <p:cNvSpPr txBox="1"/>
          <p:nvPr/>
        </p:nvSpPr>
        <p:spPr>
          <a:xfrm>
            <a:off x="6963303" y="408131"/>
            <a:ext cx="2618601" cy="914400"/>
          </a:xfrm>
          <a:prstGeom prst="rect">
            <a:avLst/>
          </a:prstGeom>
          <a:noFill/>
        </p:spPr>
        <p:txBody>
          <a:bodyPr wrap="none" rtlCol="0">
            <a:normAutofit/>
          </a:bodyPr>
          <a:lstStyle/>
          <a:p>
            <a:r>
              <a:rPr lang="cs-CZ" b="1" i="1" dirty="0" smtClean="0"/>
              <a:t>KROK</a:t>
            </a:r>
            <a:r>
              <a:rPr lang="en-US" b="1" i="1" dirty="0" smtClean="0"/>
              <a:t>1: </a:t>
            </a:r>
            <a:r>
              <a:rPr lang="pt-BR" b="1" i="1" dirty="0"/>
              <a:t>Získání přístupu do </a:t>
            </a:r>
            <a:r>
              <a:rPr lang="pt-BR" b="1" i="1" dirty="0" smtClean="0"/>
              <a:t>sítě</a:t>
            </a:r>
            <a:r>
              <a:rPr lang="cs-CZ" b="1" i="1" dirty="0" smtClean="0"/>
              <a:t> </a:t>
            </a:r>
            <a:r>
              <a:rPr lang="pt-BR" b="1" i="1" dirty="0" smtClean="0"/>
              <a:t>a </a:t>
            </a:r>
            <a:r>
              <a:rPr lang="pt-BR" b="1" i="1" dirty="0"/>
              <a:t>mapování</a:t>
            </a:r>
          </a:p>
          <a:p>
            <a:endParaRPr lang="en-US" b="1" i="1" dirty="0" smtClean="0"/>
          </a:p>
        </p:txBody>
      </p:sp>
      <p:pic>
        <p:nvPicPr>
          <p:cNvPr id="39" name="Picture 38"/>
          <p:cNvPicPr>
            <a:picLocks noChangeAspect="1"/>
          </p:cNvPicPr>
          <p:nvPr/>
        </p:nvPicPr>
        <p:blipFill rotWithShape="1">
          <a:blip r:embed="rId8"/>
          <a:srcRect l="20579" b="15859"/>
          <a:stretch/>
        </p:blipFill>
        <p:spPr>
          <a:xfrm>
            <a:off x="713402" y="4234741"/>
            <a:ext cx="651435" cy="557871"/>
          </a:xfrm>
          <a:prstGeom prst="rect">
            <a:avLst/>
          </a:prstGeom>
        </p:spPr>
      </p:pic>
      <p:grpSp>
        <p:nvGrpSpPr>
          <p:cNvPr id="73" name="Group 72"/>
          <p:cNvGrpSpPr/>
          <p:nvPr/>
        </p:nvGrpSpPr>
        <p:grpSpPr>
          <a:xfrm>
            <a:off x="4501146" y="712824"/>
            <a:ext cx="428625" cy="409900"/>
            <a:chOff x="459082" y="2337191"/>
            <a:chExt cx="428625" cy="409900"/>
          </a:xfrm>
        </p:grpSpPr>
        <p:pic>
          <p:nvPicPr>
            <p:cNvPr id="71" name="Picture 70"/>
            <p:cNvPicPr>
              <a:picLocks noChangeAspect="1"/>
            </p:cNvPicPr>
            <p:nvPr/>
          </p:nvPicPr>
          <p:blipFill>
            <a:blip r:embed="rId9"/>
            <a:stretch>
              <a:fillRect/>
            </a:stretch>
          </p:blipFill>
          <p:spPr>
            <a:xfrm>
              <a:off x="459082" y="2394666"/>
              <a:ext cx="428625" cy="352425"/>
            </a:xfrm>
            <a:prstGeom prst="rect">
              <a:avLst/>
            </a:prstGeom>
          </p:spPr>
        </p:pic>
        <p:pic>
          <p:nvPicPr>
            <p:cNvPr id="72" name="Picture 71"/>
            <p:cNvPicPr>
              <a:picLocks noChangeAspect="1"/>
            </p:cNvPicPr>
            <p:nvPr/>
          </p:nvPicPr>
          <p:blipFill>
            <a:blip r:embed="rId10"/>
            <a:stretch>
              <a:fillRect/>
            </a:stretch>
          </p:blipFill>
          <p:spPr>
            <a:xfrm>
              <a:off x="599057" y="2337191"/>
              <a:ext cx="263962" cy="244765"/>
            </a:xfrm>
            <a:prstGeom prst="rect">
              <a:avLst/>
            </a:prstGeom>
          </p:spPr>
        </p:pic>
      </p:grpSp>
      <p:sp>
        <p:nvSpPr>
          <p:cNvPr id="79" name="Content Placeholder 78"/>
          <p:cNvSpPr>
            <a:spLocks noGrp="1"/>
          </p:cNvSpPr>
          <p:nvPr>
            <p:ph idx="1"/>
          </p:nvPr>
        </p:nvSpPr>
        <p:spPr>
          <a:xfrm>
            <a:off x="4102250" y="1628790"/>
            <a:ext cx="7746138" cy="3576711"/>
          </a:xfrm>
        </p:spPr>
        <p:txBody>
          <a:bodyPr>
            <a:normAutofit/>
          </a:bodyPr>
          <a:lstStyle/>
          <a:p>
            <a:pPr>
              <a:lnSpc>
                <a:spcPct val="150000"/>
              </a:lnSpc>
            </a:pPr>
            <a:r>
              <a:rPr lang="cs-CZ" dirty="0" smtClean="0"/>
              <a:t>Útočník zasílá cílený </a:t>
            </a:r>
            <a:r>
              <a:rPr lang="en-US" dirty="0" smtClean="0"/>
              <a:t>phishing email</a:t>
            </a:r>
          </a:p>
          <a:p>
            <a:pPr>
              <a:lnSpc>
                <a:spcPct val="110000"/>
              </a:lnSpc>
            </a:pPr>
            <a:r>
              <a:rPr lang="cs-CZ" dirty="0" smtClean="0"/>
              <a:t>Uživatel otevírá přílohu emailu a stahuje škodlivý kód na koncové stanici</a:t>
            </a:r>
            <a:endParaRPr lang="en-US" dirty="0" smtClean="0"/>
          </a:p>
          <a:p>
            <a:r>
              <a:rPr lang="cs-CZ" dirty="0" smtClean="0"/>
              <a:t>Škodlivý kód vyvolá standardní komunikaci s AD a získá informace o doméně</a:t>
            </a:r>
            <a:endParaRPr lang="en-US" dirty="0" smtClean="0"/>
          </a:p>
          <a:p>
            <a:r>
              <a:rPr lang="cs-CZ" dirty="0" smtClean="0"/>
              <a:t>Z těchto dat vytvoří základní mapu síťové infrastruktury – uživatele, přihlašování, oprávnění přístupu,…</a:t>
            </a:r>
            <a:endParaRPr lang="en-US" dirty="0" smtClean="0"/>
          </a:p>
          <a:p>
            <a:endParaRPr lang="en-US" dirty="0"/>
          </a:p>
        </p:txBody>
      </p:sp>
      <p:grpSp>
        <p:nvGrpSpPr>
          <p:cNvPr id="82" name="Group 81"/>
          <p:cNvGrpSpPr/>
          <p:nvPr/>
        </p:nvGrpSpPr>
        <p:grpSpPr>
          <a:xfrm>
            <a:off x="1188820" y="4764434"/>
            <a:ext cx="520797" cy="683124"/>
            <a:chOff x="3266074" y="5248917"/>
            <a:chExt cx="520797" cy="683124"/>
          </a:xfrm>
        </p:grpSpPr>
        <p:pic>
          <p:nvPicPr>
            <p:cNvPr id="81" name="Picture 80"/>
            <p:cNvPicPr>
              <a:picLocks noChangeAspect="1"/>
            </p:cNvPicPr>
            <p:nvPr/>
          </p:nvPicPr>
          <p:blipFill>
            <a:blip r:embed="rId11"/>
            <a:stretch>
              <a:fillRect/>
            </a:stretch>
          </p:blipFill>
          <p:spPr>
            <a:xfrm>
              <a:off x="3266074" y="5248917"/>
              <a:ext cx="520797" cy="683124"/>
            </a:xfrm>
            <a:prstGeom prst="rect">
              <a:avLst/>
            </a:prstGeom>
          </p:spPr>
        </p:pic>
        <p:pic>
          <p:nvPicPr>
            <p:cNvPr id="80" name="Picture 79"/>
            <p:cNvPicPr>
              <a:picLocks noChangeAspect="1"/>
            </p:cNvPicPr>
            <p:nvPr/>
          </p:nvPicPr>
          <p:blipFill>
            <a:blip r:embed="rId10">
              <a:clrChange>
                <a:clrFrom>
                  <a:srgbClr val="FFFFFF"/>
                </a:clrFrom>
                <a:clrTo>
                  <a:srgbClr val="FFFFFF">
                    <a:alpha val="0"/>
                  </a:srgbClr>
                </a:clrTo>
              </a:clrChange>
            </a:blip>
            <a:stretch>
              <a:fillRect/>
            </a:stretch>
          </p:blipFill>
          <p:spPr>
            <a:xfrm>
              <a:off x="3330616" y="5351295"/>
              <a:ext cx="251318" cy="233040"/>
            </a:xfrm>
            <a:prstGeom prst="rect">
              <a:avLst/>
            </a:prstGeom>
          </p:spPr>
        </p:pic>
      </p:grpSp>
      <p:pic>
        <p:nvPicPr>
          <p:cNvPr id="89" name="Picture 8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929771" y="186892"/>
            <a:ext cx="1143722" cy="1166813"/>
          </a:xfrm>
          <a:prstGeom prst="rect">
            <a:avLst/>
          </a:prstGeom>
        </p:spPr>
      </p:pic>
      <p:sp>
        <p:nvSpPr>
          <p:cNvPr id="32" name="Rectangle 31"/>
          <p:cNvSpPr/>
          <p:nvPr/>
        </p:nvSpPr>
        <p:spPr>
          <a:xfrm>
            <a:off x="4102250" y="5313222"/>
            <a:ext cx="6627100" cy="738664"/>
          </a:xfrm>
          <a:prstGeom prst="rect">
            <a:avLst/>
          </a:prstGeom>
          <a:solidFill>
            <a:schemeClr val="tx2">
              <a:lumMod val="75000"/>
            </a:schemeClr>
          </a:solidFill>
        </p:spPr>
        <p:txBody>
          <a:bodyPr wrap="square" anchor="ctr">
            <a:spAutoFit/>
          </a:bodyPr>
          <a:lstStyle/>
          <a:p>
            <a:r>
              <a:rPr lang="en-US" sz="1400" dirty="0" smtClean="0">
                <a:solidFill>
                  <a:schemeClr val="bg1"/>
                </a:solidFill>
                <a:latin typeface="Courier New" panose="02070309020205020404" pitchFamily="49" charset="0"/>
                <a:cs typeface="Courier New" panose="02070309020205020404" pitchFamily="49" charset="0"/>
              </a:rPr>
              <a:t>&gt;</a:t>
            </a:r>
            <a:r>
              <a:rPr lang="en-US" sz="1400" dirty="0">
                <a:solidFill>
                  <a:schemeClr val="bg1"/>
                </a:solidFill>
                <a:latin typeface="Courier New" panose="02070309020205020404" pitchFamily="49" charset="0"/>
                <a:cs typeface="Courier New" panose="02070309020205020404" pitchFamily="49" charset="0"/>
              </a:rPr>
              <a:t>echo </a:t>
            </a:r>
            <a:r>
              <a:rPr lang="en-US" sz="1400" dirty="0" smtClean="0">
                <a:solidFill>
                  <a:schemeClr val="bg1"/>
                </a:solidFill>
                <a:latin typeface="Courier New" panose="02070309020205020404" pitchFamily="49" charset="0"/>
                <a:cs typeface="Courier New" panose="02070309020205020404" pitchFamily="49" charset="0"/>
              </a:rPr>
              <a:t>“</a:t>
            </a:r>
            <a:r>
              <a:rPr lang="cs-CZ" sz="1400" dirty="0" smtClean="0">
                <a:solidFill>
                  <a:schemeClr val="bg1"/>
                </a:solidFill>
                <a:latin typeface="Courier New" panose="02070309020205020404" pitchFamily="49" charset="0"/>
                <a:cs typeface="Courier New" panose="02070309020205020404" pitchFamily="49" charset="0"/>
              </a:rPr>
              <a:t>Největší zranitelností je stále uživatel. Získání přístupu do IT infrastruktury je i pro hackera se základním skillem relativně jednoduché…</a:t>
            </a:r>
            <a:r>
              <a:rPr lang="en-US" sz="1400" dirty="0" smtClean="0">
                <a:solidFill>
                  <a:schemeClr val="bg1"/>
                </a:solidFill>
                <a:latin typeface="Courier New" panose="02070309020205020404" pitchFamily="49" charset="0"/>
                <a:cs typeface="Courier New" panose="02070309020205020404" pitchFamily="49" charset="0"/>
              </a:rPr>
              <a:t>” &gt; important.txt</a:t>
            </a:r>
            <a:endParaRPr lang="en-US" sz="1400" dirty="0">
              <a:solidFill>
                <a:schemeClr val="bg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7570805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par>
                          <p:cTn id="7" fill="hold">
                            <p:stCondLst>
                              <p:cond delay="0"/>
                            </p:stCondLst>
                            <p:childTnLst>
                              <p:par>
                                <p:cTn id="8" presetID="37" presetClass="path" presetSubtype="0" accel="50000" decel="50000" fill="hold" nodeType="afterEffect">
                                  <p:stCondLst>
                                    <p:cond delay="0"/>
                                  </p:stCondLst>
                                  <p:childTnLst>
                                    <p:animMotion origin="layout" path="M -0.00104 -0.00116 L -0.13333 0.00023 C -0.16224 -0.00139 -0.19453 0.02014 -0.22214 0.05833 C -0.25417 0.10023 -0.27357 0.14768 -0.28086 0.19606 L -0.31771 0.42291 " pathEditMode="relative" rAng="8580000" ptsTypes="AAAAA">
                                      <p:cBhvr>
                                        <p:cTn id="9" dur="2000" fill="hold"/>
                                        <p:tgtEl>
                                          <p:spTgt spid="73"/>
                                        </p:tgtEl>
                                        <p:attrNameLst>
                                          <p:attrName>ppt_x</p:attrName>
                                          <p:attrName>ppt_y</p:attrName>
                                        </p:attrNameLst>
                                      </p:cBhvr>
                                      <p:rCtr x="-19023" y="13657"/>
                                    </p:animMotion>
                                  </p:childTnLst>
                                </p:cTn>
                              </p:par>
                              <p:par>
                                <p:cTn id="10" presetID="10" presetClass="entr" presetSubtype="0" fill="hold" nodeType="withEffect">
                                  <p:stCondLst>
                                    <p:cond delay="0"/>
                                  </p:stCondLst>
                                  <p:childTnLst>
                                    <p:set>
                                      <p:cBhvr>
                                        <p:cTn id="11" dur="1" fill="hold">
                                          <p:stCondLst>
                                            <p:cond delay="0"/>
                                          </p:stCondLst>
                                        </p:cTn>
                                        <p:tgtEl>
                                          <p:spTgt spid="79">
                                            <p:txEl>
                                              <p:pRg st="0" end="0"/>
                                            </p:txEl>
                                          </p:spTgt>
                                        </p:tgtEl>
                                        <p:attrNameLst>
                                          <p:attrName>style.visibility</p:attrName>
                                        </p:attrNameLst>
                                      </p:cBhvr>
                                      <p:to>
                                        <p:strVal val="visible"/>
                                      </p:to>
                                    </p:set>
                                    <p:animEffect transition="in" filter="fade">
                                      <p:cBhvr>
                                        <p:cTn id="12" dur="500"/>
                                        <p:tgtEl>
                                          <p:spTgt spid="79">
                                            <p:txEl>
                                              <p:pRg st="0" end="0"/>
                                            </p:txEl>
                                          </p:spTgt>
                                        </p:tgtEl>
                                      </p:cBhvr>
                                    </p:animEffect>
                                  </p:childTnLst>
                                </p:cTn>
                              </p:par>
                            </p:childTnLst>
                          </p:cTn>
                        </p:par>
                        <p:par>
                          <p:cTn id="13" fill="hold">
                            <p:stCondLst>
                              <p:cond delay="2000"/>
                            </p:stCondLst>
                            <p:childTnLst>
                              <p:par>
                                <p:cTn id="14" presetID="10" presetClass="exit" presetSubtype="0" fill="hold" nodeType="afterEffect">
                                  <p:stCondLst>
                                    <p:cond delay="0"/>
                                  </p:stCondLst>
                                  <p:childTnLst>
                                    <p:animEffect transition="out" filter="fade">
                                      <p:cBhvr>
                                        <p:cTn id="15" dur="500"/>
                                        <p:tgtEl>
                                          <p:spTgt spid="39"/>
                                        </p:tgtEl>
                                      </p:cBhvr>
                                    </p:animEffect>
                                    <p:set>
                                      <p:cBhvr>
                                        <p:cTn id="16" dur="1" fill="hold">
                                          <p:stCondLst>
                                            <p:cond delay="499"/>
                                          </p:stCondLst>
                                        </p:cTn>
                                        <p:tgtEl>
                                          <p:spTgt spid="3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1000"/>
                                        <p:tgtEl>
                                          <p:spTgt spid="82"/>
                                        </p:tgtEl>
                                      </p:cBhvr>
                                    </p:animEffect>
                                    <p:anim calcmode="lin" valueType="num">
                                      <p:cBhvr>
                                        <p:cTn id="22" dur="1000" fill="hold"/>
                                        <p:tgtEl>
                                          <p:spTgt spid="82"/>
                                        </p:tgtEl>
                                        <p:attrNameLst>
                                          <p:attrName>ppt_x</p:attrName>
                                        </p:attrNameLst>
                                      </p:cBhvr>
                                      <p:tavLst>
                                        <p:tav tm="0">
                                          <p:val>
                                            <p:strVal val="#ppt_x"/>
                                          </p:val>
                                        </p:tav>
                                        <p:tav tm="100000">
                                          <p:val>
                                            <p:strVal val="#ppt_x"/>
                                          </p:val>
                                        </p:tav>
                                      </p:tavLst>
                                    </p:anim>
                                    <p:anim calcmode="lin" valueType="num">
                                      <p:cBhvr>
                                        <p:cTn id="23" dur="1000" fill="hold"/>
                                        <p:tgtEl>
                                          <p:spTgt spid="82"/>
                                        </p:tgtEl>
                                        <p:attrNameLst>
                                          <p:attrName>ppt_y</p:attrName>
                                        </p:attrNameLst>
                                      </p:cBhvr>
                                      <p:tavLst>
                                        <p:tav tm="0">
                                          <p:val>
                                            <p:strVal val="#ppt_y-.1"/>
                                          </p:val>
                                        </p:tav>
                                        <p:tav tm="100000">
                                          <p:val>
                                            <p:strVal val="#ppt_y"/>
                                          </p:val>
                                        </p:tav>
                                      </p:tavLst>
                                    </p:anim>
                                  </p:childTnLst>
                                </p:cTn>
                              </p:par>
                              <p:par>
                                <p:cTn id="24" presetID="10" presetClass="entr" presetSubtype="0" fill="hold" nodeType="withEffect">
                                  <p:stCondLst>
                                    <p:cond delay="0"/>
                                  </p:stCondLst>
                                  <p:childTnLst>
                                    <p:set>
                                      <p:cBhvr>
                                        <p:cTn id="25" dur="1" fill="hold">
                                          <p:stCondLst>
                                            <p:cond delay="0"/>
                                          </p:stCondLst>
                                        </p:cTn>
                                        <p:tgtEl>
                                          <p:spTgt spid="79">
                                            <p:txEl>
                                              <p:pRg st="1" end="1"/>
                                            </p:txEl>
                                          </p:spTgt>
                                        </p:tgtEl>
                                        <p:attrNameLst>
                                          <p:attrName>style.visibility</p:attrName>
                                        </p:attrNameLst>
                                      </p:cBhvr>
                                      <p:to>
                                        <p:strVal val="visible"/>
                                      </p:to>
                                    </p:set>
                                    <p:animEffect transition="in" filter="fade">
                                      <p:cBhvr>
                                        <p:cTn id="26" dur="500"/>
                                        <p:tgtEl>
                                          <p:spTgt spid="7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down)">
                                      <p:cBhvr>
                                        <p:cTn id="31" dur="500"/>
                                        <p:tgtEl>
                                          <p:spTgt spid="49"/>
                                        </p:tgtEl>
                                      </p:cBhvr>
                                    </p:animEffect>
                                  </p:childTnLst>
                                </p:cTn>
                              </p:par>
                              <p:par>
                                <p:cTn id="32" presetID="10" presetClass="entr" presetSubtype="0" fill="hold" nodeType="withEffect">
                                  <p:stCondLst>
                                    <p:cond delay="0"/>
                                  </p:stCondLst>
                                  <p:childTnLst>
                                    <p:set>
                                      <p:cBhvr>
                                        <p:cTn id="33" dur="1" fill="hold">
                                          <p:stCondLst>
                                            <p:cond delay="0"/>
                                          </p:stCondLst>
                                        </p:cTn>
                                        <p:tgtEl>
                                          <p:spTgt spid="79">
                                            <p:txEl>
                                              <p:pRg st="2" end="2"/>
                                            </p:txEl>
                                          </p:spTgt>
                                        </p:tgtEl>
                                        <p:attrNameLst>
                                          <p:attrName>style.visibility</p:attrName>
                                        </p:attrNameLst>
                                      </p:cBhvr>
                                      <p:to>
                                        <p:strVal val="visible"/>
                                      </p:to>
                                    </p:set>
                                    <p:animEffect transition="in" filter="fade">
                                      <p:cBhvr>
                                        <p:cTn id="34" dur="500"/>
                                        <p:tgtEl>
                                          <p:spTgt spid="79">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randombar(horizontal)">
                                      <p:cBhvr>
                                        <p:cTn id="39" dur="500"/>
                                        <p:tgtEl>
                                          <p:spTgt spid="23"/>
                                        </p:tgtEl>
                                      </p:cBhvr>
                                    </p:animEffect>
                                  </p:childTnLst>
                                </p:cTn>
                              </p:par>
                              <p:par>
                                <p:cTn id="40" presetID="10" presetClass="entr" presetSubtype="0" fill="hold" nodeType="withEffect">
                                  <p:stCondLst>
                                    <p:cond delay="0"/>
                                  </p:stCondLst>
                                  <p:childTnLst>
                                    <p:set>
                                      <p:cBhvr>
                                        <p:cTn id="41" dur="1" fill="hold">
                                          <p:stCondLst>
                                            <p:cond delay="0"/>
                                          </p:stCondLst>
                                        </p:cTn>
                                        <p:tgtEl>
                                          <p:spTgt spid="79">
                                            <p:txEl>
                                              <p:pRg st="3" end="3"/>
                                            </p:txEl>
                                          </p:spTgt>
                                        </p:tgtEl>
                                        <p:attrNameLst>
                                          <p:attrName>style.visibility</p:attrName>
                                        </p:attrNameLst>
                                      </p:cBhvr>
                                      <p:to>
                                        <p:strVal val="visible"/>
                                      </p:to>
                                    </p:set>
                                    <p:animEffect transition="in" filter="fade">
                                      <p:cBhvr>
                                        <p:cTn id="42" dur="500"/>
                                        <p:tgtEl>
                                          <p:spTgt spid="79">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1+#ppt_w/2"/>
                                          </p:val>
                                        </p:tav>
                                        <p:tav tm="100000">
                                          <p:val>
                                            <p:strVal val="#ppt_x"/>
                                          </p:val>
                                        </p:tav>
                                      </p:tavLst>
                                    </p:anim>
                                    <p:anim calcmode="lin" valueType="num">
                                      <p:cBhvr additive="base">
                                        <p:cTn id="4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a:stretch>
            <a:fillRect/>
          </a:stretch>
        </p:blipFill>
        <p:spPr>
          <a:xfrm>
            <a:off x="282925" y="4121674"/>
            <a:ext cx="1057275" cy="876300"/>
          </a:xfrm>
          <a:prstGeom prst="rect">
            <a:avLst/>
          </a:prstGeom>
        </p:spPr>
      </p:pic>
      <p:pic>
        <p:nvPicPr>
          <p:cNvPr id="13" name="Picture 12"/>
          <p:cNvPicPr>
            <a:picLocks noChangeAspect="1"/>
          </p:cNvPicPr>
          <p:nvPr/>
        </p:nvPicPr>
        <p:blipFill>
          <a:blip r:embed="rId5"/>
          <a:stretch>
            <a:fillRect/>
          </a:stretch>
        </p:blipFill>
        <p:spPr>
          <a:xfrm>
            <a:off x="2147297" y="4318089"/>
            <a:ext cx="676275" cy="504825"/>
          </a:xfrm>
          <a:prstGeom prst="rect">
            <a:avLst/>
          </a:prstGeom>
        </p:spPr>
      </p:pic>
      <p:pic>
        <p:nvPicPr>
          <p:cNvPr id="14" name="Picture 13"/>
          <p:cNvPicPr>
            <a:picLocks noChangeAspect="1"/>
          </p:cNvPicPr>
          <p:nvPr/>
        </p:nvPicPr>
        <p:blipFill>
          <a:blip r:embed="rId6">
            <a:clrChange>
              <a:clrFrom>
                <a:srgbClr val="FAFAFA"/>
              </a:clrFrom>
              <a:clrTo>
                <a:srgbClr val="FAFAFA">
                  <a:alpha val="0"/>
                </a:srgbClr>
              </a:clrTo>
            </a:clrChange>
          </a:blip>
          <a:stretch>
            <a:fillRect/>
          </a:stretch>
        </p:blipFill>
        <p:spPr>
          <a:xfrm>
            <a:off x="3491687" y="3862918"/>
            <a:ext cx="1285875" cy="1266825"/>
          </a:xfrm>
          <a:prstGeom prst="rect">
            <a:avLst/>
          </a:prstGeom>
        </p:spPr>
      </p:pic>
      <p:pic>
        <p:nvPicPr>
          <p:cNvPr id="15" name="Picture 14"/>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1932268" y="2584331"/>
            <a:ext cx="1056737" cy="785902"/>
          </a:xfrm>
          <a:prstGeom prst="rect">
            <a:avLst/>
          </a:prstGeom>
        </p:spPr>
      </p:pic>
      <p:sp>
        <p:nvSpPr>
          <p:cNvPr id="19" name="TextBox 18"/>
          <p:cNvSpPr txBox="1"/>
          <p:nvPr/>
        </p:nvSpPr>
        <p:spPr>
          <a:xfrm>
            <a:off x="0" y="4801779"/>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Interactive Session</a:t>
            </a:r>
          </a:p>
        </p:txBody>
      </p:sp>
      <p:sp>
        <p:nvSpPr>
          <p:cNvPr id="20" name="TextBox 19"/>
          <p:cNvSpPr txBox="1"/>
          <p:nvPr/>
        </p:nvSpPr>
        <p:spPr>
          <a:xfrm>
            <a:off x="1603368" y="4807048"/>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Dump Credential</a:t>
            </a:r>
          </a:p>
        </p:txBody>
      </p:sp>
      <p:sp>
        <p:nvSpPr>
          <p:cNvPr id="22" name="TextBox 21"/>
          <p:cNvSpPr txBox="1"/>
          <p:nvPr/>
        </p:nvSpPr>
        <p:spPr>
          <a:xfrm>
            <a:off x="1634154" y="3405938"/>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Other </a:t>
            </a:r>
            <a:r>
              <a:rPr lang="en-US" sz="1200" b="1" dirty="0" err="1" smtClean="0">
                <a:solidFill>
                  <a:prstClr val="black"/>
                </a:solidFill>
                <a:cs typeface="Arial" panose="020B0604020202020204" pitchFamily="34" charset="0"/>
              </a:rPr>
              <a:t>WorkStations</a:t>
            </a:r>
            <a:r>
              <a:rPr lang="en-US" sz="1200" b="1" dirty="0" smtClean="0">
                <a:solidFill>
                  <a:prstClr val="black"/>
                </a:solidFill>
                <a:cs typeface="Arial" panose="020B0604020202020204" pitchFamily="34" charset="0"/>
              </a:rPr>
              <a:t> and Servers</a:t>
            </a:r>
          </a:p>
        </p:txBody>
      </p:sp>
      <p:cxnSp>
        <p:nvCxnSpPr>
          <p:cNvPr id="24" name="Straight Connector 23"/>
          <p:cNvCxnSpPr/>
          <p:nvPr/>
        </p:nvCxnSpPr>
        <p:spPr>
          <a:xfrm>
            <a:off x="1329121" y="4570381"/>
            <a:ext cx="610067" cy="0"/>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995925" y="4570381"/>
            <a:ext cx="610067" cy="0"/>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4134624" y="2977268"/>
            <a:ext cx="1" cy="1041839"/>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17126" y="2977282"/>
            <a:ext cx="1017498" cy="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11562" y="2977282"/>
            <a:ext cx="9829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11562" y="2981511"/>
            <a:ext cx="0" cy="1220554"/>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141896" y="3223592"/>
            <a:ext cx="914400" cy="914400"/>
          </a:xfrm>
          <a:prstGeom prst="rect">
            <a:avLst/>
          </a:prstGeom>
          <a:noFill/>
        </p:spPr>
        <p:txBody>
          <a:bodyPr wrap="none" rtlCol="0">
            <a:normAutofit/>
          </a:bodyPr>
          <a:lstStyle/>
          <a:p>
            <a:r>
              <a:rPr lang="en-US" sz="1050" i="1" dirty="0" smtClean="0"/>
              <a:t>Access</a:t>
            </a:r>
            <a:endParaRPr lang="en-US" sz="1400" i="1" dirty="0" smtClean="0"/>
          </a:p>
        </p:txBody>
      </p:sp>
      <p:sp>
        <p:nvSpPr>
          <p:cNvPr id="56" name="TextBox 55"/>
          <p:cNvSpPr txBox="1"/>
          <p:nvPr/>
        </p:nvSpPr>
        <p:spPr>
          <a:xfrm>
            <a:off x="320417" y="3287665"/>
            <a:ext cx="914400" cy="914400"/>
          </a:xfrm>
          <a:prstGeom prst="rect">
            <a:avLst/>
          </a:prstGeom>
          <a:noFill/>
        </p:spPr>
        <p:txBody>
          <a:bodyPr wrap="none" rtlCol="0">
            <a:normAutofit/>
          </a:bodyPr>
          <a:lstStyle/>
          <a:p>
            <a:r>
              <a:rPr lang="en-US" sz="1050" i="1" dirty="0" smtClean="0"/>
              <a:t>Open</a:t>
            </a:r>
            <a:endParaRPr lang="en-US" sz="1200" i="1" dirty="0" smtClean="0"/>
          </a:p>
        </p:txBody>
      </p:sp>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88957" y="1841589"/>
            <a:ext cx="1182039" cy="943724"/>
          </a:xfrm>
          <a:prstGeom prst="rect">
            <a:avLst/>
          </a:prstGeom>
        </p:spPr>
      </p:pic>
      <p:sp>
        <p:nvSpPr>
          <p:cNvPr id="68" name="TextBox 67"/>
          <p:cNvSpPr txBox="1"/>
          <p:nvPr/>
        </p:nvSpPr>
        <p:spPr>
          <a:xfrm>
            <a:off x="3477320" y="2625693"/>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Golden ticket</a:t>
            </a:r>
          </a:p>
        </p:txBody>
      </p:sp>
      <p:sp>
        <p:nvSpPr>
          <p:cNvPr id="21" name="TextBox 20"/>
          <p:cNvSpPr txBox="1"/>
          <p:nvPr/>
        </p:nvSpPr>
        <p:spPr>
          <a:xfrm>
            <a:off x="3354837" y="4805473"/>
            <a:ext cx="1794510" cy="276999"/>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Use Credential</a:t>
            </a:r>
          </a:p>
        </p:txBody>
      </p:sp>
      <p:cxnSp>
        <p:nvCxnSpPr>
          <p:cNvPr id="65" name="Straight Arrow Connector 64"/>
          <p:cNvCxnSpPr/>
          <p:nvPr/>
        </p:nvCxnSpPr>
        <p:spPr>
          <a:xfrm>
            <a:off x="2441783" y="1759550"/>
            <a:ext cx="11018" cy="736445"/>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320061" y="1921484"/>
            <a:ext cx="2406519" cy="337145"/>
          </a:xfrm>
          <a:prstGeom prst="rect">
            <a:avLst/>
          </a:prstGeom>
          <a:noFill/>
        </p:spPr>
        <p:txBody>
          <a:bodyPr wrap="none" rtlCol="0">
            <a:normAutofit fontScale="92500" lnSpcReduction="10000"/>
          </a:bodyPr>
          <a:lstStyle/>
          <a:p>
            <a:r>
              <a:rPr lang="en-US" i="1" dirty="0" smtClean="0"/>
              <a:t>Command and control</a:t>
            </a:r>
          </a:p>
        </p:txBody>
      </p:sp>
      <p:sp>
        <p:nvSpPr>
          <p:cNvPr id="70" name="Content Placeholder 1"/>
          <p:cNvSpPr>
            <a:spLocks noGrp="1"/>
          </p:cNvSpPr>
          <p:nvPr>
            <p:ph idx="1"/>
          </p:nvPr>
        </p:nvSpPr>
        <p:spPr>
          <a:xfrm>
            <a:off x="5135224" y="1468278"/>
            <a:ext cx="6889748" cy="3253852"/>
          </a:xfrm>
        </p:spPr>
        <p:txBody>
          <a:bodyPr>
            <a:normAutofit lnSpcReduction="10000"/>
          </a:bodyPr>
          <a:lstStyle/>
          <a:p>
            <a:r>
              <a:rPr lang="cs-CZ" dirty="0" smtClean="0"/>
              <a:t>Po získání přístupu na lokální stanici se útočník snaží “posouvat“ dále v síti</a:t>
            </a:r>
            <a:endParaRPr lang="en-US" dirty="0" smtClean="0"/>
          </a:p>
          <a:p>
            <a:r>
              <a:rPr lang="cs-CZ" dirty="0" smtClean="0"/>
              <a:t>Provádí lokální scan pro načtené přihlašovací údaje – local admin, domain user,…</a:t>
            </a:r>
            <a:endParaRPr lang="en-US" dirty="0" smtClean="0"/>
          </a:p>
          <a:p>
            <a:r>
              <a:rPr lang="cs-CZ" dirty="0" smtClean="0"/>
              <a:t>Laterálním pohybem se posouvá na všechny dostupné stanice a servery a získává další přístupy dokud…</a:t>
            </a:r>
            <a:endParaRPr lang="en-US" dirty="0" smtClean="0"/>
          </a:p>
          <a:p>
            <a:r>
              <a:rPr lang="cs-CZ" dirty="0" smtClean="0"/>
              <a:t>…nezíská přístup na úrovni domain admin – s pomocí zneužití zranitelnosti Golden Ticket se nyní může dostat kamkoliv</a:t>
            </a:r>
            <a:endParaRPr lang="en-US" dirty="0"/>
          </a:p>
        </p:txBody>
      </p:sp>
      <p:sp>
        <p:nvSpPr>
          <p:cNvPr id="73" name="TextBox 72"/>
          <p:cNvSpPr txBox="1"/>
          <p:nvPr/>
        </p:nvSpPr>
        <p:spPr>
          <a:xfrm>
            <a:off x="6184232" y="391537"/>
            <a:ext cx="4017535" cy="914400"/>
          </a:xfrm>
          <a:prstGeom prst="rect">
            <a:avLst/>
          </a:prstGeom>
          <a:noFill/>
        </p:spPr>
        <p:txBody>
          <a:bodyPr wrap="none" rtlCol="0">
            <a:normAutofit/>
          </a:bodyPr>
          <a:lstStyle/>
          <a:p>
            <a:pPr algn="ctr"/>
            <a:r>
              <a:rPr lang="cs-CZ" b="1" i="1" dirty="0" smtClean="0"/>
              <a:t>Krok</a:t>
            </a:r>
            <a:r>
              <a:rPr lang="en-US" b="1" i="1" dirty="0" smtClean="0"/>
              <a:t> 2: </a:t>
            </a:r>
            <a:r>
              <a:rPr lang="cs-CZ" b="1" i="1" dirty="0"/>
              <a:t>Laterální pohyb na </a:t>
            </a:r>
            <a:r>
              <a:rPr lang="cs-CZ" b="1" i="1" dirty="0" smtClean="0"/>
              <a:t>úroveň </a:t>
            </a:r>
            <a:r>
              <a:rPr lang="en-US" b="1" i="1" dirty="0" smtClean="0"/>
              <a:t>Domain </a:t>
            </a:r>
            <a:r>
              <a:rPr lang="en-US" b="1" i="1" dirty="0"/>
              <a:t>Admin</a:t>
            </a:r>
          </a:p>
        </p:txBody>
      </p:sp>
      <p:pic>
        <p:nvPicPr>
          <p:cNvPr id="77" name="Picture 7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959548" y="700405"/>
            <a:ext cx="1143722" cy="1166813"/>
          </a:xfrm>
          <a:prstGeom prst="rect">
            <a:avLst/>
          </a:prstGeom>
        </p:spPr>
      </p:pic>
      <p:sp>
        <p:nvSpPr>
          <p:cNvPr id="32" name="Rectangle 31"/>
          <p:cNvSpPr/>
          <p:nvPr/>
        </p:nvSpPr>
        <p:spPr>
          <a:xfrm>
            <a:off x="5135224" y="5266661"/>
            <a:ext cx="6627100" cy="523220"/>
          </a:xfrm>
          <a:prstGeom prst="rect">
            <a:avLst/>
          </a:prstGeom>
          <a:solidFill>
            <a:schemeClr val="tx2">
              <a:lumMod val="75000"/>
            </a:schemeClr>
          </a:solidFill>
        </p:spPr>
        <p:txBody>
          <a:bodyPr wrap="square" anchor="ctr">
            <a:spAutoFit/>
          </a:bodyPr>
          <a:lstStyle/>
          <a:p>
            <a:r>
              <a:rPr lang="en-US" sz="1400" dirty="0" smtClean="0">
                <a:solidFill>
                  <a:schemeClr val="bg1"/>
                </a:solidFill>
                <a:latin typeface="Courier New" panose="02070309020205020404" pitchFamily="49" charset="0"/>
                <a:cs typeface="Courier New" panose="02070309020205020404" pitchFamily="49" charset="0"/>
              </a:rPr>
              <a:t>&gt;</a:t>
            </a:r>
            <a:r>
              <a:rPr lang="en-US" sz="1400" dirty="0">
                <a:solidFill>
                  <a:schemeClr val="bg1"/>
                </a:solidFill>
                <a:latin typeface="Courier New" panose="02070309020205020404" pitchFamily="49" charset="0"/>
                <a:cs typeface="Courier New" panose="02070309020205020404" pitchFamily="49" charset="0"/>
              </a:rPr>
              <a:t>echo </a:t>
            </a:r>
            <a:r>
              <a:rPr lang="en-US" sz="1400" dirty="0" smtClean="0">
                <a:solidFill>
                  <a:schemeClr val="bg1"/>
                </a:solidFill>
                <a:latin typeface="Courier New" panose="02070309020205020404" pitchFamily="49" charset="0"/>
                <a:cs typeface="Courier New" panose="02070309020205020404" pitchFamily="49" charset="0"/>
              </a:rPr>
              <a:t>“</a:t>
            </a:r>
            <a:r>
              <a:rPr lang="cs-CZ" sz="1400" dirty="0">
                <a:solidFill>
                  <a:schemeClr val="bg1"/>
                </a:solidFill>
                <a:latin typeface="Courier New" panose="02070309020205020404" pitchFamily="49" charset="0"/>
                <a:cs typeface="Courier New" panose="02070309020205020404" pitchFamily="49" charset="0"/>
              </a:rPr>
              <a:t>Kompletní převzetí kontroly nad doménou je pro zkušeného hackera otázkou několika hodin…</a:t>
            </a:r>
            <a:r>
              <a:rPr lang="en-US" sz="1400" dirty="0" smtClean="0">
                <a:solidFill>
                  <a:schemeClr val="bg1"/>
                </a:solidFill>
                <a:latin typeface="Courier New" panose="02070309020205020404" pitchFamily="49" charset="0"/>
                <a:cs typeface="Courier New" panose="02070309020205020404" pitchFamily="49" charset="0"/>
              </a:rPr>
              <a:t>” &gt; important.txt</a:t>
            </a:r>
            <a:endParaRPr lang="en-US" sz="1400" dirty="0">
              <a:solidFill>
                <a:schemeClr val="bg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7087295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right)">
                                      <p:cBhvr>
                                        <p:cTn id="7" dur="500"/>
                                        <p:tgtEl>
                                          <p:spTgt spid="4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par>
                                <p:cTn id="16" presetID="10" presetClass="entr" presetSubtype="0" fill="hold" nodeType="withEffect">
                                  <p:stCondLst>
                                    <p:cond delay="0"/>
                                  </p:stCondLst>
                                  <p:childTnLst>
                                    <p:set>
                                      <p:cBhvr>
                                        <p:cTn id="17" dur="1" fill="hold">
                                          <p:stCondLst>
                                            <p:cond delay="0"/>
                                          </p:stCondLst>
                                        </p:cTn>
                                        <p:tgtEl>
                                          <p:spTgt spid="70">
                                            <p:txEl>
                                              <p:pRg st="0" end="0"/>
                                            </p:txEl>
                                          </p:spTgt>
                                        </p:tgtEl>
                                        <p:attrNameLst>
                                          <p:attrName>style.visibility</p:attrName>
                                        </p:attrNameLst>
                                      </p:cBhvr>
                                      <p:to>
                                        <p:strVal val="visible"/>
                                      </p:to>
                                    </p:set>
                                    <p:animEffect transition="in" filter="fade">
                                      <p:cBhvr>
                                        <p:cTn id="18" dur="500"/>
                                        <p:tgtEl>
                                          <p:spTgt spid="70">
                                            <p:txEl>
                                              <p:pRg st="0" end="0"/>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70">
                                            <p:txEl>
                                              <p:pRg st="1" end="1"/>
                                            </p:txEl>
                                          </p:spTgt>
                                        </p:tgtEl>
                                        <p:attrNameLst>
                                          <p:attrName>style.visibility</p:attrName>
                                        </p:attrNameLst>
                                      </p:cBhvr>
                                      <p:to>
                                        <p:strVal val="visible"/>
                                      </p:to>
                                    </p:set>
                                    <p:animEffect transition="in" filter="fade">
                                      <p:cBhvr>
                                        <p:cTn id="46" dur="500"/>
                                        <p:tgtEl>
                                          <p:spTgt spid="70">
                                            <p:txEl>
                                              <p:pRg st="1" end="1"/>
                                            </p:txEl>
                                          </p:spTgt>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1500"/>
                            </p:stCondLst>
                            <p:childTnLst>
                              <p:par>
                                <p:cTn id="55" presetID="22" presetClass="entr" presetSubtype="4"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2000"/>
                            </p:stCondLst>
                            <p:childTnLst>
                              <p:par>
                                <p:cTn id="59" presetID="22" presetClass="entr" presetSubtype="2" fill="hold"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right)">
                                      <p:cBhvr>
                                        <p:cTn id="61" dur="500"/>
                                        <p:tgtEl>
                                          <p:spTgt spid="42"/>
                                        </p:tgtEl>
                                      </p:cBhvr>
                                    </p:animEffect>
                                  </p:childTnLst>
                                </p:cTn>
                              </p:par>
                            </p:childTnLst>
                          </p:cTn>
                        </p:par>
                        <p:par>
                          <p:cTn id="62" fill="hold">
                            <p:stCondLst>
                              <p:cond delay="25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par>
                                <p:cTn id="66" presetID="10" presetClass="entr" presetSubtype="0" fill="hold" nodeType="withEffect">
                                  <p:stCondLst>
                                    <p:cond delay="0"/>
                                  </p:stCondLst>
                                  <p:childTnLst>
                                    <p:set>
                                      <p:cBhvr>
                                        <p:cTn id="67" dur="1" fill="hold">
                                          <p:stCondLst>
                                            <p:cond delay="0"/>
                                          </p:stCondLst>
                                        </p:cTn>
                                        <p:tgtEl>
                                          <p:spTgt spid="70">
                                            <p:txEl>
                                              <p:pRg st="2" end="2"/>
                                            </p:txEl>
                                          </p:spTgt>
                                        </p:tgtEl>
                                        <p:attrNameLst>
                                          <p:attrName>style.visibility</p:attrName>
                                        </p:attrNameLst>
                                      </p:cBhvr>
                                      <p:to>
                                        <p:strVal val="visible"/>
                                      </p:to>
                                    </p:set>
                                    <p:animEffect transition="in" filter="fade">
                                      <p:cBhvr>
                                        <p:cTn id="68" dur="500"/>
                                        <p:tgtEl>
                                          <p:spTgt spid="70">
                                            <p:txEl>
                                              <p:pRg st="2" end="2"/>
                                            </p:txEl>
                                          </p:spTgt>
                                        </p:tgtEl>
                                      </p:cBhvr>
                                    </p:animEffect>
                                  </p:childTnLst>
                                </p:cTn>
                              </p:par>
                            </p:childTnLst>
                          </p:cTn>
                        </p:par>
                        <p:par>
                          <p:cTn id="69" fill="hold">
                            <p:stCondLst>
                              <p:cond delay="3000"/>
                            </p:stCondLst>
                            <p:childTnLst>
                              <p:par>
                                <p:cTn id="70" presetID="35" presetClass="emph" presetSubtype="0" fill="hold" nodeType="afterEffect">
                                  <p:stCondLst>
                                    <p:cond delay="0"/>
                                  </p:stCondLst>
                                  <p:childTnLst>
                                    <p:anim calcmode="discrete" valueType="str">
                                      <p:cBhvr>
                                        <p:cTn id="71" dur="1000" fill="hold"/>
                                        <p:tgtEl>
                                          <p:spTgt spid="44"/>
                                        </p:tgtEl>
                                        <p:attrNameLst>
                                          <p:attrName>style.visibility</p:attrName>
                                        </p:attrNameLst>
                                      </p:cBhvr>
                                      <p:tavLst>
                                        <p:tav tm="0">
                                          <p:val>
                                            <p:strVal val="hidden"/>
                                          </p:val>
                                        </p:tav>
                                        <p:tav tm="50000">
                                          <p:val>
                                            <p:strVal val="visible"/>
                                          </p:val>
                                        </p:tav>
                                      </p:tavLst>
                                    </p:anim>
                                  </p:childTnLst>
                                </p:cTn>
                              </p:par>
                              <p:par>
                                <p:cTn id="72" presetID="35" presetClass="emph" presetSubtype="0" fill="hold" nodeType="withEffect">
                                  <p:stCondLst>
                                    <p:cond delay="0"/>
                                  </p:stCondLst>
                                  <p:childTnLst>
                                    <p:anim calcmode="discrete" valueType="str">
                                      <p:cBhvr>
                                        <p:cTn id="73" dur="1000" fill="hold"/>
                                        <p:tgtEl>
                                          <p:spTgt spid="46"/>
                                        </p:tgtEl>
                                        <p:attrNameLst>
                                          <p:attrName>style.visibility</p:attrName>
                                        </p:attrNameLst>
                                      </p:cBhvr>
                                      <p:tavLst>
                                        <p:tav tm="0">
                                          <p:val>
                                            <p:strVal val="hidden"/>
                                          </p:val>
                                        </p:tav>
                                        <p:tav tm="50000">
                                          <p:val>
                                            <p:strVal val="visible"/>
                                          </p:val>
                                        </p:tav>
                                      </p:tavLst>
                                    </p:anim>
                                  </p:childTnLst>
                                </p:cTn>
                              </p:par>
                              <p:par>
                                <p:cTn id="74" presetID="35" presetClass="emph" presetSubtype="0" fill="hold" grpId="1" nodeType="withEffect">
                                  <p:stCondLst>
                                    <p:cond delay="0"/>
                                  </p:stCondLst>
                                  <p:childTnLst>
                                    <p:anim calcmode="discrete" valueType="str">
                                      <p:cBhvr>
                                        <p:cTn id="75" dur="1000" fill="hold"/>
                                        <p:tgtEl>
                                          <p:spTgt spid="56"/>
                                        </p:tgtEl>
                                        <p:attrNameLst>
                                          <p:attrName>style.visibility</p:attrName>
                                        </p:attrNameLst>
                                      </p:cBhvr>
                                      <p:tavLst>
                                        <p:tav tm="0">
                                          <p:val>
                                            <p:strVal val="hidden"/>
                                          </p:val>
                                        </p:tav>
                                        <p:tav tm="50000">
                                          <p:val>
                                            <p:strVal val="visible"/>
                                          </p:val>
                                        </p:tav>
                                      </p:tavLst>
                                    </p:anim>
                                  </p:childTnLst>
                                </p:cTn>
                              </p:par>
                            </p:childTnLst>
                          </p:cTn>
                        </p:par>
                        <p:par>
                          <p:cTn id="76" fill="hold">
                            <p:stCondLst>
                              <p:cond delay="4000"/>
                            </p:stCondLst>
                            <p:childTnLst>
                              <p:par>
                                <p:cTn id="77" presetID="35" presetClass="emph" presetSubtype="0" fill="hold" nodeType="afterEffect">
                                  <p:stCondLst>
                                    <p:cond delay="0"/>
                                  </p:stCondLst>
                                  <p:childTnLst>
                                    <p:anim calcmode="discrete" valueType="str">
                                      <p:cBhvr>
                                        <p:cTn id="78" dur="1000" fill="hold"/>
                                        <p:tgtEl>
                                          <p:spTgt spid="11"/>
                                        </p:tgtEl>
                                        <p:attrNameLst>
                                          <p:attrName>style.visibility</p:attrName>
                                        </p:attrNameLst>
                                      </p:cBhvr>
                                      <p:tavLst>
                                        <p:tav tm="0">
                                          <p:val>
                                            <p:strVal val="hidden"/>
                                          </p:val>
                                        </p:tav>
                                        <p:tav tm="50000">
                                          <p:val>
                                            <p:strVal val="visible"/>
                                          </p:val>
                                        </p:tav>
                                      </p:tavLst>
                                    </p:anim>
                                  </p:childTnLst>
                                </p:cTn>
                              </p:par>
                              <p:par>
                                <p:cTn id="79" presetID="35" presetClass="emph" presetSubtype="0" fill="hold" nodeType="withEffect">
                                  <p:stCondLst>
                                    <p:cond delay="0"/>
                                  </p:stCondLst>
                                  <p:childTnLst>
                                    <p:anim calcmode="discrete" valueType="str">
                                      <p:cBhvr>
                                        <p:cTn id="80" dur="1000" fill="hold"/>
                                        <p:tgtEl>
                                          <p:spTgt spid="24"/>
                                        </p:tgtEl>
                                        <p:attrNameLst>
                                          <p:attrName>style.visibility</p:attrName>
                                        </p:attrNameLst>
                                      </p:cBhvr>
                                      <p:tavLst>
                                        <p:tav tm="0">
                                          <p:val>
                                            <p:strVal val="hidden"/>
                                          </p:val>
                                        </p:tav>
                                        <p:tav tm="50000">
                                          <p:val>
                                            <p:strVal val="visible"/>
                                          </p:val>
                                        </p:tav>
                                      </p:tavLst>
                                    </p:anim>
                                  </p:childTnLst>
                                </p:cTn>
                              </p:par>
                              <p:par>
                                <p:cTn id="81" presetID="35" presetClass="emph" presetSubtype="0" fill="hold" nodeType="withEffect">
                                  <p:stCondLst>
                                    <p:cond delay="0"/>
                                  </p:stCondLst>
                                  <p:childTnLst>
                                    <p:anim calcmode="discrete" valueType="str">
                                      <p:cBhvr>
                                        <p:cTn id="82" dur="1000" fill="hold"/>
                                        <p:tgtEl>
                                          <p:spTgt spid="13"/>
                                        </p:tgtEl>
                                        <p:attrNameLst>
                                          <p:attrName>style.visibility</p:attrName>
                                        </p:attrNameLst>
                                      </p:cBhvr>
                                      <p:tavLst>
                                        <p:tav tm="0">
                                          <p:val>
                                            <p:strVal val="hidden"/>
                                          </p:val>
                                        </p:tav>
                                        <p:tav tm="50000">
                                          <p:val>
                                            <p:strVal val="visible"/>
                                          </p:val>
                                        </p:tav>
                                      </p:tavLst>
                                    </p:anim>
                                  </p:childTnLst>
                                </p:cTn>
                              </p:par>
                              <p:par>
                                <p:cTn id="83" presetID="35" presetClass="emph" presetSubtype="0" fill="hold" nodeType="withEffect">
                                  <p:stCondLst>
                                    <p:cond delay="0"/>
                                  </p:stCondLst>
                                  <p:childTnLst>
                                    <p:anim calcmode="discrete" valueType="str">
                                      <p:cBhvr>
                                        <p:cTn id="84" dur="1000" fill="hold"/>
                                        <p:tgtEl>
                                          <p:spTgt spid="25"/>
                                        </p:tgtEl>
                                        <p:attrNameLst>
                                          <p:attrName>style.visibility</p:attrName>
                                        </p:attrNameLst>
                                      </p:cBhvr>
                                      <p:tavLst>
                                        <p:tav tm="0">
                                          <p:val>
                                            <p:strVal val="hidden"/>
                                          </p:val>
                                        </p:tav>
                                        <p:tav tm="50000">
                                          <p:val>
                                            <p:strVal val="visible"/>
                                          </p:val>
                                        </p:tav>
                                      </p:tavLst>
                                    </p:anim>
                                  </p:childTnLst>
                                </p:cTn>
                              </p:par>
                              <p:par>
                                <p:cTn id="85" presetID="35" presetClass="emph" presetSubtype="0" fill="hold" nodeType="withEffect">
                                  <p:stCondLst>
                                    <p:cond delay="0"/>
                                  </p:stCondLst>
                                  <p:childTnLst>
                                    <p:anim calcmode="discrete" valueType="str">
                                      <p:cBhvr>
                                        <p:cTn id="86" dur="1000" fill="hold"/>
                                        <p:tgtEl>
                                          <p:spTgt spid="14"/>
                                        </p:tgtEl>
                                        <p:attrNameLst>
                                          <p:attrName>style.visibility</p:attrName>
                                        </p:attrNameLst>
                                      </p:cBhvr>
                                      <p:tavLst>
                                        <p:tav tm="0">
                                          <p:val>
                                            <p:strVal val="hidden"/>
                                          </p:val>
                                        </p:tav>
                                        <p:tav tm="50000">
                                          <p:val>
                                            <p:strVal val="visible"/>
                                          </p:val>
                                        </p:tav>
                                      </p:tavLst>
                                    </p:anim>
                                  </p:childTnLst>
                                </p:cTn>
                              </p:par>
                            </p:childTnLst>
                          </p:cTn>
                        </p:par>
                        <p:par>
                          <p:cTn id="87" fill="hold">
                            <p:stCondLst>
                              <p:cond delay="5000"/>
                            </p:stCondLst>
                            <p:childTnLst>
                              <p:par>
                                <p:cTn id="88" presetID="35" presetClass="emph" presetSubtype="0" fill="hold" nodeType="afterEffect">
                                  <p:stCondLst>
                                    <p:cond delay="0"/>
                                  </p:stCondLst>
                                  <p:childTnLst>
                                    <p:anim calcmode="discrete" valueType="str">
                                      <p:cBhvr>
                                        <p:cTn id="89" dur="1000" fill="hold"/>
                                        <p:tgtEl>
                                          <p:spTgt spid="40"/>
                                        </p:tgtEl>
                                        <p:attrNameLst>
                                          <p:attrName>style.visibility</p:attrName>
                                        </p:attrNameLst>
                                      </p:cBhvr>
                                      <p:tavLst>
                                        <p:tav tm="0">
                                          <p:val>
                                            <p:strVal val="hidden"/>
                                          </p:val>
                                        </p:tav>
                                        <p:tav tm="50000">
                                          <p:val>
                                            <p:strVal val="visible"/>
                                          </p:val>
                                        </p:tav>
                                      </p:tavLst>
                                    </p:anim>
                                  </p:childTnLst>
                                </p:cTn>
                              </p:par>
                              <p:par>
                                <p:cTn id="90" presetID="35" presetClass="emph" presetSubtype="0" fill="hold" nodeType="withEffect">
                                  <p:stCondLst>
                                    <p:cond delay="0"/>
                                  </p:stCondLst>
                                  <p:childTnLst>
                                    <p:anim calcmode="discrete" valueType="str">
                                      <p:cBhvr>
                                        <p:cTn id="91" dur="1000" fill="hold"/>
                                        <p:tgtEl>
                                          <p:spTgt spid="42"/>
                                        </p:tgtEl>
                                        <p:attrNameLst>
                                          <p:attrName>style.visibility</p:attrName>
                                        </p:attrNameLst>
                                      </p:cBhvr>
                                      <p:tavLst>
                                        <p:tav tm="0">
                                          <p:val>
                                            <p:strVal val="hidden"/>
                                          </p:val>
                                        </p:tav>
                                        <p:tav tm="50000">
                                          <p:val>
                                            <p:strVal val="visible"/>
                                          </p:val>
                                        </p:tav>
                                      </p:tavLst>
                                    </p:anim>
                                  </p:childTnLst>
                                </p:cTn>
                              </p:par>
                              <p:par>
                                <p:cTn id="92" presetID="35" presetClass="emph" presetSubtype="0" fill="hold" grpId="1" nodeType="withEffect">
                                  <p:stCondLst>
                                    <p:cond delay="0"/>
                                  </p:stCondLst>
                                  <p:childTnLst>
                                    <p:anim calcmode="discrete" valueType="str">
                                      <p:cBhvr>
                                        <p:cTn id="93" dur="1000" fill="hold"/>
                                        <p:tgtEl>
                                          <p:spTgt spid="55"/>
                                        </p:tgtEl>
                                        <p:attrNameLst>
                                          <p:attrName>style.visibility</p:attrName>
                                        </p:attrNameLst>
                                      </p:cBhvr>
                                      <p:tavLst>
                                        <p:tav tm="0">
                                          <p:val>
                                            <p:strVal val="hidden"/>
                                          </p:val>
                                        </p:tav>
                                        <p:tav tm="50000">
                                          <p:val>
                                            <p:strVal val="visible"/>
                                          </p:val>
                                        </p:tav>
                                      </p:tavLst>
                                    </p:anim>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500"/>
                                        <p:tgtEl>
                                          <p:spTgt spid="68"/>
                                        </p:tgtEl>
                                      </p:cBhvr>
                                    </p:animEffect>
                                  </p:childTnLst>
                                </p:cTn>
                              </p:par>
                            </p:childTnLst>
                          </p:cTn>
                        </p:par>
                        <p:par>
                          <p:cTn id="102" fill="hold">
                            <p:stCondLst>
                              <p:cond delay="500"/>
                            </p:stCondLst>
                            <p:childTnLst>
                              <p:par>
                                <p:cTn id="103" presetID="10" presetClass="entr" presetSubtype="0" fill="hold" nodeType="afterEffect">
                                  <p:stCondLst>
                                    <p:cond delay="0"/>
                                  </p:stCondLst>
                                  <p:childTnLst>
                                    <p:set>
                                      <p:cBhvr>
                                        <p:cTn id="104" dur="1" fill="hold">
                                          <p:stCondLst>
                                            <p:cond delay="0"/>
                                          </p:stCondLst>
                                        </p:cTn>
                                        <p:tgtEl>
                                          <p:spTgt spid="70">
                                            <p:txEl>
                                              <p:pRg st="3" end="3"/>
                                            </p:txEl>
                                          </p:spTgt>
                                        </p:tgtEl>
                                        <p:attrNameLst>
                                          <p:attrName>style.visibility</p:attrName>
                                        </p:attrNameLst>
                                      </p:cBhvr>
                                      <p:to>
                                        <p:strVal val="visible"/>
                                      </p:to>
                                    </p:set>
                                    <p:animEffect transition="in" filter="fade">
                                      <p:cBhvr>
                                        <p:cTn id="105" dur="500"/>
                                        <p:tgtEl>
                                          <p:spTgt spid="70">
                                            <p:txEl>
                                              <p:pRg st="3" end="3"/>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ntr" presetSubtype="2" fill="hold" grpId="0" nodeType="click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fill="hold"/>
                                        <p:tgtEl>
                                          <p:spTgt spid="32"/>
                                        </p:tgtEl>
                                        <p:attrNameLst>
                                          <p:attrName>ppt_x</p:attrName>
                                        </p:attrNameLst>
                                      </p:cBhvr>
                                      <p:tavLst>
                                        <p:tav tm="0">
                                          <p:val>
                                            <p:strVal val="1+#ppt_w/2"/>
                                          </p:val>
                                        </p:tav>
                                        <p:tav tm="100000">
                                          <p:val>
                                            <p:strVal val="#ppt_x"/>
                                          </p:val>
                                        </p:tav>
                                      </p:tavLst>
                                    </p:anim>
                                    <p:anim calcmode="lin" valueType="num">
                                      <p:cBhvr additive="base">
                                        <p:cTn id="111"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55" grpId="0"/>
      <p:bldP spid="55" grpId="1"/>
      <p:bldP spid="56" grpId="0"/>
      <p:bldP spid="56" grpId="1"/>
      <p:bldP spid="68" grpId="0"/>
      <p:bldP spid="21" grpId="0"/>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Freeform 65"/>
          <p:cNvSpPr/>
          <p:nvPr/>
        </p:nvSpPr>
        <p:spPr>
          <a:xfrm rot="5400000" flipV="1">
            <a:off x="3075491" y="-60967"/>
            <a:ext cx="1071605" cy="2957493"/>
          </a:xfrm>
          <a:custGeom>
            <a:avLst/>
            <a:gdLst>
              <a:gd name="connsiteX0" fmla="*/ 4021157 w 4021157"/>
              <a:gd name="connsiteY0" fmla="*/ 28108 h 3046729"/>
              <a:gd name="connsiteX1" fmla="*/ 1024569 w 4021157"/>
              <a:gd name="connsiteY1" fmla="*/ 435732 h 3046729"/>
              <a:gd name="connsiteX2" fmla="*/ 0 w 4021157"/>
              <a:gd name="connsiteY2" fmla="*/ 3046729 h 3046729"/>
            </a:gdLst>
            <a:ahLst/>
            <a:cxnLst>
              <a:cxn ang="0">
                <a:pos x="connsiteX0" y="connsiteY0"/>
              </a:cxn>
              <a:cxn ang="0">
                <a:pos x="connsiteX1" y="connsiteY1"/>
              </a:cxn>
              <a:cxn ang="0">
                <a:pos x="connsiteX2" y="connsiteY2"/>
              </a:cxn>
            </a:cxnLst>
            <a:rect l="l" t="t" r="r" b="b"/>
            <a:pathLst>
              <a:path w="4021157" h="3046729">
                <a:moveTo>
                  <a:pt x="4021157" y="28108"/>
                </a:moveTo>
                <a:cubicBezTo>
                  <a:pt x="2857959" y="-19632"/>
                  <a:pt x="1694762" y="-67371"/>
                  <a:pt x="1024569" y="435732"/>
                </a:cubicBezTo>
                <a:cubicBezTo>
                  <a:pt x="354376" y="938835"/>
                  <a:pt x="177188" y="1992782"/>
                  <a:pt x="0" y="3046729"/>
                </a:cubicBezTo>
              </a:path>
            </a:pathLst>
          </a:custGeom>
          <a:noFill/>
          <a:ln>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p:nvPr/>
        </p:nvGrpSpPr>
        <p:grpSpPr>
          <a:xfrm>
            <a:off x="646440" y="4422767"/>
            <a:ext cx="1794510" cy="1304099"/>
            <a:chOff x="646440" y="4422767"/>
            <a:chExt cx="1794510" cy="1304099"/>
          </a:xfrm>
        </p:grpSpPr>
        <p:sp>
          <p:nvSpPr>
            <p:cNvPr id="37" name="TextBox 36"/>
            <p:cNvSpPr txBox="1"/>
            <p:nvPr/>
          </p:nvSpPr>
          <p:spPr>
            <a:xfrm>
              <a:off x="646440" y="5265201"/>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On-</a:t>
              </a:r>
              <a:r>
                <a:rPr lang="en-US" sz="1200" b="1" dirty="0" err="1" smtClean="0">
                  <a:solidFill>
                    <a:prstClr val="black"/>
                  </a:solidFill>
                  <a:cs typeface="Arial" panose="020B0604020202020204" pitchFamily="34" charset="0"/>
                </a:rPr>
                <a:t>prem</a:t>
              </a:r>
              <a:endParaRPr lang="en-US" sz="1200" b="1" dirty="0" smtClean="0">
                <a:solidFill>
                  <a:prstClr val="black"/>
                </a:solidFill>
                <a:cs typeface="Arial" panose="020B0604020202020204" pitchFamily="34" charset="0"/>
              </a:endParaRPr>
            </a:p>
            <a:p>
              <a:pPr algn="ctr" defTabSz="457200"/>
              <a:r>
                <a:rPr lang="en-US" sz="1200" b="1" dirty="0" smtClean="0">
                  <a:solidFill>
                    <a:prstClr val="black"/>
                  </a:solidFill>
                  <a:cs typeface="Arial" panose="020B0604020202020204" pitchFamily="34" charset="0"/>
                </a:rPr>
                <a:t>App Server</a:t>
              </a:r>
            </a:p>
          </p:txBody>
        </p:sp>
        <p:pic>
          <p:nvPicPr>
            <p:cNvPr id="5" name="Picture 4"/>
            <p:cNvPicPr>
              <a:picLocks noChangeAspect="1"/>
            </p:cNvPicPr>
            <p:nvPr/>
          </p:nvPicPr>
          <p:blipFill>
            <a:blip r:embed="rId6"/>
            <a:stretch>
              <a:fillRect/>
            </a:stretch>
          </p:blipFill>
          <p:spPr>
            <a:xfrm>
              <a:off x="1072288" y="4422767"/>
              <a:ext cx="844850" cy="857229"/>
            </a:xfrm>
            <a:prstGeom prst="rect">
              <a:avLst/>
            </a:prstGeom>
          </p:spPr>
        </p:pic>
      </p:grpSp>
      <p:grpSp>
        <p:nvGrpSpPr>
          <p:cNvPr id="26" name="Group 25"/>
          <p:cNvGrpSpPr/>
          <p:nvPr/>
        </p:nvGrpSpPr>
        <p:grpSpPr>
          <a:xfrm>
            <a:off x="2175214" y="4466181"/>
            <a:ext cx="1794510" cy="1260685"/>
            <a:chOff x="2175214" y="4466181"/>
            <a:chExt cx="1794510" cy="1260685"/>
          </a:xfrm>
        </p:grpSpPr>
        <p:pic>
          <p:nvPicPr>
            <p:cNvPr id="57" name="Picture 56"/>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2803311" y="4466181"/>
              <a:ext cx="497738" cy="471992"/>
            </a:xfrm>
            <a:prstGeom prst="rect">
              <a:avLst/>
            </a:prstGeom>
          </p:spPr>
        </p:pic>
        <p:pic>
          <p:nvPicPr>
            <p:cNvPr id="9" name="Picture 8"/>
            <p:cNvPicPr>
              <a:picLocks noChangeAspect="1"/>
            </p:cNvPicPr>
            <p:nvPr/>
          </p:nvPicPr>
          <p:blipFill>
            <a:blip r:embed="rId8"/>
            <a:stretch>
              <a:fillRect/>
            </a:stretch>
          </p:blipFill>
          <p:spPr>
            <a:xfrm>
              <a:off x="2814606" y="4851872"/>
              <a:ext cx="357319" cy="353981"/>
            </a:xfrm>
            <a:prstGeom prst="rect">
              <a:avLst/>
            </a:prstGeom>
          </p:spPr>
        </p:pic>
        <p:sp>
          <p:nvSpPr>
            <p:cNvPr id="41" name="TextBox 40"/>
            <p:cNvSpPr txBox="1"/>
            <p:nvPr/>
          </p:nvSpPr>
          <p:spPr>
            <a:xfrm>
              <a:off x="2175214" y="5265201"/>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On-</a:t>
              </a:r>
              <a:r>
                <a:rPr lang="en-US" sz="1200" b="1" dirty="0" err="1" smtClean="0">
                  <a:solidFill>
                    <a:prstClr val="black"/>
                  </a:solidFill>
                  <a:cs typeface="Arial" panose="020B0604020202020204" pitchFamily="34" charset="0"/>
                </a:rPr>
                <a:t>prem</a:t>
              </a:r>
              <a:endParaRPr lang="en-US" sz="1200" b="1" dirty="0" smtClean="0">
                <a:solidFill>
                  <a:prstClr val="black"/>
                </a:solidFill>
                <a:cs typeface="Arial" panose="020B0604020202020204" pitchFamily="34" charset="0"/>
              </a:endParaRPr>
            </a:p>
            <a:p>
              <a:pPr algn="ctr" defTabSz="457200"/>
              <a:r>
                <a:rPr lang="en-US" sz="1200" b="1" dirty="0" smtClean="0">
                  <a:solidFill>
                    <a:prstClr val="black"/>
                  </a:solidFill>
                  <a:cs typeface="Arial" panose="020B0604020202020204" pitchFamily="34" charset="0"/>
                </a:rPr>
                <a:t>Patient DB</a:t>
              </a:r>
            </a:p>
          </p:txBody>
        </p:sp>
      </p:grpSp>
      <p:grpSp>
        <p:nvGrpSpPr>
          <p:cNvPr id="32" name="Group 31"/>
          <p:cNvGrpSpPr/>
          <p:nvPr/>
        </p:nvGrpSpPr>
        <p:grpSpPr>
          <a:xfrm>
            <a:off x="718643" y="3000860"/>
            <a:ext cx="1794510" cy="1425371"/>
            <a:chOff x="718643" y="2626282"/>
            <a:chExt cx="1794510" cy="1425371"/>
          </a:xfrm>
        </p:grpSpPr>
        <p:pic>
          <p:nvPicPr>
            <p:cNvPr id="60" name="Picture 59"/>
            <p:cNvPicPr>
              <a:picLocks noChangeAspect="1"/>
            </p:cNvPicPr>
            <p:nvPr/>
          </p:nvPicPr>
          <p:blipFill>
            <a:blip r:embed="rId9"/>
            <a:stretch>
              <a:fillRect/>
            </a:stretch>
          </p:blipFill>
          <p:spPr>
            <a:xfrm>
              <a:off x="918812" y="2626282"/>
              <a:ext cx="1249766" cy="983003"/>
            </a:xfrm>
            <a:prstGeom prst="rect">
              <a:avLst/>
            </a:prstGeom>
          </p:spPr>
        </p:pic>
        <p:sp>
          <p:nvSpPr>
            <p:cNvPr id="45" name="TextBox 44"/>
            <p:cNvSpPr txBox="1"/>
            <p:nvPr/>
          </p:nvSpPr>
          <p:spPr>
            <a:xfrm>
              <a:off x="718643" y="3589988"/>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Cloud</a:t>
              </a:r>
            </a:p>
            <a:p>
              <a:pPr algn="ctr" defTabSz="457200"/>
              <a:r>
                <a:rPr lang="en-US" sz="1200" b="1" dirty="0" smtClean="0">
                  <a:solidFill>
                    <a:prstClr val="black"/>
                  </a:solidFill>
                  <a:cs typeface="Arial" panose="020B0604020202020204" pitchFamily="34" charset="0"/>
                </a:rPr>
                <a:t>App Server</a:t>
              </a:r>
            </a:p>
          </p:txBody>
        </p:sp>
      </p:grpSp>
      <p:grpSp>
        <p:nvGrpSpPr>
          <p:cNvPr id="39" name="Group 38"/>
          <p:cNvGrpSpPr/>
          <p:nvPr/>
        </p:nvGrpSpPr>
        <p:grpSpPr>
          <a:xfrm>
            <a:off x="2132545" y="3001060"/>
            <a:ext cx="1794510" cy="1355428"/>
            <a:chOff x="2132545" y="2714618"/>
            <a:chExt cx="1794510" cy="1355428"/>
          </a:xfrm>
        </p:grpSpPr>
        <p:pic>
          <p:nvPicPr>
            <p:cNvPr id="59" name="Picture 58"/>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2799962" y="2714618"/>
              <a:ext cx="625606" cy="625604"/>
            </a:xfrm>
            <a:prstGeom prst="rect">
              <a:avLst/>
            </a:prstGeom>
          </p:spPr>
        </p:pic>
        <p:pic>
          <p:nvPicPr>
            <p:cNvPr id="43" name="Picture 42"/>
            <p:cNvPicPr>
              <a:picLocks noChangeAspect="1"/>
            </p:cNvPicPr>
            <p:nvPr/>
          </p:nvPicPr>
          <p:blipFill>
            <a:blip r:embed="rId8"/>
            <a:stretch>
              <a:fillRect/>
            </a:stretch>
          </p:blipFill>
          <p:spPr>
            <a:xfrm>
              <a:off x="2814605" y="3288899"/>
              <a:ext cx="357319" cy="353981"/>
            </a:xfrm>
            <a:prstGeom prst="rect">
              <a:avLst/>
            </a:prstGeom>
          </p:spPr>
        </p:pic>
        <p:sp>
          <p:nvSpPr>
            <p:cNvPr id="47" name="TextBox 46"/>
            <p:cNvSpPr txBox="1"/>
            <p:nvPr/>
          </p:nvSpPr>
          <p:spPr>
            <a:xfrm>
              <a:off x="2132545" y="3608381"/>
              <a:ext cx="1794510"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Cloud</a:t>
              </a:r>
            </a:p>
            <a:p>
              <a:pPr algn="ctr" defTabSz="457200"/>
              <a:r>
                <a:rPr lang="en-US" sz="1200" b="1" dirty="0" smtClean="0">
                  <a:solidFill>
                    <a:prstClr val="black"/>
                  </a:solidFill>
                  <a:cs typeface="Arial" panose="020B0604020202020204" pitchFamily="34" charset="0"/>
                </a:rPr>
                <a:t>Patient DB</a:t>
              </a:r>
            </a:p>
          </p:txBody>
        </p:sp>
      </p:grpSp>
      <p:grpSp>
        <p:nvGrpSpPr>
          <p:cNvPr id="77" name="Group 76"/>
          <p:cNvGrpSpPr/>
          <p:nvPr/>
        </p:nvGrpSpPr>
        <p:grpSpPr>
          <a:xfrm>
            <a:off x="-179156" y="2448188"/>
            <a:ext cx="914400" cy="3076853"/>
            <a:chOff x="-179156" y="2448188"/>
            <a:chExt cx="914400" cy="3076853"/>
          </a:xfrm>
        </p:grpSpPr>
        <p:cxnSp>
          <p:nvCxnSpPr>
            <p:cNvPr id="48" name="Straight Connector 47"/>
            <p:cNvCxnSpPr/>
            <p:nvPr/>
          </p:nvCxnSpPr>
          <p:spPr>
            <a:xfrm flipH="1">
              <a:off x="469616" y="2448188"/>
              <a:ext cx="22302" cy="3076853"/>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rot="5400000">
              <a:off x="-179156" y="3278186"/>
              <a:ext cx="914400" cy="914400"/>
            </a:xfrm>
            <a:prstGeom prst="rect">
              <a:avLst/>
            </a:prstGeom>
            <a:noFill/>
          </p:spPr>
          <p:txBody>
            <a:bodyPr wrap="none" rtlCol="0">
              <a:normAutofit/>
            </a:bodyPr>
            <a:lstStyle/>
            <a:p>
              <a:r>
                <a:rPr lang="en-US" sz="1400" i="1" dirty="0" smtClean="0"/>
                <a:t>Segmented Network</a:t>
              </a:r>
            </a:p>
          </p:txBody>
        </p:sp>
      </p:grpSp>
      <p:sp>
        <p:nvSpPr>
          <p:cNvPr id="64" name="TextBox 63"/>
          <p:cNvSpPr txBox="1"/>
          <p:nvPr/>
        </p:nvSpPr>
        <p:spPr>
          <a:xfrm>
            <a:off x="7583166" y="391537"/>
            <a:ext cx="2618601" cy="914400"/>
          </a:xfrm>
          <a:prstGeom prst="rect">
            <a:avLst/>
          </a:prstGeom>
          <a:noFill/>
        </p:spPr>
        <p:txBody>
          <a:bodyPr wrap="none" rtlCol="0">
            <a:normAutofit/>
          </a:bodyPr>
          <a:lstStyle/>
          <a:p>
            <a:pPr algn="ctr"/>
            <a:r>
              <a:rPr lang="cs-CZ" i="1" dirty="0" smtClean="0"/>
              <a:t>Krok</a:t>
            </a:r>
            <a:r>
              <a:rPr lang="en-US" i="1" dirty="0" smtClean="0"/>
              <a:t> 3: </a:t>
            </a:r>
            <a:r>
              <a:rPr lang="cs-CZ" i="1" dirty="0"/>
              <a:t>Získání přístupu k </a:t>
            </a:r>
            <a:r>
              <a:rPr lang="cs-CZ" i="1" dirty="0" smtClean="0"/>
              <a:t>datům a jejich zcizení</a:t>
            </a:r>
            <a:endParaRPr lang="en-US" i="1" dirty="0" smtClean="0"/>
          </a:p>
        </p:txBody>
      </p:sp>
      <p:sp>
        <p:nvSpPr>
          <p:cNvPr id="67" name="TextBox 66"/>
          <p:cNvSpPr txBox="1"/>
          <p:nvPr/>
        </p:nvSpPr>
        <p:spPr>
          <a:xfrm>
            <a:off x="771826" y="611350"/>
            <a:ext cx="2618601" cy="914400"/>
          </a:xfrm>
          <a:prstGeom prst="rect">
            <a:avLst/>
          </a:prstGeom>
          <a:noFill/>
        </p:spPr>
        <p:txBody>
          <a:bodyPr wrap="none" rtlCol="0">
            <a:normAutofit/>
          </a:bodyPr>
          <a:lstStyle/>
          <a:p>
            <a:pPr algn="ctr"/>
            <a:r>
              <a:rPr lang="cs-CZ" i="1" dirty="0" smtClean="0"/>
              <a:t>Zcizení citlivých dat</a:t>
            </a:r>
            <a:endParaRPr lang="en-US" i="1" dirty="0" smtClean="0"/>
          </a:p>
        </p:txBody>
      </p:sp>
      <p:sp>
        <p:nvSpPr>
          <p:cNvPr id="70" name="Content Placeholder 1"/>
          <p:cNvSpPr>
            <a:spLocks noGrp="1"/>
          </p:cNvSpPr>
          <p:nvPr>
            <p:ph idx="1"/>
          </p:nvPr>
        </p:nvSpPr>
        <p:spPr>
          <a:xfrm>
            <a:off x="3726886" y="1473581"/>
            <a:ext cx="8246201" cy="3120454"/>
          </a:xfrm>
        </p:spPr>
        <p:txBody>
          <a:bodyPr>
            <a:normAutofit fontScale="92500" lnSpcReduction="20000"/>
          </a:bodyPr>
          <a:lstStyle/>
          <a:p>
            <a:r>
              <a:rPr lang="cs-CZ" dirty="0" smtClean="0"/>
              <a:t>Nyní má útočník plnou moc nad doménou a prostředím cíle</a:t>
            </a:r>
            <a:endParaRPr lang="en-US" dirty="0" smtClean="0"/>
          </a:p>
          <a:p>
            <a:r>
              <a:rPr lang="cs-CZ" dirty="0" smtClean="0"/>
              <a:t>Jako d</a:t>
            </a:r>
            <a:r>
              <a:rPr lang="en-US" dirty="0" err="1" smtClean="0"/>
              <a:t>omain</a:t>
            </a:r>
            <a:r>
              <a:rPr lang="en-US" dirty="0" smtClean="0"/>
              <a:t> admin</a:t>
            </a:r>
            <a:r>
              <a:rPr lang="cs-CZ" dirty="0"/>
              <a:t> </a:t>
            </a:r>
            <a:r>
              <a:rPr lang="cs-CZ" dirty="0" smtClean="0"/>
              <a:t>se útočník může bez obav připojit na jakýkoliv backend server – například interní web s přístupem do databáze</a:t>
            </a:r>
            <a:endParaRPr lang="en-US" dirty="0" smtClean="0"/>
          </a:p>
          <a:p>
            <a:r>
              <a:rPr lang="cs-CZ" dirty="0" smtClean="0"/>
              <a:t>Na</a:t>
            </a:r>
            <a:r>
              <a:rPr lang="en-US" dirty="0" smtClean="0"/>
              <a:t> web server</a:t>
            </a:r>
            <a:r>
              <a:rPr lang="cs-CZ" dirty="0" smtClean="0"/>
              <a:t>u je konfigurační </a:t>
            </a:r>
            <a:r>
              <a:rPr lang="en-US" dirty="0" smtClean="0"/>
              <a:t>XML </a:t>
            </a:r>
            <a:r>
              <a:rPr lang="cs-CZ" dirty="0" smtClean="0"/>
              <a:t>soubor s přístupy k databázi – pro útočníka velmi snadná cesta, jak se dostat k citlivým datům</a:t>
            </a:r>
            <a:endParaRPr lang="en-US" dirty="0" smtClean="0"/>
          </a:p>
          <a:p>
            <a:r>
              <a:rPr lang="cs-CZ" dirty="0" smtClean="0"/>
              <a:t>Případně lze získat přístup ze stanice vývojáře, kde je uložený SSH klíč k připojení ke</a:t>
            </a:r>
            <a:r>
              <a:rPr lang="en-US" dirty="0" smtClean="0"/>
              <a:t> cloud app server</a:t>
            </a:r>
            <a:r>
              <a:rPr lang="cs-CZ" dirty="0" smtClean="0"/>
              <a:t>u a c</a:t>
            </a:r>
            <a:r>
              <a:rPr lang="en-US" dirty="0" smtClean="0"/>
              <a:t>loud </a:t>
            </a:r>
            <a:r>
              <a:rPr lang="en-US" dirty="0" err="1" smtClean="0"/>
              <a:t>datab</a:t>
            </a:r>
            <a:r>
              <a:rPr lang="cs-CZ" dirty="0" smtClean="0"/>
              <a:t>ázi</a:t>
            </a:r>
            <a:r>
              <a:rPr lang="en-US" dirty="0" smtClean="0"/>
              <a:t> </a:t>
            </a:r>
            <a:r>
              <a:rPr lang="cs-CZ" dirty="0" smtClean="0"/>
              <a:t>s citlivými daty…</a:t>
            </a:r>
            <a:endParaRPr lang="en-US" dirty="0" smtClean="0"/>
          </a:p>
          <a:p>
            <a:r>
              <a:rPr lang="cs-CZ" dirty="0" smtClean="0"/>
              <a:t>…v takovém případě má pomocí SSH klíče a dat z XML kompletní přístup ke cloud i on-premise databázím</a:t>
            </a:r>
            <a:endParaRPr lang="en-US" dirty="0"/>
          </a:p>
        </p:txBody>
      </p:sp>
      <p:pic>
        <p:nvPicPr>
          <p:cNvPr id="71" name="Picture 7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9656" y="1828554"/>
            <a:ext cx="1182039" cy="943724"/>
          </a:xfrm>
          <a:prstGeom prst="rect">
            <a:avLst/>
          </a:prstGeom>
        </p:spPr>
      </p:pic>
      <p:pic>
        <p:nvPicPr>
          <p:cNvPr id="58" name="Picture 57"/>
          <p:cNvPicPr>
            <a:picLocks noChangeAspect="1"/>
          </p:cNvPicPr>
          <p:nvPr/>
        </p:nvPicPr>
        <p:blipFill>
          <a:blip r:embed="rId12"/>
          <a:stretch>
            <a:fillRect/>
          </a:stretch>
        </p:blipFill>
        <p:spPr>
          <a:xfrm>
            <a:off x="1987370" y="4845243"/>
            <a:ext cx="345428" cy="457459"/>
          </a:xfrm>
          <a:prstGeom prst="rect">
            <a:avLst/>
          </a:prstGeom>
        </p:spPr>
      </p:pic>
      <p:grpSp>
        <p:nvGrpSpPr>
          <p:cNvPr id="72" name="Group 71"/>
          <p:cNvGrpSpPr/>
          <p:nvPr/>
        </p:nvGrpSpPr>
        <p:grpSpPr>
          <a:xfrm>
            <a:off x="2644477" y="1973653"/>
            <a:ext cx="355991" cy="579934"/>
            <a:chOff x="5394814" y="4851382"/>
            <a:chExt cx="562730" cy="834766"/>
          </a:xfrm>
        </p:grpSpPr>
        <p:pic>
          <p:nvPicPr>
            <p:cNvPr id="61" name="Picture 60"/>
            <p:cNvPicPr>
              <a:picLocks noChangeAspect="1"/>
            </p:cNvPicPr>
            <p:nvPr/>
          </p:nvPicPr>
          <p:blipFill>
            <a:blip r:embed="rId13"/>
            <a:stretch>
              <a:fillRect/>
            </a:stretch>
          </p:blipFill>
          <p:spPr>
            <a:xfrm>
              <a:off x="5409282" y="5129343"/>
              <a:ext cx="548261" cy="556805"/>
            </a:xfrm>
            <a:prstGeom prst="rect">
              <a:avLst/>
            </a:prstGeom>
          </p:spPr>
        </p:pic>
        <p:pic>
          <p:nvPicPr>
            <p:cNvPr id="62" name="Picture 61"/>
            <p:cNvPicPr>
              <a:picLocks noChangeAspect="1"/>
            </p:cNvPicPr>
            <p:nvPr/>
          </p:nvPicPr>
          <p:blipFill>
            <a:blip r:embed="rId14"/>
            <a:stretch>
              <a:fillRect/>
            </a:stretch>
          </p:blipFill>
          <p:spPr>
            <a:xfrm>
              <a:off x="5394814" y="4851382"/>
              <a:ext cx="562730" cy="479976"/>
            </a:xfrm>
            <a:prstGeom prst="rect">
              <a:avLst/>
            </a:prstGeom>
          </p:spPr>
        </p:pic>
      </p:grpSp>
      <p:grpSp>
        <p:nvGrpSpPr>
          <p:cNvPr id="75" name="Group 74"/>
          <p:cNvGrpSpPr/>
          <p:nvPr/>
        </p:nvGrpSpPr>
        <p:grpSpPr>
          <a:xfrm>
            <a:off x="1257670" y="1705233"/>
            <a:ext cx="1794510" cy="1422585"/>
            <a:chOff x="1257670" y="1705233"/>
            <a:chExt cx="1794510" cy="1422585"/>
          </a:xfrm>
        </p:grpSpPr>
        <p:pic>
          <p:nvPicPr>
            <p:cNvPr id="73" name="Picture 72"/>
            <p:cNvPicPr>
              <a:picLocks noChangeAspect="1"/>
            </p:cNvPicPr>
            <p:nvPr>
              <p:custDataLst>
                <p:tags r:id="rId1"/>
              </p:custDataLst>
            </p:nvPr>
          </p:nvPicPr>
          <p:blipFill>
            <a:blip r:embed="rId15">
              <a:extLst>
                <a:ext uri="{28A0092B-C50C-407E-A947-70E740481C1C}">
                  <a14:useLocalDpi xmlns:a14="http://schemas.microsoft.com/office/drawing/2010/main" val="0"/>
                </a:ext>
              </a:extLst>
            </a:blip>
            <a:stretch>
              <a:fillRect/>
            </a:stretch>
          </p:blipFill>
          <p:spPr>
            <a:xfrm>
              <a:off x="1587740" y="1705233"/>
              <a:ext cx="1056737" cy="785902"/>
            </a:xfrm>
            <a:prstGeom prst="rect">
              <a:avLst/>
            </a:prstGeom>
          </p:spPr>
        </p:pic>
        <p:sp>
          <p:nvSpPr>
            <p:cNvPr id="74" name="TextBox 73"/>
            <p:cNvSpPr txBox="1"/>
            <p:nvPr/>
          </p:nvSpPr>
          <p:spPr>
            <a:xfrm>
              <a:off x="1257670" y="2481487"/>
              <a:ext cx="1794510" cy="646331"/>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Other network </a:t>
              </a:r>
              <a:r>
                <a:rPr lang="en-US" sz="1200" b="1" dirty="0" err="1" smtClean="0">
                  <a:solidFill>
                    <a:prstClr val="black"/>
                  </a:solidFill>
                  <a:cs typeface="Arial" panose="020B0604020202020204" pitchFamily="34" charset="0"/>
                </a:rPr>
                <a:t>WorkStations</a:t>
              </a:r>
              <a:r>
                <a:rPr lang="en-US" sz="1200" b="1" dirty="0" smtClean="0">
                  <a:solidFill>
                    <a:prstClr val="black"/>
                  </a:solidFill>
                  <a:cs typeface="Arial" panose="020B0604020202020204" pitchFamily="34" charset="0"/>
                </a:rPr>
                <a:t> and Servers</a:t>
              </a:r>
            </a:p>
          </p:txBody>
        </p:sp>
      </p:grpSp>
      <p:pic>
        <p:nvPicPr>
          <p:cNvPr id="76" name="Picture 75"/>
          <p:cNvPicPr>
            <a:picLocks noChangeAspect="1"/>
          </p:cNvPicPr>
          <p:nvPr/>
        </p:nvPicPr>
        <p:blipFill>
          <a:blip r:embed="rId8"/>
          <a:stretch>
            <a:fillRect/>
          </a:stretch>
        </p:blipFill>
        <p:spPr>
          <a:xfrm>
            <a:off x="2810979" y="4859858"/>
            <a:ext cx="357319" cy="353981"/>
          </a:xfrm>
          <a:prstGeom prst="rect">
            <a:avLst/>
          </a:prstGeom>
        </p:spPr>
      </p:pic>
      <p:pic>
        <p:nvPicPr>
          <p:cNvPr id="78" name="Picture 77"/>
          <p:cNvPicPr>
            <a:picLocks noChangeAspect="1"/>
          </p:cNvPicPr>
          <p:nvPr/>
        </p:nvPicPr>
        <p:blipFill>
          <a:blip r:embed="rId8"/>
          <a:stretch>
            <a:fillRect/>
          </a:stretch>
        </p:blipFill>
        <p:spPr>
          <a:xfrm>
            <a:off x="2821808" y="3586430"/>
            <a:ext cx="357319" cy="353981"/>
          </a:xfrm>
          <a:prstGeom prst="rect">
            <a:avLst/>
          </a:prstGeom>
        </p:spPr>
      </p:pic>
      <p:pic>
        <p:nvPicPr>
          <p:cNvPr id="79" name="Picture 78"/>
          <p:cNvPicPr>
            <a:picLocks noChangeAspect="1"/>
          </p:cNvPicPr>
          <p:nvPr/>
        </p:nvPicPr>
        <p:blipFill>
          <a:blip r:embed="rId8">
            <a:clrChange>
              <a:clrFrom>
                <a:srgbClr val="FFFFFF"/>
              </a:clrFrom>
              <a:clrTo>
                <a:srgbClr val="FFFFFF">
                  <a:alpha val="0"/>
                </a:srgbClr>
              </a:clrTo>
            </a:clrChange>
          </a:blip>
          <a:stretch>
            <a:fillRect/>
          </a:stretch>
        </p:blipFill>
        <p:spPr>
          <a:xfrm>
            <a:off x="2833459" y="3591317"/>
            <a:ext cx="357319" cy="353981"/>
          </a:xfrm>
          <a:prstGeom prst="rect">
            <a:avLst/>
          </a:prstGeom>
        </p:spPr>
      </p:pic>
      <p:pic>
        <p:nvPicPr>
          <p:cNvPr id="82" name="Picture 81"/>
          <p:cNvPicPr>
            <a:picLocks noChangeAspect="1"/>
          </p:cNvPicPr>
          <p:nvPr/>
        </p:nvPicPr>
        <p:blipFill>
          <a:blip r:embed="rId12"/>
          <a:stretch>
            <a:fillRect/>
          </a:stretch>
        </p:blipFill>
        <p:spPr>
          <a:xfrm>
            <a:off x="1948124" y="3634065"/>
            <a:ext cx="345428" cy="457459"/>
          </a:xfrm>
          <a:prstGeom prst="rect">
            <a:avLst/>
          </a:prstGeom>
        </p:spPr>
      </p:pic>
      <p:sp>
        <p:nvSpPr>
          <p:cNvPr id="84" name="Rectangle 83"/>
          <p:cNvSpPr/>
          <p:nvPr/>
        </p:nvSpPr>
        <p:spPr>
          <a:xfrm>
            <a:off x="4447905" y="5126701"/>
            <a:ext cx="6627100" cy="738664"/>
          </a:xfrm>
          <a:prstGeom prst="rect">
            <a:avLst/>
          </a:prstGeom>
          <a:solidFill>
            <a:schemeClr val="tx2">
              <a:lumMod val="75000"/>
            </a:schemeClr>
          </a:solidFill>
        </p:spPr>
        <p:txBody>
          <a:bodyPr wrap="square" anchor="ctr">
            <a:spAutoFit/>
          </a:bodyPr>
          <a:lstStyle/>
          <a:p>
            <a:r>
              <a:rPr lang="en-US" sz="1400" dirty="0" smtClean="0">
                <a:solidFill>
                  <a:schemeClr val="bg1"/>
                </a:solidFill>
                <a:latin typeface="Courier New" panose="02070309020205020404" pitchFamily="49" charset="0"/>
                <a:cs typeface="Courier New" panose="02070309020205020404" pitchFamily="49" charset="0"/>
              </a:rPr>
              <a:t>&gt;</a:t>
            </a:r>
            <a:r>
              <a:rPr lang="en-US" sz="1400" dirty="0">
                <a:solidFill>
                  <a:schemeClr val="bg1"/>
                </a:solidFill>
                <a:latin typeface="Courier New" panose="02070309020205020404" pitchFamily="49" charset="0"/>
                <a:cs typeface="Courier New" panose="02070309020205020404" pitchFamily="49" charset="0"/>
              </a:rPr>
              <a:t>echo </a:t>
            </a:r>
            <a:r>
              <a:rPr lang="en-US" sz="1400" dirty="0" smtClean="0">
                <a:solidFill>
                  <a:schemeClr val="bg1"/>
                </a:solidFill>
                <a:latin typeface="Courier New" panose="02070309020205020404" pitchFamily="49" charset="0"/>
                <a:cs typeface="Courier New" panose="02070309020205020404" pitchFamily="49" charset="0"/>
              </a:rPr>
              <a:t>“</a:t>
            </a:r>
            <a:r>
              <a:rPr lang="cs-CZ" sz="1400" dirty="0" smtClean="0">
                <a:solidFill>
                  <a:schemeClr val="bg1"/>
                </a:solidFill>
                <a:latin typeface="Courier New" panose="02070309020205020404" pitchFamily="49" charset="0"/>
                <a:cs typeface="Courier New" panose="02070309020205020404" pitchFamily="49" charset="0"/>
              </a:rPr>
              <a:t>Získání přístupu na úrovni domain admin umožní útočníkovi “legitimní“ přístup kamkoliv v rámci IT infrastruktury – on-premise i cloud</a:t>
            </a:r>
            <a:r>
              <a:rPr lang="en-US" sz="1400" dirty="0" smtClean="0">
                <a:solidFill>
                  <a:schemeClr val="bg1"/>
                </a:solidFill>
                <a:latin typeface="Courier New" panose="02070309020205020404" pitchFamily="49" charset="0"/>
                <a:cs typeface="Courier New" panose="02070309020205020404" pitchFamily="49" charset="0"/>
              </a:rPr>
              <a:t>” &gt; important.txt</a:t>
            </a:r>
            <a:endParaRPr lang="en-US" sz="1400" dirty="0">
              <a:solidFill>
                <a:schemeClr val="bg1"/>
              </a:solidFill>
              <a:latin typeface="Courier New" panose="02070309020205020404" pitchFamily="49" charset="0"/>
              <a:cs typeface="Courier New" panose="02070309020205020404" pitchFamily="49" charset="0"/>
            </a:endParaRPr>
          </a:p>
        </p:txBody>
      </p:sp>
      <p:pic>
        <p:nvPicPr>
          <p:cNvPr id="86" name="Picture 85"/>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192881" y="85574"/>
            <a:ext cx="1143722" cy="1166813"/>
          </a:xfrm>
          <a:prstGeom prst="rect">
            <a:avLst/>
          </a:prstGeom>
        </p:spPr>
      </p:pic>
    </p:spTree>
    <p:extLst>
      <p:ext uri="{BB962C8B-B14F-4D97-AF65-F5344CB8AC3E}">
        <p14:creationId xmlns:p14="http://schemas.microsoft.com/office/powerpoint/2010/main" val="3570383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nodeType="withEffect">
                                  <p:stCondLst>
                                    <p:cond delay="0"/>
                                  </p:stCondLst>
                                  <p:childTnLst>
                                    <p:set>
                                      <p:cBhvr>
                                        <p:cTn id="9" dur="1" fill="hold">
                                          <p:stCondLst>
                                            <p:cond delay="0"/>
                                          </p:stCondLst>
                                        </p:cTn>
                                        <p:tgtEl>
                                          <p:spTgt spid="70">
                                            <p:txEl>
                                              <p:pRg st="0" end="0"/>
                                            </p:txEl>
                                          </p:spTgt>
                                        </p:tgtEl>
                                        <p:attrNameLst>
                                          <p:attrName>style.visibility</p:attrName>
                                        </p:attrNameLst>
                                      </p:cBhvr>
                                      <p:to>
                                        <p:strVal val="visible"/>
                                      </p:to>
                                    </p:set>
                                    <p:animEffect transition="in" filter="fade">
                                      <p:cBhvr>
                                        <p:cTn id="10" dur="500"/>
                                        <p:tgtEl>
                                          <p:spTgt spid="70">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fade">
                                      <p:cBhvr>
                                        <p:cTn id="14" dur="500"/>
                                        <p:tgtEl>
                                          <p:spTgt spid="77"/>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additive="base">
                                        <p:cTn id="29" dur="500" fill="hold"/>
                                        <p:tgtEl>
                                          <p:spTgt spid="71"/>
                                        </p:tgtEl>
                                        <p:attrNameLst>
                                          <p:attrName>ppt_x</p:attrName>
                                        </p:attrNameLst>
                                      </p:cBhvr>
                                      <p:tavLst>
                                        <p:tav tm="0">
                                          <p:val>
                                            <p:strVal val="0-#ppt_w/2"/>
                                          </p:val>
                                        </p:tav>
                                        <p:tav tm="100000">
                                          <p:val>
                                            <p:strVal val="#ppt_x"/>
                                          </p:val>
                                        </p:tav>
                                      </p:tavLst>
                                    </p:anim>
                                    <p:anim calcmode="lin" valueType="num">
                                      <p:cBhvr additive="base">
                                        <p:cTn id="30"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additive="base">
                                        <p:cTn id="35" dur="500" fill="hold"/>
                                        <p:tgtEl>
                                          <p:spTgt spid="58"/>
                                        </p:tgtEl>
                                        <p:attrNameLst>
                                          <p:attrName>ppt_x</p:attrName>
                                        </p:attrNameLst>
                                      </p:cBhvr>
                                      <p:tavLst>
                                        <p:tav tm="0">
                                          <p:val>
                                            <p:strVal val="#ppt_x"/>
                                          </p:val>
                                        </p:tav>
                                        <p:tav tm="100000">
                                          <p:val>
                                            <p:strVal val="#ppt_x"/>
                                          </p:val>
                                        </p:tav>
                                      </p:tavLst>
                                    </p:anim>
                                    <p:anim calcmode="lin" valueType="num">
                                      <p:cBhvr additive="base">
                                        <p:cTn id="36" dur="500" fill="hold"/>
                                        <p:tgtEl>
                                          <p:spTgt spid="58"/>
                                        </p:tgtEl>
                                        <p:attrNameLst>
                                          <p:attrName>ppt_y</p:attrName>
                                        </p:attrNameLst>
                                      </p:cBhvr>
                                      <p:tavLst>
                                        <p:tav tm="0">
                                          <p:val>
                                            <p:strVal val="1+#ppt_h/2"/>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70">
                                            <p:txEl>
                                              <p:pRg st="1" end="1"/>
                                            </p:txEl>
                                          </p:spTgt>
                                        </p:tgtEl>
                                        <p:attrNameLst>
                                          <p:attrName>style.visibility</p:attrName>
                                        </p:attrNameLst>
                                      </p:cBhvr>
                                      <p:to>
                                        <p:strVal val="visible"/>
                                      </p:to>
                                    </p:set>
                                    <p:animEffect transition="in" filter="fade">
                                      <p:cBhvr>
                                        <p:cTn id="39" dur="500"/>
                                        <p:tgtEl>
                                          <p:spTgt spid="70">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6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66"/>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76"/>
                                        </p:tgtEl>
                                        <p:attrNameLst>
                                          <p:attrName>style.visibility</p:attrName>
                                        </p:attrNameLst>
                                      </p:cBhvr>
                                      <p:to>
                                        <p:strVal val="visible"/>
                                      </p:to>
                                    </p:set>
                                  </p:childTnLst>
                                </p:cTn>
                              </p:par>
                            </p:childTnLst>
                          </p:cTn>
                        </p:par>
                        <p:par>
                          <p:cTn id="48" fill="hold">
                            <p:stCondLst>
                              <p:cond delay="0"/>
                            </p:stCondLst>
                            <p:childTnLst>
                              <p:par>
                                <p:cTn id="49" presetID="37" presetClass="path" presetSubtype="0" accel="50000" decel="50000" fill="hold" nodeType="afterEffect">
                                  <p:stCondLst>
                                    <p:cond delay="0"/>
                                  </p:stCondLst>
                                  <p:childTnLst>
                                    <p:animMotion origin="layout" path="M -0.00026 7.40741E-7 L -0.0414 -0.23357 C -0.05117 -0.28519 -0.04857 -0.34398 -0.03086 -0.39514 C -0.01836 -0.45671 0.00925 -0.49167 0.03425 -0.51042 L 0.1625 -0.59236 " pathEditMode="relative" rAng="17820000" ptsTypes="AAAAA">
                                      <p:cBhvr>
                                        <p:cTn id="50" dur="2000" fill="hold"/>
                                        <p:tgtEl>
                                          <p:spTgt spid="76"/>
                                        </p:tgtEl>
                                        <p:attrNameLst>
                                          <p:attrName>ppt_x</p:attrName>
                                          <p:attrName>ppt_y</p:attrName>
                                        </p:attrNameLst>
                                      </p:cBhvr>
                                      <p:rCtr x="2656" y="-34583"/>
                                    </p:animMotion>
                                  </p:childTnLst>
                                </p:cTn>
                              </p:par>
                              <p:par>
                                <p:cTn id="51" presetID="10" presetClass="entr" presetSubtype="0" fill="hold" nodeType="withEffect">
                                  <p:stCondLst>
                                    <p:cond delay="0"/>
                                  </p:stCondLst>
                                  <p:childTnLst>
                                    <p:set>
                                      <p:cBhvr>
                                        <p:cTn id="52" dur="1" fill="hold">
                                          <p:stCondLst>
                                            <p:cond delay="0"/>
                                          </p:stCondLst>
                                        </p:cTn>
                                        <p:tgtEl>
                                          <p:spTgt spid="70">
                                            <p:txEl>
                                              <p:pRg st="2" end="2"/>
                                            </p:txEl>
                                          </p:spTgt>
                                        </p:tgtEl>
                                        <p:attrNameLst>
                                          <p:attrName>style.visibility</p:attrName>
                                        </p:attrNameLst>
                                      </p:cBhvr>
                                      <p:to>
                                        <p:strVal val="visible"/>
                                      </p:to>
                                    </p:set>
                                    <p:animEffect transition="in" filter="fade">
                                      <p:cBhvr>
                                        <p:cTn id="53" dur="500"/>
                                        <p:tgtEl>
                                          <p:spTgt spid="70">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6"/>
                                        </p:tgtEl>
                                      </p:cBhvr>
                                    </p:animEffect>
                                    <p:set>
                                      <p:cBhvr>
                                        <p:cTn id="58" dur="1" fill="hold">
                                          <p:stCondLst>
                                            <p:cond delay="499"/>
                                          </p:stCondLst>
                                        </p:cTn>
                                        <p:tgtEl>
                                          <p:spTgt spid="6"/>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26"/>
                                        </p:tgtEl>
                                      </p:cBhvr>
                                    </p:animEffect>
                                    <p:set>
                                      <p:cBhvr>
                                        <p:cTn id="61" dur="1" fill="hold">
                                          <p:stCondLst>
                                            <p:cond delay="499"/>
                                          </p:stCondLst>
                                        </p:cTn>
                                        <p:tgtEl>
                                          <p:spTgt spid="26"/>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8"/>
                                        </p:tgtEl>
                                      </p:cBhvr>
                                    </p:animEffect>
                                    <p:set>
                                      <p:cBhvr>
                                        <p:cTn id="64" dur="1" fill="hold">
                                          <p:stCondLst>
                                            <p:cond delay="499"/>
                                          </p:stCondLst>
                                        </p:cTn>
                                        <p:tgtEl>
                                          <p:spTgt spid="58"/>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76"/>
                                        </p:tgtEl>
                                      </p:cBhvr>
                                    </p:animEffect>
                                    <p:set>
                                      <p:cBhvr>
                                        <p:cTn id="67" dur="1" fill="hold">
                                          <p:stCondLst>
                                            <p:cond delay="499"/>
                                          </p:stCondLst>
                                        </p:cTn>
                                        <p:tgtEl>
                                          <p:spTgt spid="76"/>
                                        </p:tgtEl>
                                        <p:attrNameLst>
                                          <p:attrName>style.visibility</p:attrName>
                                        </p:attrNameLst>
                                      </p:cBhvr>
                                      <p:to>
                                        <p:strVal val="hidden"/>
                                      </p:to>
                                    </p:set>
                                  </p:childTnLst>
                                </p:cTn>
                              </p:par>
                            </p:childTnLst>
                          </p:cTn>
                        </p:par>
                        <p:par>
                          <p:cTn id="68" fill="hold">
                            <p:stCondLst>
                              <p:cond delay="500"/>
                            </p:stCondLst>
                            <p:childTnLst>
                              <p:par>
                                <p:cTn id="69" presetID="47" presetClass="entr" presetSubtype="0" fill="hold"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1000"/>
                                        <p:tgtEl>
                                          <p:spTgt spid="32"/>
                                        </p:tgtEl>
                                      </p:cBhvr>
                                    </p:animEffect>
                                    <p:anim calcmode="lin" valueType="num">
                                      <p:cBhvr>
                                        <p:cTn id="72" dur="1000" fill="hold"/>
                                        <p:tgtEl>
                                          <p:spTgt spid="32"/>
                                        </p:tgtEl>
                                        <p:attrNameLst>
                                          <p:attrName>ppt_x</p:attrName>
                                        </p:attrNameLst>
                                      </p:cBhvr>
                                      <p:tavLst>
                                        <p:tav tm="0">
                                          <p:val>
                                            <p:strVal val="#ppt_x"/>
                                          </p:val>
                                        </p:tav>
                                        <p:tav tm="100000">
                                          <p:val>
                                            <p:strVal val="#ppt_x"/>
                                          </p:val>
                                        </p:tav>
                                      </p:tavLst>
                                    </p:anim>
                                    <p:anim calcmode="lin" valueType="num">
                                      <p:cBhvr>
                                        <p:cTn id="73" dur="1000" fill="hold"/>
                                        <p:tgtEl>
                                          <p:spTgt spid="32"/>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1000" fill="hold"/>
                                        <p:tgtEl>
                                          <p:spTgt spid="39"/>
                                        </p:tgtEl>
                                        <p:attrNameLst>
                                          <p:attrName>ppt_y</p:attrName>
                                        </p:attrNameLst>
                                      </p:cBhvr>
                                      <p:tavLst>
                                        <p:tav tm="0">
                                          <p:val>
                                            <p:strVal val="#ppt_y-.1"/>
                                          </p:val>
                                        </p:tav>
                                        <p:tav tm="100000">
                                          <p:val>
                                            <p:strVal val="#ppt_y"/>
                                          </p:val>
                                        </p:tav>
                                      </p:tavLst>
                                    </p:anim>
                                  </p:childTnLst>
                                </p:cTn>
                              </p:par>
                              <p:par>
                                <p:cTn id="79" presetID="10" presetClass="entr" presetSubtype="0" fill="hold" nodeType="withEffect">
                                  <p:stCondLst>
                                    <p:cond delay="0"/>
                                  </p:stCondLst>
                                  <p:childTnLst>
                                    <p:set>
                                      <p:cBhvr>
                                        <p:cTn id="80" dur="1" fill="hold">
                                          <p:stCondLst>
                                            <p:cond delay="0"/>
                                          </p:stCondLst>
                                        </p:cTn>
                                        <p:tgtEl>
                                          <p:spTgt spid="70">
                                            <p:txEl>
                                              <p:pRg st="3" end="3"/>
                                            </p:txEl>
                                          </p:spTgt>
                                        </p:tgtEl>
                                        <p:attrNameLst>
                                          <p:attrName>style.visibility</p:attrName>
                                        </p:attrNameLst>
                                      </p:cBhvr>
                                      <p:to>
                                        <p:strVal val="visible"/>
                                      </p:to>
                                    </p:set>
                                    <p:animEffect transition="in" filter="fade">
                                      <p:cBhvr>
                                        <p:cTn id="81" dur="500"/>
                                        <p:tgtEl>
                                          <p:spTgt spid="70">
                                            <p:txEl>
                                              <p:pRg st="3" end="3"/>
                                            </p:txEl>
                                          </p:spTgt>
                                        </p:tgtEl>
                                      </p:cBhvr>
                                    </p:animEffect>
                                  </p:childTnLst>
                                </p:cTn>
                              </p:par>
                            </p:childTnLst>
                          </p:cTn>
                        </p:par>
                        <p:par>
                          <p:cTn id="82" fill="hold">
                            <p:stCondLst>
                              <p:cond delay="1500"/>
                            </p:stCondLst>
                            <p:childTnLst>
                              <p:par>
                                <p:cTn id="83" presetID="2" presetClass="entr" presetSubtype="4" fill="hold" nodeType="afterEffect">
                                  <p:stCondLst>
                                    <p:cond delay="0"/>
                                  </p:stCondLst>
                                  <p:childTnLst>
                                    <p:set>
                                      <p:cBhvr>
                                        <p:cTn id="84" dur="1" fill="hold">
                                          <p:stCondLst>
                                            <p:cond delay="0"/>
                                          </p:stCondLst>
                                        </p:cTn>
                                        <p:tgtEl>
                                          <p:spTgt spid="82"/>
                                        </p:tgtEl>
                                        <p:attrNameLst>
                                          <p:attrName>style.visibility</p:attrName>
                                        </p:attrNameLst>
                                      </p:cBhvr>
                                      <p:to>
                                        <p:strVal val="visible"/>
                                      </p:to>
                                    </p:set>
                                    <p:anim calcmode="lin" valueType="num">
                                      <p:cBhvr additive="base">
                                        <p:cTn id="85" dur="500" fill="hold"/>
                                        <p:tgtEl>
                                          <p:spTgt spid="82"/>
                                        </p:tgtEl>
                                        <p:attrNameLst>
                                          <p:attrName>ppt_x</p:attrName>
                                        </p:attrNameLst>
                                      </p:cBhvr>
                                      <p:tavLst>
                                        <p:tav tm="0">
                                          <p:val>
                                            <p:strVal val="#ppt_x"/>
                                          </p:val>
                                        </p:tav>
                                        <p:tav tm="100000">
                                          <p:val>
                                            <p:strVal val="#ppt_x"/>
                                          </p:val>
                                        </p:tav>
                                      </p:tavLst>
                                    </p:anim>
                                    <p:anim calcmode="lin" valueType="num">
                                      <p:cBhvr additive="base">
                                        <p:cTn id="86" dur="500" fill="hold"/>
                                        <p:tgtEl>
                                          <p:spTgt spid="82"/>
                                        </p:tgtEl>
                                        <p:attrNameLst>
                                          <p:attrName>ppt_y</p:attrName>
                                        </p:attrNameLst>
                                      </p:cBhvr>
                                      <p:tavLst>
                                        <p:tav tm="0">
                                          <p:val>
                                            <p:strVal val="1+#ppt_h/2"/>
                                          </p:val>
                                        </p:tav>
                                        <p:tav tm="100000">
                                          <p:val>
                                            <p:strVal val="#ppt_y"/>
                                          </p:val>
                                        </p:tav>
                                      </p:tavLst>
                                    </p:anim>
                                  </p:childTnLst>
                                </p:cTn>
                              </p:par>
                            </p:childTnLst>
                          </p:cTn>
                        </p:par>
                        <p:par>
                          <p:cTn id="87" fill="hold">
                            <p:stCondLst>
                              <p:cond delay="2000"/>
                            </p:stCondLst>
                            <p:childTnLst>
                              <p:par>
                                <p:cTn id="88" presetID="2" presetClass="entr" presetSubtype="2"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additive="base">
                                        <p:cTn id="90" dur="500" fill="hold"/>
                                        <p:tgtEl>
                                          <p:spTgt spid="72"/>
                                        </p:tgtEl>
                                        <p:attrNameLst>
                                          <p:attrName>ppt_x</p:attrName>
                                        </p:attrNameLst>
                                      </p:cBhvr>
                                      <p:tavLst>
                                        <p:tav tm="0">
                                          <p:val>
                                            <p:strVal val="1+#ppt_w/2"/>
                                          </p:val>
                                        </p:tav>
                                        <p:tav tm="100000">
                                          <p:val>
                                            <p:strVal val="#ppt_x"/>
                                          </p:val>
                                        </p:tav>
                                      </p:tavLst>
                                    </p:anim>
                                    <p:anim calcmode="lin" valueType="num">
                                      <p:cBhvr additive="base">
                                        <p:cTn id="91"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78"/>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79"/>
                                        </p:tgtEl>
                                        <p:attrNameLst>
                                          <p:attrName>style.visibility</p:attrName>
                                        </p:attrNameLst>
                                      </p:cBhvr>
                                      <p:to>
                                        <p:strVal val="visible"/>
                                      </p:to>
                                    </p:set>
                                  </p:childTnLst>
                                </p:cTn>
                              </p:par>
                              <p:par>
                                <p:cTn id="98" presetID="10" presetClass="entr" presetSubtype="0" fill="hold" nodeType="withEffect">
                                  <p:stCondLst>
                                    <p:cond delay="0"/>
                                  </p:stCondLst>
                                  <p:childTnLst>
                                    <p:set>
                                      <p:cBhvr>
                                        <p:cTn id="99" dur="1" fill="hold">
                                          <p:stCondLst>
                                            <p:cond delay="0"/>
                                          </p:stCondLst>
                                        </p:cTn>
                                        <p:tgtEl>
                                          <p:spTgt spid="70">
                                            <p:txEl>
                                              <p:pRg st="4" end="4"/>
                                            </p:txEl>
                                          </p:spTgt>
                                        </p:tgtEl>
                                        <p:attrNameLst>
                                          <p:attrName>style.visibility</p:attrName>
                                        </p:attrNameLst>
                                      </p:cBhvr>
                                      <p:to>
                                        <p:strVal val="visible"/>
                                      </p:to>
                                    </p:set>
                                    <p:animEffect transition="in" filter="fade">
                                      <p:cBhvr>
                                        <p:cTn id="100" dur="500"/>
                                        <p:tgtEl>
                                          <p:spTgt spid="70">
                                            <p:txEl>
                                              <p:pRg st="4" end="4"/>
                                            </p:txEl>
                                          </p:spTgt>
                                        </p:tgtEl>
                                      </p:cBhvr>
                                    </p:animEffect>
                                  </p:childTnLst>
                                </p:cTn>
                              </p:par>
                            </p:childTnLst>
                          </p:cTn>
                        </p:par>
                        <p:par>
                          <p:cTn id="101" fill="hold">
                            <p:stCondLst>
                              <p:cond delay="500"/>
                            </p:stCondLst>
                            <p:childTnLst>
                              <p:par>
                                <p:cTn id="102" presetID="37" presetClass="path" presetSubtype="0" accel="50000" decel="50000" fill="hold" nodeType="afterEffect">
                                  <p:stCondLst>
                                    <p:cond delay="0"/>
                                  </p:stCondLst>
                                  <p:childTnLst>
                                    <p:animMotion origin="layout" path="M -0.00118 4.44444E-6 L -0.01732 -0.2051 C -0.02136 -0.24862 -0.0142 -0.2926 0.00221 -0.325 C 0.02096 -0.36158 0.04388 -0.37917 0.06953 -0.375 L 0.18541 -0.36899 " pathEditMode="relative" rAng="18720000" ptsTypes="AAAAA">
                                      <p:cBhvr>
                                        <p:cTn id="103" dur="2000" fill="hold"/>
                                        <p:tgtEl>
                                          <p:spTgt spid="79"/>
                                        </p:tgtEl>
                                        <p:attrNameLst>
                                          <p:attrName>ppt_x</p:attrName>
                                          <p:attrName>ppt_y</p:attrName>
                                        </p:attrNameLst>
                                      </p:cBhvr>
                                      <p:rCtr x="4883" y="-25556"/>
                                    </p:animMotion>
                                  </p:childTnLst>
                                </p:cTn>
                              </p:par>
                            </p:childTnLst>
                          </p:cTn>
                        </p:par>
                      </p:childTnLst>
                    </p:cTn>
                  </p:par>
                  <p:par>
                    <p:cTn id="104" fill="hold">
                      <p:stCondLst>
                        <p:cond delay="indefinite"/>
                      </p:stCondLst>
                      <p:childTnLst>
                        <p:par>
                          <p:cTn id="105" fill="hold">
                            <p:stCondLst>
                              <p:cond delay="0"/>
                            </p:stCondLst>
                            <p:childTnLst>
                              <p:par>
                                <p:cTn id="106" presetID="2" presetClass="entr" presetSubtype="2" fill="hold" grpId="0" nodeType="clickEffect">
                                  <p:stCondLst>
                                    <p:cond delay="0"/>
                                  </p:stCondLst>
                                  <p:childTnLst>
                                    <p:set>
                                      <p:cBhvr>
                                        <p:cTn id="107" dur="1" fill="hold">
                                          <p:stCondLst>
                                            <p:cond delay="0"/>
                                          </p:stCondLst>
                                        </p:cTn>
                                        <p:tgtEl>
                                          <p:spTgt spid="84"/>
                                        </p:tgtEl>
                                        <p:attrNameLst>
                                          <p:attrName>style.visibility</p:attrName>
                                        </p:attrNameLst>
                                      </p:cBhvr>
                                      <p:to>
                                        <p:strVal val="visible"/>
                                      </p:to>
                                    </p:set>
                                    <p:anim calcmode="lin" valueType="num">
                                      <p:cBhvr additive="base">
                                        <p:cTn id="108" dur="500" fill="hold"/>
                                        <p:tgtEl>
                                          <p:spTgt spid="84"/>
                                        </p:tgtEl>
                                        <p:attrNameLst>
                                          <p:attrName>ppt_x</p:attrName>
                                        </p:attrNameLst>
                                      </p:cBhvr>
                                      <p:tavLst>
                                        <p:tav tm="0">
                                          <p:val>
                                            <p:strVal val="1+#ppt_w/2"/>
                                          </p:val>
                                        </p:tav>
                                        <p:tav tm="100000">
                                          <p:val>
                                            <p:strVal val="#ppt_x"/>
                                          </p:val>
                                        </p:tav>
                                      </p:tavLst>
                                    </p:anim>
                                    <p:anim calcmode="lin" valueType="num">
                                      <p:cBhvr additive="base">
                                        <p:cTn id="109"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8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196613"/>
            <a:ext cx="9144000" cy="510844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196613"/>
            <a:ext cx="9144000" cy="5108448"/>
          </a:xfrm>
          <a:prstGeom prst="rect">
            <a:avLst/>
          </a:prstGeom>
        </p:spPr>
      </p:pic>
      <p:sp>
        <p:nvSpPr>
          <p:cNvPr id="5" name="Title 3"/>
          <p:cNvSpPr txBox="1">
            <a:spLocks/>
          </p:cNvSpPr>
          <p:nvPr/>
        </p:nvSpPr>
        <p:spPr>
          <a:xfrm>
            <a:off x="329852" y="371734"/>
            <a:ext cx="11544822" cy="402352"/>
          </a:xfrm>
          <a:prstGeom prst="rect">
            <a:avLst/>
          </a:prstGeom>
        </p:spPr>
        <p:txBody>
          <a:bodyPr vert="horz" lIns="0" tIns="0" rIns="0" bIns="0" rtlCol="0" anchor="b">
            <a:normAutofit fontScale="85000" lnSpcReduction="10000"/>
          </a:bodyPr>
          <a:lstStyle>
            <a:lvl1pPr algn="l" defTabSz="914400" rtl="0" eaLnBrk="1" latinLnBrk="0" hangingPunct="1">
              <a:lnSpc>
                <a:spcPct val="90000"/>
              </a:lnSpc>
              <a:spcBef>
                <a:spcPct val="0"/>
              </a:spcBef>
              <a:buNone/>
              <a:defRPr lang="en-US" sz="2800" b="1" i="0" kern="1200" cap="all" baseline="0" dirty="0">
                <a:solidFill>
                  <a:srgbClr val="0F2233"/>
                </a:solidFill>
                <a:latin typeface="Arial" charset="0"/>
                <a:ea typeface="Arial" charset="0"/>
                <a:cs typeface="Arial" charset="0"/>
              </a:defRPr>
            </a:lvl1pPr>
          </a:lstStyle>
          <a:p>
            <a:r>
              <a:rPr lang="cs-CZ" dirty="0"/>
              <a:t>Eskalace privilegií umožňuje snadný přístup k vašim zdrojům</a:t>
            </a:r>
          </a:p>
        </p:txBody>
      </p:sp>
    </p:spTree>
    <p:extLst>
      <p:ext uri="{BB962C8B-B14F-4D97-AF65-F5344CB8AC3E}">
        <p14:creationId xmlns:p14="http://schemas.microsoft.com/office/powerpoint/2010/main" val="3154321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57"/>
            <a:ext cx="12192000" cy="6867144"/>
          </a:xfrm>
          <a:prstGeom prst="rect">
            <a:avLst/>
          </a:prstGeom>
        </p:spPr>
      </p:pic>
      <p:grpSp>
        <p:nvGrpSpPr>
          <p:cNvPr id="59" name="Group 58"/>
          <p:cNvGrpSpPr/>
          <p:nvPr/>
        </p:nvGrpSpPr>
        <p:grpSpPr>
          <a:xfrm>
            <a:off x="2531479" y="1509721"/>
            <a:ext cx="4541233" cy="4616963"/>
            <a:chOff x="4084994" y="1151678"/>
            <a:chExt cx="5515013" cy="5550669"/>
          </a:xfrm>
        </p:grpSpPr>
        <p:grpSp>
          <p:nvGrpSpPr>
            <p:cNvPr id="60" name="Group 59"/>
            <p:cNvGrpSpPr/>
            <p:nvPr/>
          </p:nvGrpSpPr>
          <p:grpSpPr>
            <a:xfrm>
              <a:off x="4084994" y="4429543"/>
              <a:ext cx="5515013" cy="2272804"/>
              <a:chOff x="4084994" y="4429543"/>
              <a:chExt cx="5515013" cy="2272804"/>
            </a:xfrm>
          </p:grpSpPr>
          <p:pic>
            <p:nvPicPr>
              <p:cNvPr id="100" name="Picture 9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4994" y="4429543"/>
                <a:ext cx="5515013" cy="2272804"/>
              </a:xfrm>
              <a:prstGeom prst="rect">
                <a:avLst/>
              </a:prstGeom>
            </p:spPr>
          </p:pic>
          <p:grpSp>
            <p:nvGrpSpPr>
              <p:cNvPr id="101" name="Group 100"/>
              <p:cNvGrpSpPr/>
              <p:nvPr/>
            </p:nvGrpSpPr>
            <p:grpSpPr>
              <a:xfrm>
                <a:off x="4694852" y="5106765"/>
                <a:ext cx="663163" cy="770331"/>
                <a:chOff x="10066998" y="1714343"/>
                <a:chExt cx="663163" cy="770331"/>
              </a:xfrm>
            </p:grpSpPr>
            <p:sp>
              <p:nvSpPr>
                <p:cNvPr id="113" name="Rectangle 54"/>
                <p:cNvSpPr/>
                <p:nvPr/>
              </p:nvSpPr>
              <p:spPr>
                <a:xfrm>
                  <a:off x="10066998" y="2081548"/>
                  <a:ext cx="663163" cy="403126"/>
                </a:xfrm>
                <a:custGeom>
                  <a:avLst/>
                  <a:gdLst>
                    <a:gd name="connsiteX0" fmla="*/ 0 w 644310"/>
                    <a:gd name="connsiteY0" fmla="*/ 0 h 527398"/>
                    <a:gd name="connsiteX1" fmla="*/ 644310 w 644310"/>
                    <a:gd name="connsiteY1" fmla="*/ 0 h 527398"/>
                    <a:gd name="connsiteX2" fmla="*/ 644310 w 644310"/>
                    <a:gd name="connsiteY2" fmla="*/ 527398 h 527398"/>
                    <a:gd name="connsiteX3" fmla="*/ 0 w 644310"/>
                    <a:gd name="connsiteY3" fmla="*/ 527398 h 527398"/>
                    <a:gd name="connsiteX4" fmla="*/ 0 w 644310"/>
                    <a:gd name="connsiteY4" fmla="*/ 0 h 527398"/>
                    <a:gd name="connsiteX0" fmla="*/ 9427 w 644310"/>
                    <a:gd name="connsiteY0" fmla="*/ 113121 h 527398"/>
                    <a:gd name="connsiteX1" fmla="*/ 644310 w 644310"/>
                    <a:gd name="connsiteY1" fmla="*/ 0 h 527398"/>
                    <a:gd name="connsiteX2" fmla="*/ 644310 w 644310"/>
                    <a:gd name="connsiteY2" fmla="*/ 527398 h 527398"/>
                    <a:gd name="connsiteX3" fmla="*/ 0 w 644310"/>
                    <a:gd name="connsiteY3" fmla="*/ 527398 h 527398"/>
                    <a:gd name="connsiteX4" fmla="*/ 9427 w 644310"/>
                    <a:gd name="connsiteY4" fmla="*/ 113121 h 527398"/>
                    <a:gd name="connsiteX0" fmla="*/ 0 w 663163"/>
                    <a:gd name="connsiteY0" fmla="*/ 113121 h 527398"/>
                    <a:gd name="connsiteX1" fmla="*/ 663163 w 663163"/>
                    <a:gd name="connsiteY1" fmla="*/ 0 h 527398"/>
                    <a:gd name="connsiteX2" fmla="*/ 663163 w 663163"/>
                    <a:gd name="connsiteY2" fmla="*/ 527398 h 527398"/>
                    <a:gd name="connsiteX3" fmla="*/ 18853 w 663163"/>
                    <a:gd name="connsiteY3" fmla="*/ 527398 h 527398"/>
                    <a:gd name="connsiteX4" fmla="*/ 0 w 663163"/>
                    <a:gd name="connsiteY4" fmla="*/ 113121 h 52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163" h="527398">
                      <a:moveTo>
                        <a:pt x="0" y="113121"/>
                      </a:moveTo>
                      <a:lnTo>
                        <a:pt x="663163" y="0"/>
                      </a:lnTo>
                      <a:lnTo>
                        <a:pt x="663163" y="527398"/>
                      </a:lnTo>
                      <a:lnTo>
                        <a:pt x="18853" y="527398"/>
                      </a:lnTo>
                      <a:lnTo>
                        <a:pt x="0" y="113121"/>
                      </a:lnTo>
                      <a:close/>
                    </a:path>
                  </a:pathLst>
                </a:custGeom>
                <a:gradFill>
                  <a:gsLst>
                    <a:gs pos="93000">
                      <a:schemeClr val="bg1">
                        <a:alpha val="0"/>
                      </a:schemeClr>
                    </a:gs>
                    <a:gs pos="55000">
                      <a:schemeClr val="bg1">
                        <a:alpha val="58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6999" y="1714343"/>
                  <a:ext cx="662932" cy="577391"/>
                </a:xfrm>
                <a:prstGeom prst="rect">
                  <a:avLst/>
                </a:prstGeom>
              </p:spPr>
            </p:pic>
          </p:grpSp>
          <p:grpSp>
            <p:nvGrpSpPr>
              <p:cNvPr id="102" name="Group 101"/>
              <p:cNvGrpSpPr/>
              <p:nvPr/>
            </p:nvGrpSpPr>
            <p:grpSpPr>
              <a:xfrm>
                <a:off x="8087630" y="4944514"/>
                <a:ext cx="663163" cy="770331"/>
                <a:chOff x="10066998" y="1714343"/>
                <a:chExt cx="663163" cy="770331"/>
              </a:xfrm>
            </p:grpSpPr>
            <p:sp>
              <p:nvSpPr>
                <p:cNvPr id="111" name="Rectangle 54"/>
                <p:cNvSpPr/>
                <p:nvPr/>
              </p:nvSpPr>
              <p:spPr>
                <a:xfrm>
                  <a:off x="10066998" y="2081548"/>
                  <a:ext cx="663163" cy="403126"/>
                </a:xfrm>
                <a:custGeom>
                  <a:avLst/>
                  <a:gdLst>
                    <a:gd name="connsiteX0" fmla="*/ 0 w 644310"/>
                    <a:gd name="connsiteY0" fmla="*/ 0 h 527398"/>
                    <a:gd name="connsiteX1" fmla="*/ 644310 w 644310"/>
                    <a:gd name="connsiteY1" fmla="*/ 0 h 527398"/>
                    <a:gd name="connsiteX2" fmla="*/ 644310 w 644310"/>
                    <a:gd name="connsiteY2" fmla="*/ 527398 h 527398"/>
                    <a:gd name="connsiteX3" fmla="*/ 0 w 644310"/>
                    <a:gd name="connsiteY3" fmla="*/ 527398 h 527398"/>
                    <a:gd name="connsiteX4" fmla="*/ 0 w 644310"/>
                    <a:gd name="connsiteY4" fmla="*/ 0 h 527398"/>
                    <a:gd name="connsiteX0" fmla="*/ 9427 w 644310"/>
                    <a:gd name="connsiteY0" fmla="*/ 113121 h 527398"/>
                    <a:gd name="connsiteX1" fmla="*/ 644310 w 644310"/>
                    <a:gd name="connsiteY1" fmla="*/ 0 h 527398"/>
                    <a:gd name="connsiteX2" fmla="*/ 644310 w 644310"/>
                    <a:gd name="connsiteY2" fmla="*/ 527398 h 527398"/>
                    <a:gd name="connsiteX3" fmla="*/ 0 w 644310"/>
                    <a:gd name="connsiteY3" fmla="*/ 527398 h 527398"/>
                    <a:gd name="connsiteX4" fmla="*/ 9427 w 644310"/>
                    <a:gd name="connsiteY4" fmla="*/ 113121 h 527398"/>
                    <a:gd name="connsiteX0" fmla="*/ 0 w 663163"/>
                    <a:gd name="connsiteY0" fmla="*/ 113121 h 527398"/>
                    <a:gd name="connsiteX1" fmla="*/ 663163 w 663163"/>
                    <a:gd name="connsiteY1" fmla="*/ 0 h 527398"/>
                    <a:gd name="connsiteX2" fmla="*/ 663163 w 663163"/>
                    <a:gd name="connsiteY2" fmla="*/ 527398 h 527398"/>
                    <a:gd name="connsiteX3" fmla="*/ 18853 w 663163"/>
                    <a:gd name="connsiteY3" fmla="*/ 527398 h 527398"/>
                    <a:gd name="connsiteX4" fmla="*/ 0 w 663163"/>
                    <a:gd name="connsiteY4" fmla="*/ 113121 h 52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163" h="527398">
                      <a:moveTo>
                        <a:pt x="0" y="113121"/>
                      </a:moveTo>
                      <a:lnTo>
                        <a:pt x="663163" y="0"/>
                      </a:lnTo>
                      <a:lnTo>
                        <a:pt x="663163" y="527398"/>
                      </a:lnTo>
                      <a:lnTo>
                        <a:pt x="18853" y="527398"/>
                      </a:lnTo>
                      <a:lnTo>
                        <a:pt x="0" y="113121"/>
                      </a:lnTo>
                      <a:close/>
                    </a:path>
                  </a:pathLst>
                </a:custGeom>
                <a:gradFill>
                  <a:gsLst>
                    <a:gs pos="93000">
                      <a:schemeClr val="bg1">
                        <a:alpha val="0"/>
                      </a:schemeClr>
                    </a:gs>
                    <a:gs pos="55000">
                      <a:schemeClr val="bg1">
                        <a:alpha val="58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2" name="Picture 1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6999" y="1714343"/>
                  <a:ext cx="662932" cy="577391"/>
                </a:xfrm>
                <a:prstGeom prst="rect">
                  <a:avLst/>
                </a:prstGeom>
              </p:spPr>
            </p:pic>
          </p:grpSp>
          <p:grpSp>
            <p:nvGrpSpPr>
              <p:cNvPr id="103" name="Group 102"/>
              <p:cNvGrpSpPr/>
              <p:nvPr/>
            </p:nvGrpSpPr>
            <p:grpSpPr>
              <a:xfrm>
                <a:off x="6985852" y="5490636"/>
                <a:ext cx="731520" cy="799250"/>
                <a:chOff x="10034558" y="1657143"/>
                <a:chExt cx="731520" cy="799250"/>
              </a:xfrm>
            </p:grpSpPr>
            <p:sp>
              <p:nvSpPr>
                <p:cNvPr id="109" name="Rectangle 54"/>
                <p:cNvSpPr/>
                <p:nvPr/>
              </p:nvSpPr>
              <p:spPr>
                <a:xfrm>
                  <a:off x="10066998" y="2053267"/>
                  <a:ext cx="663163" cy="403126"/>
                </a:xfrm>
                <a:custGeom>
                  <a:avLst/>
                  <a:gdLst>
                    <a:gd name="connsiteX0" fmla="*/ 0 w 644310"/>
                    <a:gd name="connsiteY0" fmla="*/ 0 h 527398"/>
                    <a:gd name="connsiteX1" fmla="*/ 644310 w 644310"/>
                    <a:gd name="connsiteY1" fmla="*/ 0 h 527398"/>
                    <a:gd name="connsiteX2" fmla="*/ 644310 w 644310"/>
                    <a:gd name="connsiteY2" fmla="*/ 527398 h 527398"/>
                    <a:gd name="connsiteX3" fmla="*/ 0 w 644310"/>
                    <a:gd name="connsiteY3" fmla="*/ 527398 h 527398"/>
                    <a:gd name="connsiteX4" fmla="*/ 0 w 644310"/>
                    <a:gd name="connsiteY4" fmla="*/ 0 h 527398"/>
                    <a:gd name="connsiteX0" fmla="*/ 9427 w 644310"/>
                    <a:gd name="connsiteY0" fmla="*/ 113121 h 527398"/>
                    <a:gd name="connsiteX1" fmla="*/ 644310 w 644310"/>
                    <a:gd name="connsiteY1" fmla="*/ 0 h 527398"/>
                    <a:gd name="connsiteX2" fmla="*/ 644310 w 644310"/>
                    <a:gd name="connsiteY2" fmla="*/ 527398 h 527398"/>
                    <a:gd name="connsiteX3" fmla="*/ 0 w 644310"/>
                    <a:gd name="connsiteY3" fmla="*/ 527398 h 527398"/>
                    <a:gd name="connsiteX4" fmla="*/ 9427 w 644310"/>
                    <a:gd name="connsiteY4" fmla="*/ 113121 h 527398"/>
                    <a:gd name="connsiteX0" fmla="*/ 0 w 663163"/>
                    <a:gd name="connsiteY0" fmla="*/ 113121 h 527398"/>
                    <a:gd name="connsiteX1" fmla="*/ 663163 w 663163"/>
                    <a:gd name="connsiteY1" fmla="*/ 0 h 527398"/>
                    <a:gd name="connsiteX2" fmla="*/ 663163 w 663163"/>
                    <a:gd name="connsiteY2" fmla="*/ 527398 h 527398"/>
                    <a:gd name="connsiteX3" fmla="*/ 18853 w 663163"/>
                    <a:gd name="connsiteY3" fmla="*/ 527398 h 527398"/>
                    <a:gd name="connsiteX4" fmla="*/ 0 w 663163"/>
                    <a:gd name="connsiteY4" fmla="*/ 113121 h 52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163" h="527398">
                      <a:moveTo>
                        <a:pt x="0" y="113121"/>
                      </a:moveTo>
                      <a:lnTo>
                        <a:pt x="663163" y="0"/>
                      </a:lnTo>
                      <a:lnTo>
                        <a:pt x="663163" y="527398"/>
                      </a:lnTo>
                      <a:lnTo>
                        <a:pt x="18853" y="527398"/>
                      </a:lnTo>
                      <a:lnTo>
                        <a:pt x="0" y="113121"/>
                      </a:lnTo>
                      <a:close/>
                    </a:path>
                  </a:pathLst>
                </a:custGeom>
                <a:gradFill>
                  <a:gsLst>
                    <a:gs pos="93000">
                      <a:schemeClr val="bg1">
                        <a:alpha val="0"/>
                      </a:schemeClr>
                    </a:gs>
                    <a:gs pos="55000">
                      <a:schemeClr val="bg1">
                        <a:alpha val="58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0" name="Picture 10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34558" y="1657143"/>
                  <a:ext cx="731520" cy="630620"/>
                </a:xfrm>
                <a:prstGeom prst="rect">
                  <a:avLst/>
                </a:prstGeom>
              </p:spPr>
            </p:pic>
          </p:grpSp>
          <p:grpSp>
            <p:nvGrpSpPr>
              <p:cNvPr id="104" name="Group 103"/>
              <p:cNvGrpSpPr/>
              <p:nvPr/>
            </p:nvGrpSpPr>
            <p:grpSpPr>
              <a:xfrm>
                <a:off x="5779523" y="5263283"/>
                <a:ext cx="731520" cy="799250"/>
                <a:chOff x="10034558" y="1657143"/>
                <a:chExt cx="731520" cy="799250"/>
              </a:xfrm>
            </p:grpSpPr>
            <p:sp>
              <p:nvSpPr>
                <p:cNvPr id="107" name="Rectangle 54"/>
                <p:cNvSpPr/>
                <p:nvPr/>
              </p:nvSpPr>
              <p:spPr>
                <a:xfrm>
                  <a:off x="10066998" y="2053267"/>
                  <a:ext cx="663163" cy="403126"/>
                </a:xfrm>
                <a:custGeom>
                  <a:avLst/>
                  <a:gdLst>
                    <a:gd name="connsiteX0" fmla="*/ 0 w 644310"/>
                    <a:gd name="connsiteY0" fmla="*/ 0 h 527398"/>
                    <a:gd name="connsiteX1" fmla="*/ 644310 w 644310"/>
                    <a:gd name="connsiteY1" fmla="*/ 0 h 527398"/>
                    <a:gd name="connsiteX2" fmla="*/ 644310 w 644310"/>
                    <a:gd name="connsiteY2" fmla="*/ 527398 h 527398"/>
                    <a:gd name="connsiteX3" fmla="*/ 0 w 644310"/>
                    <a:gd name="connsiteY3" fmla="*/ 527398 h 527398"/>
                    <a:gd name="connsiteX4" fmla="*/ 0 w 644310"/>
                    <a:gd name="connsiteY4" fmla="*/ 0 h 527398"/>
                    <a:gd name="connsiteX0" fmla="*/ 9427 w 644310"/>
                    <a:gd name="connsiteY0" fmla="*/ 113121 h 527398"/>
                    <a:gd name="connsiteX1" fmla="*/ 644310 w 644310"/>
                    <a:gd name="connsiteY1" fmla="*/ 0 h 527398"/>
                    <a:gd name="connsiteX2" fmla="*/ 644310 w 644310"/>
                    <a:gd name="connsiteY2" fmla="*/ 527398 h 527398"/>
                    <a:gd name="connsiteX3" fmla="*/ 0 w 644310"/>
                    <a:gd name="connsiteY3" fmla="*/ 527398 h 527398"/>
                    <a:gd name="connsiteX4" fmla="*/ 9427 w 644310"/>
                    <a:gd name="connsiteY4" fmla="*/ 113121 h 527398"/>
                    <a:gd name="connsiteX0" fmla="*/ 0 w 663163"/>
                    <a:gd name="connsiteY0" fmla="*/ 113121 h 527398"/>
                    <a:gd name="connsiteX1" fmla="*/ 663163 w 663163"/>
                    <a:gd name="connsiteY1" fmla="*/ 0 h 527398"/>
                    <a:gd name="connsiteX2" fmla="*/ 663163 w 663163"/>
                    <a:gd name="connsiteY2" fmla="*/ 527398 h 527398"/>
                    <a:gd name="connsiteX3" fmla="*/ 18853 w 663163"/>
                    <a:gd name="connsiteY3" fmla="*/ 527398 h 527398"/>
                    <a:gd name="connsiteX4" fmla="*/ 0 w 663163"/>
                    <a:gd name="connsiteY4" fmla="*/ 113121 h 52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163" h="527398">
                      <a:moveTo>
                        <a:pt x="0" y="113121"/>
                      </a:moveTo>
                      <a:lnTo>
                        <a:pt x="663163" y="0"/>
                      </a:lnTo>
                      <a:lnTo>
                        <a:pt x="663163" y="527398"/>
                      </a:lnTo>
                      <a:lnTo>
                        <a:pt x="18853" y="527398"/>
                      </a:lnTo>
                      <a:lnTo>
                        <a:pt x="0" y="113121"/>
                      </a:lnTo>
                      <a:close/>
                    </a:path>
                  </a:pathLst>
                </a:custGeom>
                <a:gradFill>
                  <a:gsLst>
                    <a:gs pos="93000">
                      <a:schemeClr val="bg1">
                        <a:alpha val="0"/>
                      </a:schemeClr>
                    </a:gs>
                    <a:gs pos="55000">
                      <a:schemeClr val="bg1">
                        <a:alpha val="58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8" name="Picture 10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34558" y="1657143"/>
                  <a:ext cx="731520" cy="630620"/>
                </a:xfrm>
                <a:prstGeom prst="rect">
                  <a:avLst/>
                </a:prstGeom>
              </p:spPr>
            </p:pic>
          </p:grpSp>
          <p:cxnSp>
            <p:nvCxnSpPr>
              <p:cNvPr id="105" name="Straight Connector 104"/>
              <p:cNvCxnSpPr/>
              <p:nvPr/>
            </p:nvCxnSpPr>
            <p:spPr>
              <a:xfrm>
                <a:off x="6415552" y="5619486"/>
                <a:ext cx="564476" cy="95359"/>
              </a:xfrm>
              <a:prstGeom prst="line">
                <a:avLst/>
              </a:prstGeom>
              <a:ln cap="rnd">
                <a:solidFill>
                  <a:schemeClr val="accent1"/>
                </a:solidFill>
                <a:prstDash val="sysDot"/>
                <a:headEnd type="none" w="med" len="med"/>
                <a:tailEnd type="arrow" w="med" len="med"/>
              </a:ln>
              <a:effectLst>
                <a:glow rad="101600">
                  <a:schemeClr val="bg1">
                    <a:alpha val="60000"/>
                  </a:schemeClr>
                </a:glow>
              </a:effectLst>
            </p:spPr>
            <p:style>
              <a:lnRef idx="2">
                <a:schemeClr val="accent1"/>
              </a:lnRef>
              <a:fillRef idx="0">
                <a:schemeClr val="accent1"/>
              </a:fillRef>
              <a:effectRef idx="1">
                <a:schemeClr val="accent1"/>
              </a:effectRef>
              <a:fontRef idx="minor">
                <a:schemeClr val="tx1"/>
              </a:fontRef>
            </p:style>
          </p:cxnSp>
          <p:pic>
            <p:nvPicPr>
              <p:cNvPr id="106" name="Picture 10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37249" y="5464306"/>
                <a:ext cx="425125" cy="475681"/>
              </a:xfrm>
              <a:prstGeom prst="rect">
                <a:avLst/>
              </a:prstGeom>
            </p:spPr>
          </p:pic>
        </p:grpSp>
        <p:grpSp>
          <p:nvGrpSpPr>
            <p:cNvPr id="62" name="Group 61"/>
            <p:cNvGrpSpPr/>
            <p:nvPr/>
          </p:nvGrpSpPr>
          <p:grpSpPr>
            <a:xfrm>
              <a:off x="4084994" y="3095075"/>
              <a:ext cx="5515013" cy="2492753"/>
              <a:chOff x="4084994" y="3095075"/>
              <a:chExt cx="5515013" cy="2492753"/>
            </a:xfrm>
          </p:grpSpPr>
          <p:grpSp>
            <p:nvGrpSpPr>
              <p:cNvPr id="84" name="Group 83"/>
              <p:cNvGrpSpPr/>
              <p:nvPr/>
            </p:nvGrpSpPr>
            <p:grpSpPr>
              <a:xfrm>
                <a:off x="4084994" y="3095075"/>
                <a:ext cx="5515013" cy="2492753"/>
                <a:chOff x="4084994" y="3004922"/>
                <a:chExt cx="5515013" cy="2492753"/>
              </a:xfrm>
            </p:grpSpPr>
            <p:pic>
              <p:nvPicPr>
                <p:cNvPr id="86" name="Picture 8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84994" y="3004922"/>
                  <a:ext cx="5515013" cy="2492753"/>
                </a:xfrm>
                <a:prstGeom prst="rect">
                  <a:avLst/>
                </a:prstGeom>
              </p:spPr>
            </p:pic>
            <p:grpSp>
              <p:nvGrpSpPr>
                <p:cNvPr id="87" name="Group 86"/>
                <p:cNvGrpSpPr/>
                <p:nvPr/>
              </p:nvGrpSpPr>
              <p:grpSpPr>
                <a:xfrm>
                  <a:off x="5222983" y="3525105"/>
                  <a:ext cx="644310" cy="1054796"/>
                  <a:chOff x="10085852" y="1554150"/>
                  <a:chExt cx="644310" cy="1054796"/>
                </a:xfrm>
              </p:grpSpPr>
              <p:sp>
                <p:nvSpPr>
                  <p:cNvPr id="98" name="Rectangle 97"/>
                  <p:cNvSpPr/>
                  <p:nvPr/>
                </p:nvSpPr>
                <p:spPr>
                  <a:xfrm>
                    <a:off x="10085852" y="2205872"/>
                    <a:ext cx="644310" cy="403074"/>
                  </a:xfrm>
                  <a:prstGeom prst="rect">
                    <a:avLst/>
                  </a:prstGeom>
                  <a:gradFill>
                    <a:gsLst>
                      <a:gs pos="93000">
                        <a:schemeClr val="tx1">
                          <a:lumMod val="50000"/>
                          <a:lumOff val="50000"/>
                          <a:alpha val="0"/>
                        </a:schemeClr>
                      </a:gs>
                      <a:gs pos="48000">
                        <a:schemeClr val="accent6">
                          <a:lumMod val="50000"/>
                          <a:alpha val="52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9" name="Picture 9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6083" y="1554150"/>
                    <a:ext cx="643847" cy="914400"/>
                  </a:xfrm>
                  <a:prstGeom prst="rect">
                    <a:avLst/>
                  </a:prstGeom>
                </p:spPr>
              </p:pic>
            </p:grpSp>
            <p:grpSp>
              <p:nvGrpSpPr>
                <p:cNvPr id="88" name="Group 87"/>
                <p:cNvGrpSpPr/>
                <p:nvPr/>
              </p:nvGrpSpPr>
              <p:grpSpPr>
                <a:xfrm>
                  <a:off x="6080146" y="3688388"/>
                  <a:ext cx="644310" cy="1054796"/>
                  <a:chOff x="10085852" y="1554150"/>
                  <a:chExt cx="644310" cy="1054796"/>
                </a:xfrm>
              </p:grpSpPr>
              <p:sp>
                <p:nvSpPr>
                  <p:cNvPr id="96" name="Rectangle 95"/>
                  <p:cNvSpPr/>
                  <p:nvPr/>
                </p:nvSpPr>
                <p:spPr>
                  <a:xfrm>
                    <a:off x="10085852" y="2205872"/>
                    <a:ext cx="644310" cy="403074"/>
                  </a:xfrm>
                  <a:prstGeom prst="rect">
                    <a:avLst/>
                  </a:prstGeom>
                  <a:gradFill>
                    <a:gsLst>
                      <a:gs pos="93000">
                        <a:schemeClr val="tx1">
                          <a:lumMod val="50000"/>
                          <a:lumOff val="50000"/>
                          <a:alpha val="0"/>
                        </a:schemeClr>
                      </a:gs>
                      <a:gs pos="48000">
                        <a:schemeClr val="accent6">
                          <a:lumMod val="50000"/>
                          <a:alpha val="52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7" name="Picture 9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6083" y="1554150"/>
                    <a:ext cx="643847" cy="914400"/>
                  </a:xfrm>
                  <a:prstGeom prst="rect">
                    <a:avLst/>
                  </a:prstGeom>
                </p:spPr>
              </p:pic>
            </p:grpSp>
            <p:grpSp>
              <p:nvGrpSpPr>
                <p:cNvPr id="89" name="Group 88"/>
                <p:cNvGrpSpPr/>
                <p:nvPr/>
              </p:nvGrpSpPr>
              <p:grpSpPr>
                <a:xfrm>
                  <a:off x="7037145" y="3868947"/>
                  <a:ext cx="644310" cy="1054796"/>
                  <a:chOff x="10085852" y="1554150"/>
                  <a:chExt cx="644310" cy="1054796"/>
                </a:xfrm>
              </p:grpSpPr>
              <p:sp>
                <p:nvSpPr>
                  <p:cNvPr id="94" name="Rectangle 93"/>
                  <p:cNvSpPr/>
                  <p:nvPr/>
                </p:nvSpPr>
                <p:spPr>
                  <a:xfrm>
                    <a:off x="10085852" y="2205872"/>
                    <a:ext cx="644310" cy="403074"/>
                  </a:xfrm>
                  <a:prstGeom prst="rect">
                    <a:avLst/>
                  </a:prstGeom>
                  <a:gradFill>
                    <a:gsLst>
                      <a:gs pos="93000">
                        <a:schemeClr val="tx1">
                          <a:lumMod val="50000"/>
                          <a:lumOff val="50000"/>
                          <a:alpha val="0"/>
                        </a:schemeClr>
                      </a:gs>
                      <a:gs pos="48000">
                        <a:schemeClr val="accent6">
                          <a:lumMod val="50000"/>
                          <a:alpha val="52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5" name="Picture 9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6083" y="1554150"/>
                    <a:ext cx="643847" cy="914400"/>
                  </a:xfrm>
                  <a:prstGeom prst="rect">
                    <a:avLst/>
                  </a:prstGeom>
                </p:spPr>
              </p:pic>
            </p:grpSp>
            <p:grpSp>
              <p:nvGrpSpPr>
                <p:cNvPr id="90" name="Group 89"/>
                <p:cNvGrpSpPr/>
                <p:nvPr/>
              </p:nvGrpSpPr>
              <p:grpSpPr>
                <a:xfrm>
                  <a:off x="8107774" y="3371876"/>
                  <a:ext cx="644310" cy="1054796"/>
                  <a:chOff x="10085852" y="1554150"/>
                  <a:chExt cx="644310" cy="1054796"/>
                </a:xfrm>
              </p:grpSpPr>
              <p:sp>
                <p:nvSpPr>
                  <p:cNvPr id="92" name="Rectangle 91"/>
                  <p:cNvSpPr/>
                  <p:nvPr/>
                </p:nvSpPr>
                <p:spPr>
                  <a:xfrm>
                    <a:off x="10085852" y="2205872"/>
                    <a:ext cx="644310" cy="403074"/>
                  </a:xfrm>
                  <a:prstGeom prst="rect">
                    <a:avLst/>
                  </a:prstGeom>
                  <a:gradFill>
                    <a:gsLst>
                      <a:gs pos="93000">
                        <a:schemeClr val="tx1">
                          <a:lumMod val="50000"/>
                          <a:lumOff val="50000"/>
                          <a:alpha val="0"/>
                        </a:schemeClr>
                      </a:gs>
                      <a:gs pos="48000">
                        <a:schemeClr val="accent6">
                          <a:lumMod val="50000"/>
                          <a:alpha val="52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3" name="Picture 9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6083" y="1554150"/>
                    <a:ext cx="643847" cy="914400"/>
                  </a:xfrm>
                  <a:prstGeom prst="rect">
                    <a:avLst/>
                  </a:prstGeom>
                </p:spPr>
              </p:pic>
            </p:grpSp>
            <p:cxnSp>
              <p:nvCxnSpPr>
                <p:cNvPr id="91" name="Straight Connector 90"/>
                <p:cNvCxnSpPr/>
                <p:nvPr/>
              </p:nvCxnSpPr>
              <p:spPr>
                <a:xfrm flipH="1" flipV="1">
                  <a:off x="6431022" y="4237173"/>
                  <a:ext cx="628448" cy="125766"/>
                </a:xfrm>
                <a:prstGeom prst="line">
                  <a:avLst/>
                </a:prstGeom>
                <a:ln cap="rnd">
                  <a:solidFill>
                    <a:schemeClr val="accent1"/>
                  </a:solidFill>
                  <a:prstDash val="sysDot"/>
                  <a:headEnd type="none" w="med" len="med"/>
                  <a:tailEnd type="arrow" w="med" len="med"/>
                </a:ln>
                <a:effectLst>
                  <a:glow rad="101600">
                    <a:schemeClr val="bg1">
                      <a:alpha val="60000"/>
                    </a:schemeClr>
                  </a:glow>
                </a:effectLst>
              </p:spPr>
              <p:style>
                <a:lnRef idx="2">
                  <a:schemeClr val="accent1"/>
                </a:lnRef>
                <a:fillRef idx="0">
                  <a:schemeClr val="accent1"/>
                </a:fillRef>
                <a:effectRef idx="1">
                  <a:schemeClr val="accent1"/>
                </a:effectRef>
                <a:fontRef idx="minor">
                  <a:schemeClr val="tx1"/>
                </a:fontRef>
              </p:style>
            </p:cxnSp>
          </p:grpSp>
          <p:cxnSp>
            <p:nvCxnSpPr>
              <p:cNvPr id="85" name="Straight Arrow Connector 84"/>
              <p:cNvCxnSpPr/>
              <p:nvPr/>
            </p:nvCxnSpPr>
            <p:spPr>
              <a:xfrm flipV="1">
                <a:off x="7180728" y="4631800"/>
                <a:ext cx="0" cy="874206"/>
              </a:xfrm>
              <a:prstGeom prst="straightConnector1">
                <a:avLst/>
              </a:prstGeom>
              <a:ln cap="rnd">
                <a:solidFill>
                  <a:schemeClr val="accent1"/>
                </a:solidFill>
                <a:prstDash val="sysDot"/>
                <a:headEnd type="none" w="med" len="med"/>
                <a:tailEnd type="arrow" w="med" len="med"/>
              </a:ln>
              <a:effectLst>
                <a:glow rad="101600">
                  <a:schemeClr val="bg1">
                    <a:alpha val="60000"/>
                  </a:schemeClr>
                </a:glow>
              </a:effectLst>
            </p:spPr>
            <p:style>
              <a:lnRef idx="2">
                <a:schemeClr val="accent1"/>
              </a:lnRef>
              <a:fillRef idx="0">
                <a:schemeClr val="accent1"/>
              </a:fillRef>
              <a:effectRef idx="1">
                <a:schemeClr val="accent1"/>
              </a:effectRef>
              <a:fontRef idx="minor">
                <a:schemeClr val="tx1"/>
              </a:fontRef>
            </p:style>
          </p:cxnSp>
        </p:grpSp>
        <p:grpSp>
          <p:nvGrpSpPr>
            <p:cNvPr id="64" name="Group 63"/>
            <p:cNvGrpSpPr/>
            <p:nvPr/>
          </p:nvGrpSpPr>
          <p:grpSpPr>
            <a:xfrm>
              <a:off x="4084994" y="1151678"/>
              <a:ext cx="5515013" cy="2696410"/>
              <a:chOff x="4084994" y="1151678"/>
              <a:chExt cx="5515013" cy="2696410"/>
            </a:xfrm>
          </p:grpSpPr>
          <p:pic>
            <p:nvPicPr>
              <p:cNvPr id="71" name="Picture 7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84994" y="1151678"/>
                <a:ext cx="5515013" cy="2696410"/>
              </a:xfrm>
              <a:prstGeom prst="rect">
                <a:avLst/>
              </a:prstGeom>
            </p:spPr>
          </p:pic>
          <p:grpSp>
            <p:nvGrpSpPr>
              <p:cNvPr id="72" name="Group 71"/>
              <p:cNvGrpSpPr/>
              <p:nvPr/>
            </p:nvGrpSpPr>
            <p:grpSpPr>
              <a:xfrm>
                <a:off x="6198190" y="1815795"/>
                <a:ext cx="644310" cy="1054796"/>
                <a:chOff x="10085852" y="1554150"/>
                <a:chExt cx="644310" cy="1054796"/>
              </a:xfrm>
            </p:grpSpPr>
            <p:sp>
              <p:nvSpPr>
                <p:cNvPr id="82" name="Rectangle 81"/>
                <p:cNvSpPr/>
                <p:nvPr/>
              </p:nvSpPr>
              <p:spPr>
                <a:xfrm>
                  <a:off x="10085852" y="2205872"/>
                  <a:ext cx="644310" cy="403074"/>
                </a:xfrm>
                <a:prstGeom prst="rect">
                  <a:avLst/>
                </a:prstGeom>
                <a:gradFill>
                  <a:gsLst>
                    <a:gs pos="93000">
                      <a:schemeClr val="tx1">
                        <a:lumMod val="50000"/>
                        <a:lumOff val="50000"/>
                        <a:alpha val="0"/>
                      </a:schemeClr>
                    </a:gs>
                    <a:gs pos="48000">
                      <a:schemeClr val="accent6">
                        <a:lumMod val="50000"/>
                        <a:alpha val="52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3" name="Picture 8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85852" y="1554150"/>
                  <a:ext cx="644310" cy="914400"/>
                </a:xfrm>
                <a:prstGeom prst="rect">
                  <a:avLst/>
                </a:prstGeom>
              </p:spPr>
            </p:pic>
          </p:grpSp>
          <p:grpSp>
            <p:nvGrpSpPr>
              <p:cNvPr id="73" name="Group 72"/>
              <p:cNvGrpSpPr/>
              <p:nvPr/>
            </p:nvGrpSpPr>
            <p:grpSpPr>
              <a:xfrm>
                <a:off x="5507352" y="1161386"/>
                <a:ext cx="644310" cy="1054796"/>
                <a:chOff x="10085852" y="1554150"/>
                <a:chExt cx="644310" cy="1054796"/>
              </a:xfrm>
            </p:grpSpPr>
            <p:sp>
              <p:nvSpPr>
                <p:cNvPr id="80" name="Rectangle 79"/>
                <p:cNvSpPr/>
                <p:nvPr/>
              </p:nvSpPr>
              <p:spPr>
                <a:xfrm>
                  <a:off x="10085852" y="2205872"/>
                  <a:ext cx="644310" cy="403074"/>
                </a:xfrm>
                <a:prstGeom prst="rect">
                  <a:avLst/>
                </a:prstGeom>
                <a:gradFill>
                  <a:gsLst>
                    <a:gs pos="93000">
                      <a:schemeClr val="tx1">
                        <a:lumMod val="50000"/>
                        <a:lumOff val="50000"/>
                        <a:alpha val="0"/>
                      </a:schemeClr>
                    </a:gs>
                    <a:gs pos="48000">
                      <a:schemeClr val="accent6">
                        <a:lumMod val="50000"/>
                        <a:alpha val="52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1" name="Picture 8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85852" y="1554150"/>
                  <a:ext cx="644310" cy="914400"/>
                </a:xfrm>
                <a:prstGeom prst="rect">
                  <a:avLst/>
                </a:prstGeom>
              </p:spPr>
            </p:pic>
          </p:grpSp>
          <p:cxnSp>
            <p:nvCxnSpPr>
              <p:cNvPr id="74" name="Straight Arrow Connector 73"/>
              <p:cNvCxnSpPr/>
              <p:nvPr/>
            </p:nvCxnSpPr>
            <p:spPr>
              <a:xfrm flipV="1">
                <a:off x="6389313" y="2627986"/>
                <a:ext cx="0" cy="1180993"/>
              </a:xfrm>
              <a:prstGeom prst="straightConnector1">
                <a:avLst/>
              </a:prstGeom>
              <a:ln cap="rnd">
                <a:solidFill>
                  <a:schemeClr val="accent1"/>
                </a:solidFill>
                <a:prstDash val="sysDot"/>
                <a:headEnd type="none" w="med" len="med"/>
                <a:tailEnd type="arrow" w="med" len="med"/>
              </a:ln>
              <a:effectLst>
                <a:glow rad="101600">
                  <a:schemeClr val="bg1">
                    <a:alpha val="60000"/>
                  </a:schemeClr>
                </a:glow>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flipV="1">
                <a:off x="6105134" y="1630291"/>
                <a:ext cx="1712292" cy="342916"/>
              </a:xfrm>
              <a:prstGeom prst="line">
                <a:avLst/>
              </a:prstGeom>
              <a:ln cap="rnd">
                <a:solidFill>
                  <a:schemeClr val="accent1"/>
                </a:solidFill>
                <a:prstDash val="sysDot"/>
                <a:headEnd type="none" w="med" len="med"/>
                <a:tailEnd type="arrow" w="med" len="med"/>
              </a:ln>
              <a:effectLst>
                <a:glow rad="101600">
                  <a:schemeClr val="bg1">
                    <a:alpha val="60000"/>
                  </a:schemeClr>
                </a:glow>
              </a:effectLst>
            </p:spPr>
            <p:style>
              <a:lnRef idx="2">
                <a:schemeClr val="accent1"/>
              </a:lnRef>
              <a:fillRef idx="0">
                <a:schemeClr val="accent1"/>
              </a:fillRef>
              <a:effectRef idx="1">
                <a:schemeClr val="accent1"/>
              </a:effectRef>
              <a:fontRef idx="minor">
                <a:schemeClr val="tx1"/>
              </a:fontRef>
            </p:style>
          </p:cxnSp>
          <p:grpSp>
            <p:nvGrpSpPr>
              <p:cNvPr id="76" name="Group 75"/>
              <p:cNvGrpSpPr/>
              <p:nvPr/>
            </p:nvGrpSpPr>
            <p:grpSpPr>
              <a:xfrm>
                <a:off x="7520776" y="1792305"/>
                <a:ext cx="644310" cy="1054796"/>
                <a:chOff x="10085852" y="1554150"/>
                <a:chExt cx="644310" cy="1054796"/>
              </a:xfrm>
            </p:grpSpPr>
            <p:sp>
              <p:nvSpPr>
                <p:cNvPr id="78" name="Rectangle 77"/>
                <p:cNvSpPr/>
                <p:nvPr/>
              </p:nvSpPr>
              <p:spPr>
                <a:xfrm>
                  <a:off x="10085852" y="2205872"/>
                  <a:ext cx="644310" cy="403074"/>
                </a:xfrm>
                <a:prstGeom prst="rect">
                  <a:avLst/>
                </a:prstGeom>
                <a:gradFill>
                  <a:gsLst>
                    <a:gs pos="93000">
                      <a:schemeClr val="tx1">
                        <a:lumMod val="50000"/>
                        <a:lumOff val="50000"/>
                        <a:alpha val="0"/>
                      </a:schemeClr>
                    </a:gs>
                    <a:gs pos="48000">
                      <a:schemeClr val="accent6">
                        <a:lumMod val="50000"/>
                        <a:alpha val="52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9" name="Picture 7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85852" y="1554150"/>
                  <a:ext cx="644310" cy="914400"/>
                </a:xfrm>
                <a:prstGeom prst="rect">
                  <a:avLst/>
                </a:prstGeom>
              </p:spPr>
            </p:pic>
          </p:grpSp>
          <p:cxnSp>
            <p:nvCxnSpPr>
              <p:cNvPr id="77" name="Straight Connector 76"/>
              <p:cNvCxnSpPr/>
              <p:nvPr/>
            </p:nvCxnSpPr>
            <p:spPr>
              <a:xfrm>
                <a:off x="6879639" y="2416679"/>
                <a:ext cx="564476" cy="95359"/>
              </a:xfrm>
              <a:prstGeom prst="line">
                <a:avLst/>
              </a:prstGeom>
              <a:ln cap="rnd">
                <a:solidFill>
                  <a:schemeClr val="accent1"/>
                </a:solidFill>
                <a:prstDash val="sysDot"/>
                <a:headEnd type="none" w="med" len="med"/>
                <a:tailEnd type="arrow" w="med" len="med"/>
              </a:ln>
              <a:effectLst>
                <a:glow rad="101600">
                  <a:schemeClr val="bg1">
                    <a:alpha val="60000"/>
                  </a:schemeClr>
                </a:glow>
              </a:effectLst>
            </p:spPr>
            <p:style>
              <a:lnRef idx="2">
                <a:schemeClr val="accent1"/>
              </a:lnRef>
              <a:fillRef idx="0">
                <a:schemeClr val="accent1"/>
              </a:fillRef>
              <a:effectRef idx="1">
                <a:schemeClr val="accent1"/>
              </a:effectRef>
              <a:fontRef idx="minor">
                <a:schemeClr val="tx1"/>
              </a:fontRef>
            </p:style>
          </p:cxnSp>
        </p:grpSp>
      </p:grpSp>
      <p:pic>
        <p:nvPicPr>
          <p:cNvPr id="4" name="Picture 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85833" y="2250732"/>
            <a:ext cx="1436328" cy="4211459"/>
          </a:xfrm>
          <a:prstGeom prst="rect">
            <a:avLst/>
          </a:prstGeom>
        </p:spPr>
      </p:pic>
      <p:sp>
        <p:nvSpPr>
          <p:cNvPr id="56" name="Title 1"/>
          <p:cNvSpPr txBox="1">
            <a:spLocks/>
          </p:cNvSpPr>
          <p:nvPr/>
        </p:nvSpPr>
        <p:spPr>
          <a:xfrm>
            <a:off x="609600" y="0"/>
            <a:ext cx="10972800" cy="996306"/>
          </a:xfrm>
          <a:prstGeom prst="rect">
            <a:avLst/>
          </a:prstGeom>
        </p:spPr>
        <p:txBody>
          <a:bodyPr anchor="ctr" anchorCtr="0"/>
          <a:lstStyle>
            <a:lvl1pPr algn="ctr" defTabSz="342891">
              <a:spcBef>
                <a:spcPct val="0"/>
              </a:spcBef>
              <a:buNone/>
              <a:defRPr sz="2400" b="1" i="0" baseline="0">
                <a:solidFill>
                  <a:schemeClr val="accent1"/>
                </a:solidFill>
                <a:latin typeface="Arial"/>
                <a:ea typeface="+mj-ea"/>
                <a:cs typeface="Arial"/>
              </a:defRPr>
            </a:lvl1pPr>
          </a:lstStyle>
          <a:p>
            <a:pPr algn="l"/>
            <a:r>
              <a:rPr lang="cs-CZ" dirty="0" smtClean="0">
                <a:solidFill>
                  <a:schemeClr val="bg1"/>
                </a:solidFill>
              </a:rPr>
              <a:t>ESKALACE OPRÁVNĚNÍ</a:t>
            </a:r>
            <a:r>
              <a:rPr lang="en-US" dirty="0" smtClean="0">
                <a:solidFill>
                  <a:schemeClr val="bg1"/>
                </a:solidFill>
              </a:rPr>
              <a:t> – A</a:t>
            </a:r>
            <a:r>
              <a:rPr lang="cs-CZ" dirty="0" smtClean="0">
                <a:solidFill>
                  <a:schemeClr val="bg1"/>
                </a:solidFill>
              </a:rPr>
              <a:t>Ž NA ÚROVEŇ DOMAIN ADMIN</a:t>
            </a:r>
            <a:endParaRPr lang="en-US" dirty="0">
              <a:solidFill>
                <a:schemeClr val="bg1"/>
              </a:solidFill>
            </a:endParaRPr>
          </a:p>
        </p:txBody>
      </p:sp>
    </p:spTree>
    <p:extLst>
      <p:ext uri="{BB962C8B-B14F-4D97-AF65-F5344CB8AC3E}">
        <p14:creationId xmlns:p14="http://schemas.microsoft.com/office/powerpoint/2010/main" val="273275636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5087" y="1441523"/>
            <a:ext cx="9144000" cy="4858512"/>
          </a:xfrm>
          <a:prstGeom prst="rect">
            <a:avLst/>
          </a:prstGeom>
        </p:spPr>
      </p:pic>
      <p:sp>
        <p:nvSpPr>
          <p:cNvPr id="5" name="Title 3"/>
          <p:cNvSpPr txBox="1">
            <a:spLocks/>
          </p:cNvSpPr>
          <p:nvPr/>
        </p:nvSpPr>
        <p:spPr>
          <a:xfrm>
            <a:off x="329852" y="371734"/>
            <a:ext cx="11544822" cy="402352"/>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lang="en-US" sz="2800" b="1" i="0" kern="1200" cap="all" baseline="0" dirty="0">
                <a:solidFill>
                  <a:srgbClr val="0F2233"/>
                </a:solidFill>
                <a:latin typeface="Arial" charset="0"/>
                <a:ea typeface="Arial" charset="0"/>
                <a:cs typeface="Arial" charset="0"/>
              </a:defRPr>
            </a:lvl1pPr>
          </a:lstStyle>
          <a:p>
            <a:r>
              <a:rPr lang="en-US" dirty="0"/>
              <a:t>CyberArk </a:t>
            </a:r>
            <a:r>
              <a:rPr lang="cs-CZ" dirty="0"/>
              <a:t>chrání na více úrovních</a:t>
            </a:r>
          </a:p>
        </p:txBody>
      </p:sp>
    </p:spTree>
    <p:extLst>
      <p:ext uri="{BB962C8B-B14F-4D97-AF65-F5344CB8AC3E}">
        <p14:creationId xmlns:p14="http://schemas.microsoft.com/office/powerpoint/2010/main" val="3108771702"/>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118331" tIns="59165" rIns="118331" bIns="59165" rtlCol="0" anchor="ctr" anchorCtr="0">
            <a:normAutofit fontScale="90000"/>
          </a:bodyPr>
          <a:lstStyle/>
          <a:p>
            <a:r>
              <a:rPr lang="en-US" dirty="0" err="1" smtClean="0"/>
              <a:t>Komplex</a:t>
            </a:r>
            <a:r>
              <a:rPr lang="cs-CZ" dirty="0"/>
              <a:t>ní ochrana Privilegovaných účtů</a:t>
            </a:r>
            <a:endParaRPr lang="en-US" sz="3106" dirty="0"/>
          </a:p>
        </p:txBody>
      </p:sp>
      <p:cxnSp>
        <p:nvCxnSpPr>
          <p:cNvPr id="15" name="Straight Connector 14"/>
          <p:cNvCxnSpPr/>
          <p:nvPr/>
        </p:nvCxnSpPr>
        <p:spPr>
          <a:xfrm>
            <a:off x="4379199" y="1429046"/>
            <a:ext cx="0" cy="4750113"/>
          </a:xfrm>
          <a:prstGeom prst="line">
            <a:avLst/>
          </a:prstGeom>
          <a:ln w="9525">
            <a:solidFill>
              <a:schemeClr val="bg2"/>
            </a:solidFill>
            <a:prstDash val="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785703" y="1429046"/>
            <a:ext cx="5358" cy="4755005"/>
          </a:xfrm>
          <a:prstGeom prst="line">
            <a:avLst/>
          </a:prstGeom>
          <a:ln w="9525">
            <a:solidFill>
              <a:schemeClr val="bg2"/>
            </a:solidFill>
            <a:prstDash val="dash"/>
          </a:ln>
        </p:spPr>
        <p:style>
          <a:lnRef idx="2">
            <a:schemeClr val="accent1"/>
          </a:lnRef>
          <a:fillRef idx="0">
            <a:schemeClr val="accent1"/>
          </a:fillRef>
          <a:effectRef idx="1">
            <a:schemeClr val="accent1"/>
          </a:effectRef>
          <a:fontRef idx="minor">
            <a:schemeClr val="tx1"/>
          </a:fontRef>
        </p:style>
      </p:cxnSp>
      <p:grpSp>
        <p:nvGrpSpPr>
          <p:cNvPr id="8" name="Group 7"/>
          <p:cNvGrpSpPr/>
          <p:nvPr/>
        </p:nvGrpSpPr>
        <p:grpSpPr>
          <a:xfrm>
            <a:off x="1355439" y="1865873"/>
            <a:ext cx="2623199" cy="3685059"/>
            <a:chOff x="1355439" y="1865873"/>
            <a:chExt cx="2623199" cy="3685059"/>
          </a:xfrm>
        </p:grpSpPr>
        <p:grpSp>
          <p:nvGrpSpPr>
            <p:cNvPr id="5" name="Group 4"/>
            <p:cNvGrpSpPr/>
            <p:nvPr/>
          </p:nvGrpSpPr>
          <p:grpSpPr>
            <a:xfrm>
              <a:off x="1355439" y="1865873"/>
              <a:ext cx="2623199" cy="3685059"/>
              <a:chOff x="1955958" y="1865873"/>
              <a:chExt cx="2623199" cy="3685059"/>
            </a:xfrm>
          </p:grpSpPr>
          <p:sp>
            <p:nvSpPr>
              <p:cNvPr id="33" name="TextBox 32"/>
              <p:cNvSpPr txBox="1"/>
              <p:nvPr/>
            </p:nvSpPr>
            <p:spPr>
              <a:xfrm>
                <a:off x="1955958" y="4535432"/>
                <a:ext cx="2623199" cy="1015500"/>
              </a:xfrm>
              <a:prstGeom prst="rect">
                <a:avLst/>
              </a:prstGeom>
              <a:noFill/>
            </p:spPr>
            <p:txBody>
              <a:bodyPr wrap="square" lIns="118331" tIns="59165" rIns="118331" bIns="59165" rtlCol="0">
                <a:spAutoFit/>
              </a:bodyPr>
              <a:lstStyle/>
              <a:p>
                <a:pPr algn="ctr"/>
                <a:r>
                  <a:rPr lang="cs-CZ" sz="1941" b="1" i="1" dirty="0" smtClean="0">
                    <a:latin typeface="Arial" pitchFamily="34" charset="0"/>
                    <a:cs typeface="Arial" pitchFamily="34" charset="0"/>
                  </a:rPr>
                  <a:t>Uložit a rotovat</a:t>
                </a:r>
              </a:p>
              <a:p>
                <a:pPr algn="ctr"/>
                <a:r>
                  <a:rPr lang="en-US" sz="1941" b="1" i="1" dirty="0" err="1" smtClean="0">
                    <a:latin typeface="Arial" pitchFamily="34" charset="0"/>
                    <a:cs typeface="Arial" pitchFamily="34" charset="0"/>
                  </a:rPr>
                  <a:t>Privilegovaná</a:t>
                </a:r>
                <a:r>
                  <a:rPr lang="en-US" sz="1941" b="1" i="1" dirty="0" smtClean="0">
                    <a:latin typeface="Arial" pitchFamily="34" charset="0"/>
                    <a:cs typeface="Arial" pitchFamily="34" charset="0"/>
                  </a:rPr>
                  <a:t> </a:t>
                </a:r>
                <a:r>
                  <a:rPr lang="en-US" sz="1941" b="1" i="1" dirty="0" err="1">
                    <a:latin typeface="Arial" pitchFamily="34" charset="0"/>
                    <a:cs typeface="Arial" pitchFamily="34" charset="0"/>
                  </a:rPr>
                  <a:t>hesla</a:t>
                </a:r>
                <a:endParaRPr lang="en-US" sz="1941" b="1" i="1" dirty="0">
                  <a:latin typeface="Arial" pitchFamily="34" charset="0"/>
                  <a:cs typeface="Arial" pitchFamily="34" charset="0"/>
                </a:endParaRPr>
              </a:p>
              <a:p>
                <a:pPr algn="ctr"/>
                <a:r>
                  <a:rPr lang="en-US" sz="1941" b="1" i="1" dirty="0">
                    <a:latin typeface="Arial" pitchFamily="34" charset="0"/>
                    <a:cs typeface="Arial" pitchFamily="34" charset="0"/>
                  </a:rPr>
                  <a:t>a SSH </a:t>
                </a:r>
                <a:r>
                  <a:rPr lang="en-US" sz="1941" b="1" i="1" dirty="0" err="1" smtClean="0">
                    <a:latin typeface="Arial" pitchFamily="34" charset="0"/>
                    <a:cs typeface="Arial" pitchFamily="34" charset="0"/>
                  </a:rPr>
                  <a:t>klíče</a:t>
                </a:r>
                <a:endParaRPr lang="en-US" sz="1941" b="1" i="1" dirty="0">
                  <a:latin typeface="Arial" pitchFamily="34" charset="0"/>
                  <a:cs typeface="Arial" pitchFamily="34" charset="0"/>
                </a:endParaRPr>
              </a:p>
            </p:txBody>
          </p:sp>
          <p:sp>
            <p:nvSpPr>
              <p:cNvPr id="34" name="TextBox 33"/>
              <p:cNvSpPr txBox="1"/>
              <p:nvPr/>
            </p:nvSpPr>
            <p:spPr>
              <a:xfrm>
                <a:off x="2098907" y="1865873"/>
                <a:ext cx="2337303" cy="1015500"/>
              </a:xfrm>
              <a:prstGeom prst="rect">
                <a:avLst/>
              </a:prstGeom>
              <a:noFill/>
            </p:spPr>
            <p:txBody>
              <a:bodyPr wrap="none" lIns="118331" tIns="59165" rIns="118331" bIns="59165" rtlCol="0">
                <a:spAutoFit/>
              </a:bodyPr>
              <a:lstStyle/>
              <a:p>
                <a:pPr algn="ctr"/>
                <a:r>
                  <a:rPr lang="en-US" sz="1941" b="1" dirty="0" err="1">
                    <a:latin typeface="Arial" pitchFamily="34" charset="0"/>
                    <a:cs typeface="Arial" pitchFamily="34" charset="0"/>
                  </a:rPr>
                  <a:t>Řízení</a:t>
                </a:r>
                <a:r>
                  <a:rPr lang="en-US" sz="1941" b="1" dirty="0">
                    <a:latin typeface="Arial" pitchFamily="34" charset="0"/>
                    <a:cs typeface="Arial" pitchFamily="34" charset="0"/>
                  </a:rPr>
                  <a:t> </a:t>
                </a:r>
                <a:r>
                  <a:rPr lang="en-US" sz="1941" b="1" dirty="0" err="1">
                    <a:latin typeface="Arial" pitchFamily="34" charset="0"/>
                    <a:cs typeface="Arial" pitchFamily="34" charset="0"/>
                  </a:rPr>
                  <a:t>přístupu</a:t>
                </a:r>
                <a:r>
                  <a:rPr lang="en-US" sz="1941" b="1" dirty="0">
                    <a:latin typeface="Arial" pitchFamily="34" charset="0"/>
                    <a:cs typeface="Arial" pitchFamily="34" charset="0"/>
                  </a:rPr>
                  <a:t> </a:t>
                </a:r>
              </a:p>
              <a:p>
                <a:pPr algn="ctr"/>
                <a:r>
                  <a:rPr lang="en-US" sz="1941" b="1" dirty="0">
                    <a:latin typeface="Arial" pitchFamily="34" charset="0"/>
                    <a:cs typeface="Arial" pitchFamily="34" charset="0"/>
                  </a:rPr>
                  <a:t>k </a:t>
                </a:r>
                <a:r>
                  <a:rPr lang="en-US" sz="1941" b="1" dirty="0" err="1">
                    <a:latin typeface="Arial" pitchFamily="34" charset="0"/>
                    <a:cs typeface="Arial" pitchFamily="34" charset="0"/>
                  </a:rPr>
                  <a:t>privilegovaným</a:t>
                </a:r>
                <a:r>
                  <a:rPr lang="en-US" sz="1941" b="1" dirty="0">
                    <a:latin typeface="Arial" pitchFamily="34" charset="0"/>
                    <a:cs typeface="Arial" pitchFamily="34" charset="0"/>
                  </a:rPr>
                  <a:t> </a:t>
                </a:r>
              </a:p>
              <a:p>
                <a:pPr algn="ctr"/>
                <a:r>
                  <a:rPr lang="en-US" sz="1941" b="1" dirty="0" err="1" smtClean="0">
                    <a:latin typeface="Arial" pitchFamily="34" charset="0"/>
                    <a:cs typeface="Arial" pitchFamily="34" charset="0"/>
                  </a:rPr>
                  <a:t>účtům</a:t>
                </a:r>
                <a:endParaRPr lang="en-US" sz="1941" b="1" dirty="0">
                  <a:latin typeface="Arial" pitchFamily="34" charset="0"/>
                  <a:cs typeface="Arial" pitchFamily="34" charset="0"/>
                </a:endParaRPr>
              </a:p>
            </p:txBody>
          </p:sp>
        </p:grpSp>
        <p:pic>
          <p:nvPicPr>
            <p:cNvPr id="17" name="Picture 8"/>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079204" y="2978069"/>
              <a:ext cx="1173261" cy="1152496"/>
            </a:xfrm>
            <a:prstGeom prst="rect">
              <a:avLst/>
            </a:prstGeom>
            <a:solidFill>
              <a:schemeClr val="bg1"/>
            </a:solidFill>
            <a:ln w="9525">
              <a:noFill/>
              <a:miter lim="800000"/>
              <a:headEnd/>
              <a:tailEnd/>
            </a:ln>
          </p:spPr>
        </p:pic>
        <p:pic>
          <p:nvPicPr>
            <p:cNvPr id="18" name="Picture 38"/>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880904" y="4143373"/>
              <a:ext cx="491041" cy="295362"/>
            </a:xfrm>
            <a:prstGeom prst="rect">
              <a:avLst/>
            </a:prstGeom>
            <a:noFill/>
            <a:ln w="9525">
              <a:noFill/>
              <a:miter lim="800000"/>
              <a:headEnd/>
              <a:tailEnd/>
            </a:ln>
          </p:spPr>
        </p:pic>
      </p:grpSp>
      <p:grpSp>
        <p:nvGrpSpPr>
          <p:cNvPr id="12" name="Group 11"/>
          <p:cNvGrpSpPr/>
          <p:nvPr/>
        </p:nvGrpSpPr>
        <p:grpSpPr>
          <a:xfrm>
            <a:off x="8225888" y="1898923"/>
            <a:ext cx="3008169" cy="3917630"/>
            <a:chOff x="8225888" y="1898923"/>
            <a:chExt cx="3008169" cy="3917630"/>
          </a:xfrm>
        </p:grpSpPr>
        <p:sp>
          <p:nvSpPr>
            <p:cNvPr id="41" name="TextBox 40"/>
            <p:cNvSpPr txBox="1"/>
            <p:nvPr/>
          </p:nvSpPr>
          <p:spPr>
            <a:xfrm>
              <a:off x="8225888" y="4502381"/>
              <a:ext cx="3008169" cy="1314172"/>
            </a:xfrm>
            <a:prstGeom prst="rect">
              <a:avLst/>
            </a:prstGeom>
            <a:noFill/>
          </p:spPr>
          <p:txBody>
            <a:bodyPr wrap="square" lIns="118331" tIns="59165" rIns="118331" bIns="59165" rtlCol="0">
              <a:spAutoFit/>
            </a:bodyPr>
            <a:lstStyle/>
            <a:p>
              <a:pPr algn="ctr"/>
              <a:r>
                <a:rPr lang="en-US" sz="1941" b="1" i="1" dirty="0" err="1">
                  <a:latin typeface="Arial" pitchFamily="34" charset="0"/>
                  <a:cs typeface="Arial" pitchFamily="34" charset="0"/>
                </a:rPr>
                <a:t>Oprávnění</a:t>
              </a:r>
              <a:endParaRPr lang="en-US" sz="1941" b="1" i="1" dirty="0">
                <a:latin typeface="Arial" pitchFamily="34" charset="0"/>
                <a:cs typeface="Arial" pitchFamily="34" charset="0"/>
              </a:endParaRPr>
            </a:p>
            <a:p>
              <a:pPr algn="ctr"/>
              <a:r>
                <a:rPr lang="en-US" sz="1941" b="1" i="1" dirty="0" err="1" smtClean="0">
                  <a:latin typeface="Arial" pitchFamily="34" charset="0"/>
                  <a:cs typeface="Arial" pitchFamily="34" charset="0"/>
                </a:rPr>
                <a:t>uživatelů</a:t>
              </a:r>
              <a:endParaRPr lang="en-US" sz="1941" b="1" i="1" dirty="0">
                <a:latin typeface="Arial" pitchFamily="34" charset="0"/>
                <a:cs typeface="Arial" pitchFamily="34" charset="0"/>
              </a:endParaRPr>
            </a:p>
            <a:p>
              <a:pPr algn="ctr"/>
              <a:r>
                <a:rPr lang="en-US" sz="1941" b="1" i="1" dirty="0" err="1">
                  <a:latin typeface="Arial" pitchFamily="34" charset="0"/>
                  <a:cs typeface="Arial" pitchFamily="34" charset="0"/>
                </a:rPr>
                <a:t>na</a:t>
              </a:r>
              <a:r>
                <a:rPr lang="en-US" sz="1941" b="1" i="1" dirty="0">
                  <a:latin typeface="Arial" pitchFamily="34" charset="0"/>
                  <a:cs typeface="Arial" pitchFamily="34" charset="0"/>
                </a:rPr>
                <a:t> </a:t>
              </a:r>
              <a:r>
                <a:rPr lang="en-US" sz="1941" b="1" i="1" dirty="0" err="1">
                  <a:latin typeface="Arial" pitchFamily="34" charset="0"/>
                  <a:cs typeface="Arial" pitchFamily="34" charset="0"/>
                </a:rPr>
                <a:t>koncových</a:t>
              </a:r>
              <a:r>
                <a:rPr lang="en-US" sz="1941" b="1" i="1" dirty="0">
                  <a:latin typeface="Arial" pitchFamily="34" charset="0"/>
                  <a:cs typeface="Arial" pitchFamily="34" charset="0"/>
                </a:rPr>
                <a:t> </a:t>
              </a:r>
              <a:r>
                <a:rPr lang="en-US" sz="1941" b="1" i="1" dirty="0" err="1" smtClean="0">
                  <a:latin typeface="Arial" pitchFamily="34" charset="0"/>
                  <a:cs typeface="Arial" pitchFamily="34" charset="0"/>
                </a:rPr>
                <a:t>systémech</a:t>
              </a:r>
              <a:endParaRPr lang="en-US" sz="1941" b="1" i="1" dirty="0">
                <a:latin typeface="Arial" pitchFamily="34" charset="0"/>
                <a:cs typeface="Arial" pitchFamily="34" charset="0"/>
              </a:endParaRPr>
            </a:p>
          </p:txBody>
        </p:sp>
        <p:sp>
          <p:nvSpPr>
            <p:cNvPr id="42" name="TextBox 41"/>
            <p:cNvSpPr txBox="1"/>
            <p:nvPr/>
          </p:nvSpPr>
          <p:spPr>
            <a:xfrm>
              <a:off x="8456975" y="1898923"/>
              <a:ext cx="2228300" cy="418157"/>
            </a:xfrm>
            <a:prstGeom prst="rect">
              <a:avLst/>
            </a:prstGeom>
            <a:noFill/>
          </p:spPr>
          <p:txBody>
            <a:bodyPr wrap="none" lIns="118331" tIns="59165" rIns="118331" bIns="59165" rtlCol="0">
              <a:spAutoFit/>
            </a:bodyPr>
            <a:lstStyle/>
            <a:p>
              <a:pPr algn="ctr"/>
              <a:r>
                <a:rPr lang="en-US" sz="1941" b="1" dirty="0" err="1">
                  <a:latin typeface="Arial" pitchFamily="34" charset="0"/>
                  <a:cs typeface="Arial" pitchFamily="34" charset="0"/>
                </a:rPr>
                <a:t>Řízení</a:t>
              </a:r>
              <a:r>
                <a:rPr lang="en-US" sz="1941" b="1" dirty="0">
                  <a:latin typeface="Arial" pitchFamily="34" charset="0"/>
                  <a:cs typeface="Arial" pitchFamily="34" charset="0"/>
                </a:rPr>
                <a:t> </a:t>
              </a:r>
              <a:r>
                <a:rPr lang="en-US" sz="1941" b="1" dirty="0" err="1" smtClean="0">
                  <a:latin typeface="Arial" pitchFamily="34" charset="0"/>
                  <a:cs typeface="Arial" pitchFamily="34" charset="0"/>
                </a:rPr>
                <a:t>oprávnění</a:t>
              </a:r>
              <a:endParaRPr lang="en-US" sz="1941" b="1" dirty="0">
                <a:latin typeface="Arial" pitchFamily="34" charset="0"/>
                <a:cs typeface="Arial" pitchFamily="34" charset="0"/>
              </a:endParaRPr>
            </a:p>
          </p:txBody>
        </p:sp>
        <p:pic>
          <p:nvPicPr>
            <p:cNvPr id="21" name="Picture 20"/>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244718" y="2876083"/>
              <a:ext cx="989952" cy="1199398"/>
            </a:xfrm>
            <a:prstGeom prst="rect">
              <a:avLst/>
            </a:prstGeom>
          </p:spPr>
        </p:pic>
      </p:grpSp>
      <p:grpSp>
        <p:nvGrpSpPr>
          <p:cNvPr id="13" name="Group 12"/>
          <p:cNvGrpSpPr/>
          <p:nvPr/>
        </p:nvGrpSpPr>
        <p:grpSpPr>
          <a:xfrm>
            <a:off x="1541275" y="707119"/>
            <a:ext cx="9878616" cy="978353"/>
            <a:chOff x="1541275" y="707119"/>
            <a:chExt cx="9878616" cy="978353"/>
          </a:xfrm>
        </p:grpSpPr>
        <p:pic>
          <p:nvPicPr>
            <p:cNvPr id="44" name="Picture 43"/>
            <p:cNvPicPr>
              <a:picLocks noChangeAspect="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126236" y="707119"/>
              <a:ext cx="1293655" cy="978353"/>
            </a:xfrm>
            <a:prstGeom prst="rect">
              <a:avLst/>
            </a:prstGeom>
          </p:spPr>
        </p:pic>
        <p:sp>
          <p:nvSpPr>
            <p:cNvPr id="22" name="Rectangle 21"/>
            <p:cNvSpPr/>
            <p:nvPr/>
          </p:nvSpPr>
          <p:spPr>
            <a:xfrm>
              <a:off x="1541275" y="963435"/>
              <a:ext cx="9144000" cy="400110"/>
            </a:xfrm>
            <a:prstGeom prst="rect">
              <a:avLst/>
            </a:prstGeom>
          </p:spPr>
          <p:txBody>
            <a:bodyPr wrap="square">
              <a:spAutoFit/>
            </a:bodyPr>
            <a:lstStyle/>
            <a:p>
              <a:pPr algn="ctr"/>
              <a:r>
                <a:rPr lang="en-US" sz="2000" b="1" dirty="0" smtClean="0">
                  <a:latin typeface="Arial" pitchFamily="34" charset="0"/>
                  <a:cs typeface="Arial" pitchFamily="34" charset="0"/>
                </a:rPr>
                <a:t>Real-time monitoring </a:t>
              </a:r>
              <a:r>
                <a:rPr lang="en-US" sz="2000" b="1" dirty="0" err="1" smtClean="0">
                  <a:latin typeface="Arial" pitchFamily="34" charset="0"/>
                  <a:cs typeface="Arial" pitchFamily="34" charset="0"/>
                </a:rPr>
                <a:t>pou</a:t>
              </a:r>
              <a:r>
                <a:rPr lang="cs-CZ" sz="2000" b="1" dirty="0" smtClean="0">
                  <a:latin typeface="Arial" pitchFamily="34" charset="0"/>
                  <a:cs typeface="Arial" pitchFamily="34" charset="0"/>
                </a:rPr>
                <a:t>žívání všech privilegovaných účtů</a:t>
              </a:r>
              <a:endParaRPr lang="en-US" sz="2000" b="1" dirty="0">
                <a:latin typeface="Arial" pitchFamily="34" charset="0"/>
                <a:cs typeface="Arial" pitchFamily="34" charset="0"/>
              </a:endParaRPr>
            </a:p>
          </p:txBody>
        </p:sp>
      </p:grpSp>
      <p:grpSp>
        <p:nvGrpSpPr>
          <p:cNvPr id="14" name="Group 13"/>
          <p:cNvGrpSpPr/>
          <p:nvPr/>
        </p:nvGrpSpPr>
        <p:grpSpPr>
          <a:xfrm>
            <a:off x="4739557" y="1865872"/>
            <a:ext cx="2725412" cy="3983732"/>
            <a:chOff x="4739557" y="1865872"/>
            <a:chExt cx="2725412" cy="3983732"/>
          </a:xfrm>
        </p:grpSpPr>
        <p:grpSp>
          <p:nvGrpSpPr>
            <p:cNvPr id="4" name="Group 3"/>
            <p:cNvGrpSpPr/>
            <p:nvPr/>
          </p:nvGrpSpPr>
          <p:grpSpPr>
            <a:xfrm>
              <a:off x="4739557" y="1865872"/>
              <a:ext cx="2725412" cy="3983732"/>
              <a:chOff x="4739557" y="1865872"/>
              <a:chExt cx="2725412" cy="3983732"/>
            </a:xfrm>
          </p:grpSpPr>
          <p:sp>
            <p:nvSpPr>
              <p:cNvPr id="37" name="TextBox 36"/>
              <p:cNvSpPr txBox="1"/>
              <p:nvPr/>
            </p:nvSpPr>
            <p:spPr>
              <a:xfrm>
                <a:off x="4739557" y="4535432"/>
                <a:ext cx="2725412" cy="1314172"/>
              </a:xfrm>
              <a:prstGeom prst="rect">
                <a:avLst/>
              </a:prstGeom>
              <a:noFill/>
            </p:spPr>
            <p:txBody>
              <a:bodyPr wrap="square" lIns="118331" tIns="59165" rIns="118331" bIns="59165" rtlCol="0">
                <a:spAutoFit/>
              </a:bodyPr>
              <a:lstStyle/>
              <a:p>
                <a:pPr algn="ctr"/>
                <a:r>
                  <a:rPr lang="en-US" sz="1941" b="1" i="1" dirty="0" err="1">
                    <a:latin typeface="Arial" pitchFamily="34" charset="0"/>
                    <a:cs typeface="Arial" pitchFamily="34" charset="0"/>
                  </a:rPr>
                  <a:t>Prevence</a:t>
                </a:r>
                <a:r>
                  <a:rPr lang="en-US" sz="1941" b="1" i="1" dirty="0">
                    <a:latin typeface="Arial" pitchFamily="34" charset="0"/>
                    <a:cs typeface="Arial" pitchFamily="34" charset="0"/>
                  </a:rPr>
                  <a:t> </a:t>
                </a:r>
                <a:r>
                  <a:rPr lang="en-US" sz="1941" b="1" i="1" dirty="0" err="1">
                    <a:latin typeface="Arial" pitchFamily="34" charset="0"/>
                    <a:cs typeface="Arial" pitchFamily="34" charset="0"/>
                  </a:rPr>
                  <a:t>útoků</a:t>
                </a:r>
                <a:endParaRPr lang="en-US" sz="1941" b="1" i="1" dirty="0">
                  <a:latin typeface="Arial" pitchFamily="34" charset="0"/>
                  <a:cs typeface="Arial" pitchFamily="34" charset="0"/>
                </a:endParaRPr>
              </a:p>
              <a:p>
                <a:pPr algn="ctr"/>
                <a:r>
                  <a:rPr lang="en-US" sz="1941" b="1" i="1" dirty="0">
                    <a:latin typeface="Arial" pitchFamily="34" charset="0"/>
                    <a:cs typeface="Arial" pitchFamily="34" charset="0"/>
                  </a:rPr>
                  <a:t>a </a:t>
                </a:r>
                <a:r>
                  <a:rPr lang="en-US" sz="1941" b="1" i="1" dirty="0" err="1">
                    <a:latin typeface="Arial" pitchFamily="34" charset="0"/>
                    <a:cs typeface="Arial" pitchFamily="34" charset="0"/>
                  </a:rPr>
                  <a:t>kontrola</a:t>
                </a:r>
                <a:r>
                  <a:rPr lang="en-US" sz="1941" b="1" i="1" dirty="0">
                    <a:latin typeface="Arial" pitchFamily="34" charset="0"/>
                    <a:cs typeface="Arial" pitchFamily="34" charset="0"/>
                  </a:rPr>
                  <a:t> </a:t>
                </a:r>
                <a:r>
                  <a:rPr lang="en-US" sz="1941" b="1" i="1" dirty="0" err="1">
                    <a:latin typeface="Arial" pitchFamily="34" charset="0"/>
                    <a:cs typeface="Arial" pitchFamily="34" charset="0"/>
                  </a:rPr>
                  <a:t>privilegovaných</a:t>
                </a:r>
                <a:r>
                  <a:rPr lang="en-US" sz="1941" b="1" i="1" dirty="0">
                    <a:latin typeface="Arial" pitchFamily="34" charset="0"/>
                    <a:cs typeface="Arial" pitchFamily="34" charset="0"/>
                  </a:rPr>
                  <a:t> </a:t>
                </a:r>
                <a:r>
                  <a:rPr lang="en-US" sz="1941" b="1" i="1" dirty="0" err="1" smtClean="0">
                    <a:latin typeface="Arial" pitchFamily="34" charset="0"/>
                    <a:cs typeface="Arial" pitchFamily="34" charset="0"/>
                  </a:rPr>
                  <a:t>přístupů</a:t>
                </a:r>
                <a:endParaRPr lang="en-US" sz="1941" b="1" i="1" dirty="0">
                  <a:latin typeface="Arial" pitchFamily="34" charset="0"/>
                  <a:cs typeface="Arial" pitchFamily="34" charset="0"/>
                </a:endParaRPr>
              </a:p>
            </p:txBody>
          </p:sp>
          <p:sp>
            <p:nvSpPr>
              <p:cNvPr id="38" name="TextBox 37"/>
              <p:cNvSpPr txBox="1"/>
              <p:nvPr/>
            </p:nvSpPr>
            <p:spPr>
              <a:xfrm>
                <a:off x="4763288" y="1865872"/>
                <a:ext cx="2516840" cy="716829"/>
              </a:xfrm>
              <a:prstGeom prst="rect">
                <a:avLst/>
              </a:prstGeom>
              <a:noFill/>
            </p:spPr>
            <p:txBody>
              <a:bodyPr wrap="none" lIns="118331" tIns="59165" rIns="118331" bIns="59165" rtlCol="0">
                <a:spAutoFit/>
              </a:bodyPr>
              <a:lstStyle/>
              <a:p>
                <a:pPr algn="ctr"/>
                <a:r>
                  <a:rPr lang="en-US" sz="1941" b="1" dirty="0" err="1">
                    <a:latin typeface="Arial" pitchFamily="34" charset="0"/>
                    <a:cs typeface="Arial" pitchFamily="34" charset="0"/>
                  </a:rPr>
                  <a:t>Řízení</a:t>
                </a:r>
                <a:r>
                  <a:rPr lang="en-US" sz="1941" b="1" dirty="0">
                    <a:latin typeface="Arial" pitchFamily="34" charset="0"/>
                    <a:cs typeface="Arial" pitchFamily="34" charset="0"/>
                  </a:rPr>
                  <a:t> </a:t>
                </a:r>
                <a:r>
                  <a:rPr lang="en-US" sz="1941" b="1" dirty="0" err="1">
                    <a:latin typeface="Arial" pitchFamily="34" charset="0"/>
                    <a:cs typeface="Arial" pitchFamily="34" charset="0"/>
                  </a:rPr>
                  <a:t>relací</a:t>
                </a:r>
                <a:endParaRPr lang="en-US" sz="1941" b="1" dirty="0">
                  <a:latin typeface="Arial" pitchFamily="34" charset="0"/>
                  <a:cs typeface="Arial" pitchFamily="34" charset="0"/>
                </a:endParaRPr>
              </a:p>
              <a:p>
                <a:pPr algn="ctr"/>
                <a:r>
                  <a:rPr lang="en-US" sz="1941" b="1" dirty="0" err="1">
                    <a:latin typeface="Arial" pitchFamily="34" charset="0"/>
                    <a:cs typeface="Arial" pitchFamily="34" charset="0"/>
                  </a:rPr>
                  <a:t>Izolace</a:t>
                </a:r>
                <a:r>
                  <a:rPr lang="en-US" sz="1941" b="1" dirty="0">
                    <a:latin typeface="Arial" pitchFamily="34" charset="0"/>
                    <a:cs typeface="Arial" pitchFamily="34" charset="0"/>
                  </a:rPr>
                  <a:t> a </a:t>
                </a:r>
                <a:r>
                  <a:rPr lang="en-US" sz="1941" b="1" dirty="0" err="1" smtClean="0">
                    <a:latin typeface="Arial" pitchFamily="34" charset="0"/>
                    <a:cs typeface="Arial" pitchFamily="34" charset="0"/>
                  </a:rPr>
                  <a:t>nahrávání</a:t>
                </a:r>
                <a:endParaRPr lang="en-US" sz="1941" b="1" dirty="0">
                  <a:latin typeface="Arial" pitchFamily="34" charset="0"/>
                  <a:cs typeface="Arial" pitchFamily="34" charset="0"/>
                </a:endParaRPr>
              </a:p>
            </p:txBody>
          </p:sp>
        </p:grpSp>
        <p:pic>
          <p:nvPicPr>
            <p:cNvPr id="30" name="Picture 29"/>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437510" y="3120390"/>
              <a:ext cx="1385502" cy="880198"/>
            </a:xfrm>
            <a:prstGeom prst="rect">
              <a:avLst/>
            </a:prstGeom>
          </p:spPr>
        </p:pic>
      </p:grpSp>
    </p:spTree>
    <p:extLst>
      <p:ext uri="{BB962C8B-B14F-4D97-AF65-F5344CB8AC3E}">
        <p14:creationId xmlns:p14="http://schemas.microsoft.com/office/powerpoint/2010/main" val="37408121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B5E446-421A-E746-A83E-D1D14D8D9CBB}" type="slidenum">
              <a:rPr lang="en-US" smtClean="0"/>
              <a:t>13</a:t>
            </a:fld>
            <a:endParaRPr lang="en-US" dirty="0"/>
          </a:p>
        </p:txBody>
      </p:sp>
      <p:sp>
        <p:nvSpPr>
          <p:cNvPr id="5" name="Title 4"/>
          <p:cNvSpPr>
            <a:spLocks noGrp="1"/>
          </p:cNvSpPr>
          <p:nvPr>
            <p:ph type="title"/>
          </p:nvPr>
        </p:nvSpPr>
        <p:spPr>
          <a:xfrm>
            <a:off x="195209" y="1906292"/>
            <a:ext cx="11743362" cy="2852737"/>
          </a:xfrm>
        </p:spPr>
        <p:txBody>
          <a:bodyPr/>
          <a:lstStyle/>
          <a:p>
            <a:r>
              <a:rPr lang="en-US" dirty="0" smtClean="0"/>
              <a:t>Privileged Account Security Solution</a:t>
            </a:r>
            <a:endParaRPr lang="en-US" dirty="0"/>
          </a:p>
        </p:txBody>
      </p:sp>
    </p:spTree>
    <p:extLst>
      <p:ext uri="{BB962C8B-B14F-4D97-AF65-F5344CB8AC3E}">
        <p14:creationId xmlns:p14="http://schemas.microsoft.com/office/powerpoint/2010/main" val="4204539849"/>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p:cNvPicPr>
            <a:picLocks noChangeAspect="1"/>
          </p:cNvPicPr>
          <p:nvPr/>
        </p:nvPicPr>
        <p:blipFill rotWithShape="1">
          <a:blip r:embed="rId11"/>
          <a:srcRect t="5534" r="5450"/>
          <a:stretch/>
        </p:blipFill>
        <p:spPr>
          <a:xfrm>
            <a:off x="4578326" y="4852656"/>
            <a:ext cx="1233999" cy="1197805"/>
          </a:xfrm>
          <a:prstGeom prst="rect">
            <a:avLst/>
          </a:prstGeom>
        </p:spPr>
      </p:pic>
      <p:sp>
        <p:nvSpPr>
          <p:cNvPr id="3" name="Title 2"/>
          <p:cNvSpPr>
            <a:spLocks noGrp="1"/>
          </p:cNvSpPr>
          <p:nvPr>
            <p:ph type="title"/>
          </p:nvPr>
        </p:nvSpPr>
        <p:spPr/>
        <p:txBody>
          <a:bodyPr>
            <a:normAutofit/>
          </a:bodyPr>
          <a:lstStyle/>
          <a:p>
            <a:r>
              <a:rPr lang="en-US" dirty="0" err="1" smtClean="0"/>
              <a:t>Za</a:t>
            </a:r>
            <a:r>
              <a:rPr lang="cs-CZ" dirty="0" smtClean="0"/>
              <a:t>bezpečení a správa přihlašovacích údajů</a:t>
            </a:r>
            <a:endParaRPr lang="en-US" dirty="0"/>
          </a:p>
        </p:txBody>
      </p:sp>
      <p:sp>
        <p:nvSpPr>
          <p:cNvPr id="4" name="Slide Number Placeholder 3"/>
          <p:cNvSpPr>
            <a:spLocks noGrp="1"/>
          </p:cNvSpPr>
          <p:nvPr>
            <p:ph type="sldNum" sz="quarter" idx="12"/>
          </p:nvPr>
        </p:nvSpPr>
        <p:spPr/>
        <p:txBody>
          <a:bodyPr/>
          <a:lstStyle/>
          <a:p>
            <a:fld id="{3DB5E446-421A-E746-A83E-D1D14D8D9CBB}" type="slidenum">
              <a:rPr lang="en-US" smtClean="0"/>
              <a:t>14</a:t>
            </a:fld>
            <a:endParaRPr lang="en-US" dirty="0"/>
          </a:p>
        </p:txBody>
      </p:sp>
      <p:grpSp>
        <p:nvGrpSpPr>
          <p:cNvPr id="57" name="Group 56"/>
          <p:cNvGrpSpPr/>
          <p:nvPr/>
        </p:nvGrpSpPr>
        <p:grpSpPr>
          <a:xfrm>
            <a:off x="9267543" y="1111126"/>
            <a:ext cx="2332605" cy="4714237"/>
            <a:chOff x="8634388" y="1331604"/>
            <a:chExt cx="2332605" cy="4714237"/>
          </a:xfrm>
        </p:grpSpPr>
        <p:grpSp>
          <p:nvGrpSpPr>
            <p:cNvPr id="21" name="Group 20"/>
            <p:cNvGrpSpPr/>
            <p:nvPr/>
          </p:nvGrpSpPr>
          <p:grpSpPr>
            <a:xfrm>
              <a:off x="8634388" y="1331604"/>
              <a:ext cx="2332605" cy="4714237"/>
              <a:chOff x="6862741" y="1181045"/>
              <a:chExt cx="2000212" cy="4042466"/>
            </a:xfrm>
          </p:grpSpPr>
          <p:sp>
            <p:nvSpPr>
              <p:cNvPr id="22" name="Rectangle 21"/>
              <p:cNvSpPr/>
              <p:nvPr>
                <p:custDataLst>
                  <p:tags r:id="rId8"/>
                </p:custDataLst>
              </p:nvPr>
            </p:nvSpPr>
            <p:spPr>
              <a:xfrm>
                <a:off x="6862741" y="1181045"/>
                <a:ext cx="2000212" cy="4042466"/>
              </a:xfrm>
              <a:prstGeom prst="rect">
                <a:avLst/>
              </a:prstGeom>
              <a:noFill/>
              <a:ln w="28575">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6938484" y="3752252"/>
                <a:ext cx="940061"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NETWORK DEVICES</a:t>
                </a:r>
                <a:endParaRPr lang="he-IL" sz="950" b="1" dirty="0">
                  <a:solidFill>
                    <a:srgbClr val="565756"/>
                  </a:solidFill>
                  <a:latin typeface="Arial" panose="020B0604020202020204" pitchFamily="34" charset="0"/>
                  <a:cs typeface="Arial" panose="020B0604020202020204" pitchFamily="34" charset="0"/>
                </a:endParaRPr>
              </a:p>
            </p:txBody>
          </p:sp>
          <p:sp>
            <p:nvSpPr>
              <p:cNvPr id="24" name="TextBox 23"/>
              <p:cNvSpPr txBox="1"/>
              <p:nvPr/>
            </p:nvSpPr>
            <p:spPr>
              <a:xfrm>
                <a:off x="6959832" y="2138002"/>
                <a:ext cx="768096"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SERVERS</a:t>
                </a:r>
                <a:endParaRPr lang="he-IL" sz="950" b="1" dirty="0">
                  <a:solidFill>
                    <a:srgbClr val="565756"/>
                  </a:solidFill>
                  <a:latin typeface="Arial" panose="020B0604020202020204" pitchFamily="34" charset="0"/>
                  <a:cs typeface="Arial" panose="020B0604020202020204" pitchFamily="34" charset="0"/>
                </a:endParaRPr>
              </a:p>
            </p:txBody>
          </p:sp>
          <p:sp>
            <p:nvSpPr>
              <p:cNvPr id="25" name="TextBox 24"/>
              <p:cNvSpPr txBox="1"/>
              <p:nvPr/>
            </p:nvSpPr>
            <p:spPr>
              <a:xfrm>
                <a:off x="7843120" y="2138002"/>
                <a:ext cx="1000215"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MAINFRAMES</a:t>
                </a:r>
                <a:endParaRPr lang="he-IL" sz="950" b="1" dirty="0">
                  <a:solidFill>
                    <a:srgbClr val="565756"/>
                  </a:solidFill>
                  <a:latin typeface="Arial" panose="020B0604020202020204" pitchFamily="34" charset="0"/>
                  <a:cs typeface="Arial" panose="020B0604020202020204" pitchFamily="34" charset="0"/>
                </a:endParaRPr>
              </a:p>
            </p:txBody>
          </p:sp>
          <p:sp>
            <p:nvSpPr>
              <p:cNvPr id="26" name="TextBox 25"/>
              <p:cNvSpPr txBox="1"/>
              <p:nvPr/>
            </p:nvSpPr>
            <p:spPr>
              <a:xfrm>
                <a:off x="6923763" y="2940936"/>
                <a:ext cx="960120"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DATABASES</a:t>
                </a:r>
                <a:endParaRPr lang="he-IL" sz="950" b="1" dirty="0">
                  <a:solidFill>
                    <a:srgbClr val="565756"/>
                  </a:solidFill>
                  <a:latin typeface="Arial" panose="020B0604020202020204" pitchFamily="34" charset="0"/>
                  <a:cs typeface="Arial" panose="020B0604020202020204" pitchFamily="34" charset="0"/>
                </a:endParaRPr>
              </a:p>
            </p:txBody>
          </p:sp>
          <p:sp>
            <p:nvSpPr>
              <p:cNvPr id="27" name="TextBox 26"/>
              <p:cNvSpPr txBox="1"/>
              <p:nvPr/>
            </p:nvSpPr>
            <p:spPr>
              <a:xfrm>
                <a:off x="7744353" y="2939355"/>
                <a:ext cx="1077332"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APPLICATIONS</a:t>
                </a:r>
                <a:endParaRPr lang="he-IL" sz="950" b="1" dirty="0">
                  <a:solidFill>
                    <a:srgbClr val="565756"/>
                  </a:solidFill>
                  <a:latin typeface="Arial" panose="020B0604020202020204" pitchFamily="34" charset="0"/>
                  <a:cs typeface="Arial" panose="020B0604020202020204" pitchFamily="34" charset="0"/>
                </a:endParaRPr>
              </a:p>
            </p:txBody>
          </p:sp>
          <p:sp>
            <p:nvSpPr>
              <p:cNvPr id="28" name="TextBox 27"/>
              <p:cNvSpPr txBox="1"/>
              <p:nvPr/>
            </p:nvSpPr>
            <p:spPr>
              <a:xfrm>
                <a:off x="7751914" y="3741989"/>
                <a:ext cx="1061881"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SECURITY APPLICANCES </a:t>
                </a:r>
                <a:endParaRPr lang="he-IL" sz="950" b="1" dirty="0">
                  <a:solidFill>
                    <a:srgbClr val="565756"/>
                  </a:solidFill>
                  <a:latin typeface="Arial" panose="020B0604020202020204" pitchFamily="34" charset="0"/>
                  <a:cs typeface="Arial" panose="020B0604020202020204" pitchFamily="34" charset="0"/>
                </a:endParaRPr>
              </a:p>
            </p:txBody>
          </p:sp>
          <p:sp>
            <p:nvSpPr>
              <p:cNvPr id="29" name="TextBox 28"/>
              <p:cNvSpPr txBox="1"/>
              <p:nvPr/>
            </p:nvSpPr>
            <p:spPr>
              <a:xfrm>
                <a:off x="7000733" y="4681756"/>
                <a:ext cx="835424"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WEBSITES/</a:t>
                </a:r>
              </a:p>
              <a:p>
                <a:pPr algn="ctr"/>
                <a:r>
                  <a:rPr lang="en-US" sz="950" b="1" dirty="0" smtClean="0">
                    <a:solidFill>
                      <a:srgbClr val="565756"/>
                    </a:solidFill>
                    <a:latin typeface="Arial" panose="020B0604020202020204" pitchFamily="34" charset="0"/>
                    <a:cs typeface="Arial" panose="020B0604020202020204" pitchFamily="34" charset="0"/>
                  </a:rPr>
                  <a:t>WEBAPPS</a:t>
                </a:r>
                <a:endParaRPr lang="he-IL" sz="950" b="1" dirty="0">
                  <a:solidFill>
                    <a:srgbClr val="565756"/>
                  </a:solidFill>
                  <a:latin typeface="Arial" panose="020B0604020202020204" pitchFamily="34" charset="0"/>
                  <a:cs typeface="Arial" panose="020B0604020202020204" pitchFamily="34" charset="0"/>
                </a:endParaRPr>
              </a:p>
            </p:txBody>
          </p:sp>
          <p:sp>
            <p:nvSpPr>
              <p:cNvPr id="30" name="TextBox 29"/>
              <p:cNvSpPr txBox="1"/>
              <p:nvPr/>
            </p:nvSpPr>
            <p:spPr>
              <a:xfrm>
                <a:off x="7758286" y="4681756"/>
                <a:ext cx="1063399"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CLOUD INFRASTUCTURE</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31" name="Picture 30"/>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a:xfrm>
              <a:off x="9034793" y="2854799"/>
              <a:ext cx="512632" cy="486116"/>
            </a:xfrm>
            <a:prstGeom prst="rect">
              <a:avLst/>
            </a:prstGeom>
          </p:spPr>
        </p:pic>
        <p:pic>
          <p:nvPicPr>
            <p:cNvPr id="32" name="Picture 31"/>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a:xfrm>
              <a:off x="10093692" y="1957855"/>
              <a:ext cx="555543" cy="413163"/>
            </a:xfrm>
            <a:prstGeom prst="rect">
              <a:avLst/>
            </a:prstGeom>
          </p:spPr>
        </p:pic>
        <p:pic>
          <p:nvPicPr>
            <p:cNvPr id="33" name="Picture 32"/>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10087729" y="3733566"/>
              <a:ext cx="546342" cy="546337"/>
            </a:xfrm>
            <a:prstGeom prst="rect">
              <a:avLst/>
            </a:prstGeom>
            <a:noFill/>
          </p:spPr>
        </p:pic>
        <p:pic>
          <p:nvPicPr>
            <p:cNvPr id="34" name="Picture 33"/>
            <p:cNvPicPr>
              <a:picLocks noChangeAspect="1"/>
            </p:cNvPicPr>
            <p:nvPr>
              <p:custDataLst>
                <p:tags r:id="rId5"/>
              </p:custDataLst>
            </p:nvPr>
          </p:nvPicPr>
          <p:blipFill>
            <a:blip r:embed="rId15">
              <a:extLst>
                <a:ext uri="{28A0092B-C50C-407E-A947-70E740481C1C}">
                  <a14:useLocalDpi xmlns:a14="http://schemas.microsoft.com/office/drawing/2010/main" val="0"/>
                </a:ext>
              </a:extLst>
            </a:blip>
            <a:stretch>
              <a:fillRect/>
            </a:stretch>
          </p:blipFill>
          <p:spPr>
            <a:xfrm>
              <a:off x="8970422" y="3708286"/>
              <a:ext cx="562563" cy="533565"/>
            </a:xfrm>
            <a:prstGeom prst="rect">
              <a:avLst/>
            </a:prstGeom>
          </p:spPr>
        </p:pic>
        <p:pic>
          <p:nvPicPr>
            <p:cNvPr id="35" name="Picture 34"/>
            <p:cNvPicPr>
              <a:picLocks noChangeAspect="1"/>
            </p:cNvPicPr>
            <p:nvPr>
              <p:custDataLst>
                <p:tags r:id="rId6"/>
              </p:custDataLst>
            </p:nvPr>
          </p:nvPicPr>
          <p:blipFill>
            <a:blip r:embed="rId13">
              <a:extLst>
                <a:ext uri="{28A0092B-C50C-407E-A947-70E740481C1C}">
                  <a14:useLocalDpi xmlns:a14="http://schemas.microsoft.com/office/drawing/2010/main" val="0"/>
                </a:ext>
              </a:extLst>
            </a:blip>
            <a:stretch>
              <a:fillRect/>
            </a:stretch>
          </p:blipFill>
          <p:spPr>
            <a:xfrm>
              <a:off x="8958724" y="1957855"/>
              <a:ext cx="555543" cy="413163"/>
            </a:xfrm>
            <a:prstGeom prst="rect">
              <a:avLst/>
            </a:prstGeom>
          </p:spPr>
        </p:pic>
        <p:pic>
          <p:nvPicPr>
            <p:cNvPr id="36" name="Picture 35"/>
            <p:cNvPicPr>
              <a:picLocks noChangeAspect="1"/>
            </p:cNvPicPr>
            <p:nvPr>
              <p:custDataLst>
                <p:tags r:id="rId7"/>
              </p:custDataLst>
            </p:nvPr>
          </p:nvPicPr>
          <p:blipFill>
            <a:blip r:embed="rId16">
              <a:extLst>
                <a:ext uri="{28A0092B-C50C-407E-A947-70E740481C1C}">
                  <a14:useLocalDpi xmlns:a14="http://schemas.microsoft.com/office/drawing/2010/main" val="0"/>
                </a:ext>
              </a:extLst>
            </a:blip>
            <a:stretch>
              <a:fillRect/>
            </a:stretch>
          </p:blipFill>
          <p:spPr>
            <a:xfrm>
              <a:off x="10047115" y="4830970"/>
              <a:ext cx="555543" cy="555543"/>
            </a:xfrm>
            <a:prstGeom prst="rect">
              <a:avLst/>
            </a:prstGeom>
          </p:spPr>
        </p:pic>
        <p:pic>
          <p:nvPicPr>
            <p:cNvPr id="37" name="Picture 2"/>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9006534" y="4826766"/>
              <a:ext cx="573576" cy="609055"/>
            </a:xfrm>
            <a:prstGeom prst="rect">
              <a:avLst/>
            </a:prstGeom>
            <a:noFill/>
          </p:spPr>
        </p:pic>
        <p:pic>
          <p:nvPicPr>
            <p:cNvPr id="38" name="Picture 25"/>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10069297" y="2885868"/>
              <a:ext cx="547057" cy="456566"/>
            </a:xfrm>
            <a:prstGeom prst="rect">
              <a:avLst/>
            </a:prstGeom>
            <a:noFill/>
          </p:spPr>
        </p:pic>
        <p:sp>
          <p:nvSpPr>
            <p:cNvPr id="39" name="TextBox 38"/>
            <p:cNvSpPr txBox="1"/>
            <p:nvPr/>
          </p:nvSpPr>
          <p:spPr>
            <a:xfrm>
              <a:off x="8806337" y="1426194"/>
              <a:ext cx="1988705" cy="671043"/>
            </a:xfrm>
            <a:prstGeom prst="rect">
              <a:avLst/>
            </a:prstGeom>
            <a:noFill/>
          </p:spPr>
          <p:txBody>
            <a:bodyPr wrap="square" rtlCol="0">
              <a:noAutofit/>
            </a:bodyPr>
            <a:lstStyle/>
            <a:p>
              <a:pPr algn="ctr"/>
              <a:r>
                <a:rPr lang="en-US" sz="1200" b="1" cap="all" dirty="0" smtClean="0">
                  <a:solidFill>
                    <a:schemeClr val="tx2"/>
                  </a:solidFill>
                </a:rPr>
                <a:t>ENTERPRISE </a:t>
              </a:r>
              <a:br>
                <a:rPr lang="en-US" sz="1200" b="1" cap="all" dirty="0" smtClean="0">
                  <a:solidFill>
                    <a:schemeClr val="tx2"/>
                  </a:solidFill>
                </a:rPr>
              </a:br>
              <a:r>
                <a:rPr lang="en-US" sz="1200" b="1" cap="all" dirty="0" smtClean="0">
                  <a:solidFill>
                    <a:schemeClr val="tx2"/>
                  </a:solidFill>
                </a:rPr>
                <a:t>RESOURCES </a:t>
              </a:r>
            </a:p>
          </p:txBody>
        </p:sp>
      </p:grpSp>
      <p:grpSp>
        <p:nvGrpSpPr>
          <p:cNvPr id="41" name="Group 40"/>
          <p:cNvGrpSpPr/>
          <p:nvPr/>
        </p:nvGrpSpPr>
        <p:grpSpPr>
          <a:xfrm>
            <a:off x="609302" y="3786257"/>
            <a:ext cx="2458871" cy="2078366"/>
            <a:chOff x="1540116" y="1756361"/>
            <a:chExt cx="2458871" cy="2078366"/>
          </a:xfrm>
        </p:grpSpPr>
        <p:pic>
          <p:nvPicPr>
            <p:cNvPr id="9" name="Picture 8"/>
            <p:cNvPicPr>
              <a:picLocks noChangeAspect="1"/>
            </p:cNvPicPr>
            <p:nvPr/>
          </p:nvPicPr>
          <p:blipFill rotWithShape="1">
            <a:blip r:embed="rId19"/>
            <a:srcRect l="1071" t="1455" r="1684" b="5313"/>
            <a:stretch/>
          </p:blipFill>
          <p:spPr>
            <a:xfrm>
              <a:off x="1674787" y="1756361"/>
              <a:ext cx="2166670" cy="1206083"/>
            </a:xfrm>
            <a:prstGeom prst="rect">
              <a:avLst/>
            </a:prstGeom>
          </p:spPr>
        </p:pic>
        <p:sp>
          <p:nvSpPr>
            <p:cNvPr id="40" name="TextBox 39"/>
            <p:cNvSpPr txBox="1"/>
            <p:nvPr/>
          </p:nvSpPr>
          <p:spPr>
            <a:xfrm>
              <a:off x="1540116" y="3163684"/>
              <a:ext cx="2458871" cy="671043"/>
            </a:xfrm>
            <a:prstGeom prst="rect">
              <a:avLst/>
            </a:prstGeom>
            <a:noFill/>
          </p:spPr>
          <p:txBody>
            <a:bodyPr wrap="square" rtlCol="0">
              <a:noAutofit/>
            </a:bodyPr>
            <a:lstStyle/>
            <a:p>
              <a:pPr algn="ctr"/>
              <a:r>
                <a:rPr lang="en-US" sz="1200" b="1" cap="all" dirty="0" smtClean="0">
                  <a:solidFill>
                    <a:schemeClr val="tx2"/>
                  </a:solidFill>
                </a:rPr>
                <a:t>CYBERARK WEB PORTAL</a:t>
              </a:r>
            </a:p>
          </p:txBody>
        </p:sp>
      </p:grpSp>
      <p:pic>
        <p:nvPicPr>
          <p:cNvPr id="42" name="Picture 4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50300" y="1205716"/>
            <a:ext cx="1151633" cy="1395284"/>
          </a:xfrm>
          <a:prstGeom prst="rect">
            <a:avLst/>
          </a:prstGeom>
        </p:spPr>
      </p:pic>
      <p:cxnSp>
        <p:nvCxnSpPr>
          <p:cNvPr id="60" name="Straight Arrow Connector 59"/>
          <p:cNvCxnSpPr/>
          <p:nvPr/>
        </p:nvCxnSpPr>
        <p:spPr>
          <a:xfrm>
            <a:off x="1838739" y="2624249"/>
            <a:ext cx="0" cy="1049577"/>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82" name="Group 81"/>
          <p:cNvGrpSpPr/>
          <p:nvPr/>
        </p:nvGrpSpPr>
        <p:grpSpPr>
          <a:xfrm>
            <a:off x="6521380" y="4889492"/>
            <a:ext cx="1792654" cy="800414"/>
            <a:chOff x="5758571" y="5080953"/>
            <a:chExt cx="1792654" cy="800414"/>
          </a:xfrm>
        </p:grpSpPr>
        <p:pic>
          <p:nvPicPr>
            <p:cNvPr id="72" name="Picture 2"/>
            <p:cNvPicPr>
              <a:picLocks noChangeAspect="1" noChangeArrowheads="1"/>
            </p:cNvPicPr>
            <p:nvPr>
              <p:custDataLst>
                <p:tags r:id="rId2"/>
              </p:custDataLst>
            </p:nvPr>
          </p:nvPicPr>
          <p:blipFill>
            <a:blip r:embed="rId21">
              <a:extLst>
                <a:ext uri="{28A0092B-C50C-407E-A947-70E740481C1C}">
                  <a14:useLocalDpi xmlns:a14="http://schemas.microsoft.com/office/drawing/2010/main" val="0"/>
                </a:ext>
              </a:extLst>
            </a:blip>
            <a:stretch>
              <a:fillRect/>
            </a:stretch>
          </p:blipFill>
          <p:spPr bwMode="auto">
            <a:xfrm>
              <a:off x="6339436" y="5541985"/>
              <a:ext cx="573871" cy="339382"/>
            </a:xfrm>
            <a:prstGeom prst="rect">
              <a:avLst/>
            </a:prstGeom>
            <a:noFill/>
            <a:extLst>
              <a:ext uri="{909E8E84-426E-40DD-AFC4-6F175D3DCCD1}">
                <a14:hiddenFill xmlns:a14="http://schemas.microsoft.com/office/drawing/2010/main">
                  <a:solidFill>
                    <a:srgbClr val="FFFFFF"/>
                  </a:solidFill>
                </a14:hiddenFill>
              </a:ext>
            </a:extLst>
          </p:spPr>
        </p:pic>
        <p:sp>
          <p:nvSpPr>
            <p:cNvPr id="73" name="TextBox 72"/>
            <p:cNvSpPr txBox="1"/>
            <p:nvPr/>
          </p:nvSpPr>
          <p:spPr>
            <a:xfrm>
              <a:off x="5758571" y="5080953"/>
              <a:ext cx="1792654" cy="671043"/>
            </a:xfrm>
            <a:prstGeom prst="rect">
              <a:avLst/>
            </a:prstGeom>
            <a:noFill/>
          </p:spPr>
          <p:txBody>
            <a:bodyPr wrap="square" rtlCol="0">
              <a:noAutofit/>
            </a:bodyPr>
            <a:lstStyle/>
            <a:p>
              <a:pPr algn="ctr"/>
              <a:r>
                <a:rPr lang="en-US" sz="1200" b="1" cap="all" dirty="0" smtClean="0">
                  <a:solidFill>
                    <a:schemeClr val="tx2"/>
                  </a:solidFill>
                </a:rPr>
                <a:t>PASSWORD ROTATION</a:t>
              </a:r>
            </a:p>
          </p:txBody>
        </p:sp>
      </p:grpSp>
      <p:grpSp>
        <p:nvGrpSpPr>
          <p:cNvPr id="81" name="Group 80"/>
          <p:cNvGrpSpPr/>
          <p:nvPr/>
        </p:nvGrpSpPr>
        <p:grpSpPr>
          <a:xfrm>
            <a:off x="7621104" y="4891775"/>
            <a:ext cx="1792654" cy="925218"/>
            <a:chOff x="6778783" y="5079480"/>
            <a:chExt cx="1792654" cy="925218"/>
          </a:xfrm>
        </p:grpSpPr>
        <p:pic>
          <p:nvPicPr>
            <p:cNvPr id="71" name="Picture 70"/>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7480115" y="5541985"/>
              <a:ext cx="512632" cy="462713"/>
            </a:xfrm>
            <a:prstGeom prst="rect">
              <a:avLst/>
            </a:prstGeom>
          </p:spPr>
        </p:pic>
        <p:sp>
          <p:nvSpPr>
            <p:cNvPr id="80" name="TextBox 79"/>
            <p:cNvSpPr txBox="1"/>
            <p:nvPr/>
          </p:nvSpPr>
          <p:spPr>
            <a:xfrm>
              <a:off x="6778783" y="5079480"/>
              <a:ext cx="1792654" cy="671043"/>
            </a:xfrm>
            <a:prstGeom prst="rect">
              <a:avLst/>
            </a:prstGeom>
            <a:noFill/>
          </p:spPr>
          <p:txBody>
            <a:bodyPr wrap="square" rtlCol="0">
              <a:noAutofit/>
            </a:bodyPr>
            <a:lstStyle/>
            <a:p>
              <a:pPr algn="ctr"/>
              <a:r>
                <a:rPr lang="en-US" sz="1200" b="1" cap="all" dirty="0" smtClean="0">
                  <a:solidFill>
                    <a:schemeClr val="tx2"/>
                  </a:solidFill>
                </a:rPr>
                <a:t>SECURE </a:t>
              </a:r>
            </a:p>
            <a:p>
              <a:pPr algn="ctr"/>
              <a:r>
                <a:rPr lang="en-US" sz="1200" b="1" cap="all" dirty="0" smtClean="0">
                  <a:solidFill>
                    <a:schemeClr val="tx2"/>
                  </a:solidFill>
                </a:rPr>
                <a:t>STORAGE </a:t>
              </a:r>
            </a:p>
          </p:txBody>
        </p:sp>
      </p:grpSp>
      <p:cxnSp>
        <p:nvCxnSpPr>
          <p:cNvPr id="92" name="Elbow Connector 91"/>
          <p:cNvCxnSpPr/>
          <p:nvPr/>
        </p:nvCxnSpPr>
        <p:spPr>
          <a:xfrm flipV="1">
            <a:off x="2936419" y="4226084"/>
            <a:ext cx="1276807" cy="1103412"/>
          </a:xfrm>
          <a:prstGeom prst="bentConnector3">
            <a:avLst>
              <a:gd name="adj1" fmla="val 99820"/>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97" name="Group 96"/>
          <p:cNvGrpSpPr/>
          <p:nvPr/>
        </p:nvGrpSpPr>
        <p:grpSpPr>
          <a:xfrm>
            <a:off x="3325304" y="1278481"/>
            <a:ext cx="5437982" cy="2634023"/>
            <a:chOff x="3325304" y="1278481"/>
            <a:chExt cx="5437982" cy="2634023"/>
          </a:xfrm>
        </p:grpSpPr>
        <p:pic>
          <p:nvPicPr>
            <p:cNvPr id="55" name="Content Placeholder 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325304" y="1278481"/>
              <a:ext cx="5437982" cy="2634023"/>
            </a:xfrm>
            <a:prstGeom prst="rect">
              <a:avLst/>
            </a:prstGeom>
          </p:spPr>
        </p:pic>
        <p:sp>
          <p:nvSpPr>
            <p:cNvPr id="96" name="Rectangle 95"/>
            <p:cNvSpPr/>
            <p:nvPr/>
          </p:nvSpPr>
          <p:spPr>
            <a:xfrm>
              <a:off x="3535555" y="2600771"/>
              <a:ext cx="5174606" cy="135755"/>
            </a:xfrm>
            <a:prstGeom prst="rect">
              <a:avLst/>
            </a:prstGeom>
            <a:noFill/>
            <a:ln w="15875">
              <a:solidFill>
                <a:srgbClr val="EA802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7" name="Right Arrow 106"/>
          <p:cNvSpPr/>
          <p:nvPr/>
        </p:nvSpPr>
        <p:spPr>
          <a:xfrm>
            <a:off x="2081463" y="1898859"/>
            <a:ext cx="7137956" cy="206581"/>
          </a:xfrm>
          <a:prstGeom prst="rightArrow">
            <a:avLst/>
          </a:prstGeom>
          <a:solidFill>
            <a:srgbClr val="69AE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1400" b="0" i="0" dirty="0" smtClean="0">
              <a:solidFill>
                <a:schemeClr val="bg1"/>
              </a:solidFill>
              <a:ea typeface="Proxima Nova" charset="0"/>
              <a:cs typeface="Proxima Nova" charset="0"/>
            </a:endParaRPr>
          </a:p>
        </p:txBody>
      </p:sp>
      <p:pic>
        <p:nvPicPr>
          <p:cNvPr id="106" name="Picture 105"/>
          <p:cNvPicPr>
            <a:picLocks noChangeAspect="1"/>
          </p:cNvPicPr>
          <p:nvPr/>
        </p:nvPicPr>
        <p:blipFill rotWithShape="1">
          <a:blip r:embed="rId23"/>
          <a:srcRect l="5907" r="5889"/>
          <a:stretch/>
        </p:blipFill>
        <p:spPr>
          <a:xfrm rot="10800000">
            <a:off x="5103683" y="1360587"/>
            <a:ext cx="932156" cy="1312568"/>
          </a:xfrm>
          <a:prstGeom prst="rect">
            <a:avLst/>
          </a:prstGeom>
        </p:spPr>
      </p:pic>
      <p:sp>
        <p:nvSpPr>
          <p:cNvPr id="109" name="Rectangle 108"/>
          <p:cNvSpPr/>
          <p:nvPr/>
        </p:nvSpPr>
        <p:spPr>
          <a:xfrm>
            <a:off x="2837190" y="2725818"/>
            <a:ext cx="5465143" cy="2497618"/>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82880" rIns="182880" rtlCol="0" anchor="ctr"/>
          <a:lstStyle/>
          <a:p>
            <a:pPr marL="233363" indent="-233363">
              <a:spcAft>
                <a:spcPts val="1200"/>
              </a:spcAft>
              <a:buClr>
                <a:schemeClr val="accent1"/>
              </a:buClr>
              <a:buFont typeface="Wingdings" panose="05000000000000000000" pitchFamily="2" charset="2"/>
              <a:buChar char="§"/>
              <a:tabLst>
                <a:tab pos="228600" algn="l"/>
              </a:tabLst>
            </a:pPr>
            <a:r>
              <a:rPr lang="cs-CZ" sz="1400" dirty="0">
                <a:solidFill>
                  <a:schemeClr val="tx1"/>
                </a:solidFill>
                <a:latin typeface="Arial" panose="020B0604020202020204" pitchFamily="34" charset="0"/>
                <a:cs typeface="Arial" panose="020B0604020202020204" pitchFamily="34" charset="0"/>
              </a:rPr>
              <a:t>Digital Vault – vysoce zabezpečené úložiště přihlašovacích údajů</a:t>
            </a:r>
          </a:p>
          <a:p>
            <a:pPr marL="233363" indent="-233363">
              <a:spcAft>
                <a:spcPts val="1200"/>
              </a:spcAft>
              <a:buClr>
                <a:schemeClr val="accent1"/>
              </a:buClr>
              <a:buFont typeface="Wingdings" panose="05000000000000000000" pitchFamily="2" charset="2"/>
              <a:buChar char="§"/>
              <a:tabLst>
                <a:tab pos="228600" algn="l"/>
              </a:tabLst>
            </a:pPr>
            <a:r>
              <a:rPr lang="cs-CZ" sz="1400" dirty="0">
                <a:solidFill>
                  <a:schemeClr val="tx1"/>
                </a:solidFill>
                <a:latin typeface="Arial" panose="020B0604020202020204" pitchFamily="34" charset="0"/>
                <a:cs typeface="Arial" panose="020B0604020202020204" pitchFamily="34" charset="0"/>
              </a:rPr>
              <a:t>Silná autentizace </a:t>
            </a:r>
            <a:r>
              <a:rPr lang="en-US" sz="1400" dirty="0">
                <a:solidFill>
                  <a:schemeClr val="tx1"/>
                </a:solidFill>
                <a:latin typeface="Arial" panose="020B0604020202020204" pitchFamily="34" charset="0"/>
                <a:cs typeface="Arial" panose="020B0604020202020204" pitchFamily="34" charset="0"/>
              </a:rPr>
              <a:t>+ s</a:t>
            </a:r>
            <a:r>
              <a:rPr lang="cs-CZ" sz="1400" dirty="0">
                <a:solidFill>
                  <a:schemeClr val="tx1"/>
                </a:solidFill>
                <a:latin typeface="Arial" panose="020B0604020202020204" pitchFamily="34" charset="0"/>
                <a:cs typeface="Arial" panose="020B0604020202020204" pitchFamily="34" charset="0"/>
              </a:rPr>
              <a:t>triktní oddělení přístupových oprávnění</a:t>
            </a:r>
          </a:p>
          <a:p>
            <a:pPr marL="233363" indent="-233363">
              <a:spcAft>
                <a:spcPts val="1200"/>
              </a:spcAft>
              <a:buClr>
                <a:schemeClr val="accent1"/>
              </a:buClr>
              <a:buFont typeface="Wingdings" panose="05000000000000000000" pitchFamily="2" charset="2"/>
              <a:buChar char="§"/>
              <a:tabLst>
                <a:tab pos="228600" algn="l"/>
              </a:tabLst>
            </a:pPr>
            <a:r>
              <a:rPr lang="cs-CZ" sz="1400" dirty="0">
                <a:solidFill>
                  <a:schemeClr val="tx1"/>
                </a:solidFill>
                <a:latin typeface="Arial" panose="020B0604020202020204" pitchFamily="34" charset="0"/>
                <a:cs typeface="Arial" panose="020B0604020202020204" pitchFamily="34" charset="0"/>
              </a:rPr>
              <a:t>Rotace hesel</a:t>
            </a:r>
            <a:r>
              <a:rPr lang="en-US" sz="1400" dirty="0">
                <a:solidFill>
                  <a:schemeClr val="tx1"/>
                </a:solidFill>
                <a:latin typeface="Arial" panose="020B0604020202020204" pitchFamily="34" charset="0"/>
                <a:cs typeface="Arial" panose="020B0604020202020204" pitchFamily="34" charset="0"/>
              </a:rPr>
              <a:t>/SSH kl</a:t>
            </a:r>
            <a:r>
              <a:rPr lang="cs-CZ" sz="1400" dirty="0">
                <a:solidFill>
                  <a:schemeClr val="tx1"/>
                </a:solidFill>
                <a:latin typeface="Arial" panose="020B0604020202020204" pitchFamily="34" charset="0"/>
                <a:cs typeface="Arial" panose="020B0604020202020204" pitchFamily="34" charset="0"/>
              </a:rPr>
              <a:t>íčů - centrální politika pro všechny privilegované účty</a:t>
            </a:r>
          </a:p>
          <a:p>
            <a:pPr marL="233363" indent="-233363">
              <a:spcAft>
                <a:spcPts val="1200"/>
              </a:spcAft>
              <a:buClr>
                <a:schemeClr val="accent1"/>
              </a:buClr>
              <a:buFont typeface="Wingdings" panose="05000000000000000000" pitchFamily="2" charset="2"/>
              <a:buChar char="§"/>
              <a:tabLst>
                <a:tab pos="228600" algn="l"/>
              </a:tabLst>
            </a:pPr>
            <a:r>
              <a:rPr lang="cs-CZ" sz="1400" dirty="0">
                <a:solidFill>
                  <a:schemeClr val="tx1"/>
                </a:solidFill>
                <a:latin typeface="Arial" panose="020B0604020202020204" pitchFamily="34" charset="0"/>
                <a:cs typeface="Arial" panose="020B0604020202020204" pitchFamily="34" charset="0"/>
              </a:rPr>
              <a:t>Široká škála podporovaných systémů – out-of box</a:t>
            </a:r>
            <a:endParaRPr lang="en-US" sz="1400" dirty="0">
              <a:solidFill>
                <a:schemeClr val="tx1"/>
              </a:solidFill>
              <a:latin typeface="Arial" panose="020B0604020202020204" pitchFamily="34" charset="0"/>
              <a:cs typeface="Arial" panose="020B0604020202020204" pitchFamily="34" charset="0"/>
            </a:endParaRPr>
          </a:p>
          <a:p>
            <a:pPr marL="233363" indent="-233363">
              <a:spcAft>
                <a:spcPts val="1200"/>
              </a:spcAft>
              <a:buClr>
                <a:schemeClr val="accent1"/>
              </a:buClr>
              <a:buFont typeface="Wingdings" panose="05000000000000000000" pitchFamily="2" charset="2"/>
              <a:buChar char="§"/>
              <a:tabLst>
                <a:tab pos="228600" algn="l"/>
              </a:tabLst>
            </a:pPr>
            <a:r>
              <a:rPr lang="cs-CZ" sz="1400" dirty="0">
                <a:solidFill>
                  <a:schemeClr val="tx1"/>
                </a:solidFill>
                <a:latin typeface="Arial" panose="020B0604020202020204" pitchFamily="34" charset="0"/>
                <a:cs typeface="Arial" panose="020B0604020202020204" pitchFamily="34" charset="0"/>
              </a:rPr>
              <a:t>Auditní záznam o každém použití privilegovaného účtu</a:t>
            </a:r>
            <a:endParaRPr lang="en-US" sz="1400" dirty="0">
              <a:solidFill>
                <a:schemeClr val="tx1"/>
              </a:solidFill>
              <a:latin typeface="Arial" panose="020B0604020202020204" pitchFamily="34" charset="0"/>
              <a:cs typeface="Arial" panose="020B0604020202020204" pitchFamily="34" charset="0"/>
            </a:endParaRPr>
          </a:p>
        </p:txBody>
      </p:sp>
      <p:grpSp>
        <p:nvGrpSpPr>
          <p:cNvPr id="50" name="Group 49"/>
          <p:cNvGrpSpPr/>
          <p:nvPr/>
        </p:nvGrpSpPr>
        <p:grpSpPr>
          <a:xfrm>
            <a:off x="5266588" y="4194828"/>
            <a:ext cx="1585173" cy="1134668"/>
            <a:chOff x="5279608" y="4201178"/>
            <a:chExt cx="1585173" cy="1134668"/>
          </a:xfrm>
        </p:grpSpPr>
        <p:cxnSp>
          <p:nvCxnSpPr>
            <p:cNvPr id="51" name="Straight Connector 50"/>
            <p:cNvCxnSpPr/>
            <p:nvPr/>
          </p:nvCxnSpPr>
          <p:spPr>
            <a:xfrm flipH="1">
              <a:off x="5279608" y="4201178"/>
              <a:ext cx="5977" cy="663408"/>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5816169" y="5335845"/>
              <a:ext cx="1048612" cy="1"/>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grpSp>
      <p:pic>
        <p:nvPicPr>
          <p:cNvPr id="54" name="Picture 53"/>
          <p:cNvPicPr>
            <a:picLocks noChangeAspect="1"/>
          </p:cNvPicPr>
          <p:nvPr/>
        </p:nvPicPr>
        <p:blipFill>
          <a:blip r:embed="rId24"/>
          <a:stretch>
            <a:fillRect/>
          </a:stretch>
        </p:blipFill>
        <p:spPr>
          <a:xfrm>
            <a:off x="10678088" y="3236"/>
            <a:ext cx="1509150" cy="1007999"/>
          </a:xfrm>
          <a:prstGeom prst="rect">
            <a:avLst/>
          </a:prstGeom>
        </p:spPr>
      </p:pic>
    </p:spTree>
    <p:extLst>
      <p:ext uri="{BB962C8B-B14F-4D97-AF65-F5344CB8AC3E}">
        <p14:creationId xmlns:p14="http://schemas.microsoft.com/office/powerpoint/2010/main" val="29904332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 presetClass="entr" presetSubtype="0" fill="hold" nodeType="with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fade">
                                      <p:cBhvr>
                                        <p:cTn id="14" dur="500"/>
                                        <p:tgtEl>
                                          <p:spTgt spid="97"/>
                                        </p:tgtEl>
                                      </p:cBhvr>
                                    </p:animEffect>
                                  </p:childTnLst>
                                </p:cTn>
                              </p:par>
                              <p:par>
                                <p:cTn id="15" presetID="1" presetClass="entr" presetSubtype="0"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fade">
                                      <p:cBhvr>
                                        <p:cTn id="21" dur="500"/>
                                        <p:tgtEl>
                                          <p:spTgt spid="79"/>
                                        </p:tgtEl>
                                      </p:cBhvr>
                                    </p:animEffect>
                                  </p:childTnLst>
                                </p:cTn>
                              </p:par>
                              <p:par>
                                <p:cTn id="22" presetID="1" presetClass="entr" presetSubtype="0"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82"/>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41"/>
                                        </p:tgtEl>
                                      </p:cBhvr>
                                    </p:animEffect>
                                    <p:set>
                                      <p:cBhvr>
                                        <p:cTn id="32" dur="1" fill="hold">
                                          <p:stCondLst>
                                            <p:cond delay="499"/>
                                          </p:stCondLst>
                                        </p:cTn>
                                        <p:tgtEl>
                                          <p:spTgt spid="41"/>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60"/>
                                        </p:tgtEl>
                                      </p:cBhvr>
                                    </p:animEffect>
                                    <p:set>
                                      <p:cBhvr>
                                        <p:cTn id="35" dur="1" fill="hold">
                                          <p:stCondLst>
                                            <p:cond delay="499"/>
                                          </p:stCondLst>
                                        </p:cTn>
                                        <p:tgtEl>
                                          <p:spTgt spid="60"/>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97"/>
                                        </p:tgtEl>
                                      </p:cBhvr>
                                    </p:animEffect>
                                    <p:set>
                                      <p:cBhvr>
                                        <p:cTn id="38" dur="1" fill="hold">
                                          <p:stCondLst>
                                            <p:cond delay="499"/>
                                          </p:stCondLst>
                                        </p:cTn>
                                        <p:tgtEl>
                                          <p:spTgt spid="97"/>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92"/>
                                        </p:tgtEl>
                                      </p:cBhvr>
                                    </p:animEffect>
                                    <p:set>
                                      <p:cBhvr>
                                        <p:cTn id="41" dur="1" fill="hold">
                                          <p:stCondLst>
                                            <p:cond delay="499"/>
                                          </p:stCondLst>
                                        </p:cTn>
                                        <p:tgtEl>
                                          <p:spTgt spid="92"/>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79"/>
                                        </p:tgtEl>
                                      </p:cBhvr>
                                    </p:animEffect>
                                    <p:set>
                                      <p:cBhvr>
                                        <p:cTn id="44" dur="1" fill="hold">
                                          <p:stCondLst>
                                            <p:cond delay="499"/>
                                          </p:stCondLst>
                                        </p:cTn>
                                        <p:tgtEl>
                                          <p:spTgt spid="79"/>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82"/>
                                        </p:tgtEl>
                                      </p:cBhvr>
                                    </p:animEffect>
                                    <p:set>
                                      <p:cBhvr>
                                        <p:cTn id="47" dur="1" fill="hold">
                                          <p:stCondLst>
                                            <p:cond delay="499"/>
                                          </p:stCondLst>
                                        </p:cTn>
                                        <p:tgtEl>
                                          <p:spTgt spid="82"/>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81"/>
                                        </p:tgtEl>
                                      </p:cBhvr>
                                    </p:animEffect>
                                    <p:set>
                                      <p:cBhvr>
                                        <p:cTn id="50" dur="1" fill="hold">
                                          <p:stCondLst>
                                            <p:cond delay="499"/>
                                          </p:stCondLst>
                                        </p:cTn>
                                        <p:tgtEl>
                                          <p:spTgt spid="81"/>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50"/>
                                        </p:tgtEl>
                                      </p:cBhvr>
                                    </p:animEffect>
                                    <p:set>
                                      <p:cBhvr>
                                        <p:cTn id="53" dur="1" fill="hold">
                                          <p:stCondLst>
                                            <p:cond delay="499"/>
                                          </p:stCondLst>
                                        </p:cTn>
                                        <p:tgtEl>
                                          <p:spTgt spid="50"/>
                                        </p:tgtEl>
                                        <p:attrNameLst>
                                          <p:attrName>style.visibility</p:attrName>
                                        </p:attrNameLst>
                                      </p:cBhvr>
                                      <p:to>
                                        <p:strVal val="hidden"/>
                                      </p:to>
                                    </p:set>
                                  </p:childTnLst>
                                </p:cTn>
                              </p:par>
                            </p:childTnLst>
                          </p:cTn>
                        </p:par>
                        <p:par>
                          <p:cTn id="54" fill="hold">
                            <p:stCondLst>
                              <p:cond delay="500"/>
                            </p:stCondLst>
                            <p:childTnLst>
                              <p:par>
                                <p:cTn id="55" presetID="10" presetClass="entr" presetSubtype="0" fill="hold" nodeType="afterEffect">
                                  <p:stCondLst>
                                    <p:cond delay="500"/>
                                  </p:stCondLst>
                                  <p:childTnLst>
                                    <p:set>
                                      <p:cBhvr>
                                        <p:cTn id="56" dur="1" fill="hold">
                                          <p:stCondLst>
                                            <p:cond delay="0"/>
                                          </p:stCondLst>
                                        </p:cTn>
                                        <p:tgtEl>
                                          <p:spTgt spid="106"/>
                                        </p:tgtEl>
                                        <p:attrNameLst>
                                          <p:attrName>style.visibility</p:attrName>
                                        </p:attrNameLst>
                                      </p:cBhvr>
                                      <p:to>
                                        <p:strVal val="visible"/>
                                      </p:to>
                                    </p:set>
                                    <p:animEffect transition="in" filter="fade">
                                      <p:cBhvr>
                                        <p:cTn id="57" dur="500"/>
                                        <p:tgtEl>
                                          <p:spTgt spid="106"/>
                                        </p:tgtEl>
                                      </p:cBhvr>
                                    </p:animEffect>
                                  </p:childTnLst>
                                </p:cTn>
                              </p:par>
                            </p:childTnLst>
                          </p:cTn>
                        </p:par>
                        <p:par>
                          <p:cTn id="58" fill="hold">
                            <p:stCondLst>
                              <p:cond delay="1500"/>
                            </p:stCondLst>
                            <p:childTnLst>
                              <p:par>
                                <p:cTn id="59" presetID="17" presetClass="entr" presetSubtype="10" fill="hold" grpId="0" nodeType="afterEffect">
                                  <p:stCondLst>
                                    <p:cond delay="0"/>
                                  </p:stCondLst>
                                  <p:childTnLst>
                                    <p:set>
                                      <p:cBhvr>
                                        <p:cTn id="60" dur="1" fill="hold">
                                          <p:stCondLst>
                                            <p:cond delay="0"/>
                                          </p:stCondLst>
                                        </p:cTn>
                                        <p:tgtEl>
                                          <p:spTgt spid="107"/>
                                        </p:tgtEl>
                                        <p:attrNameLst>
                                          <p:attrName>style.visibility</p:attrName>
                                        </p:attrNameLst>
                                      </p:cBhvr>
                                      <p:to>
                                        <p:strVal val="visible"/>
                                      </p:to>
                                    </p:set>
                                    <p:anim calcmode="lin" valueType="num">
                                      <p:cBhvr>
                                        <p:cTn id="61" dur="500" fill="hold"/>
                                        <p:tgtEl>
                                          <p:spTgt spid="107"/>
                                        </p:tgtEl>
                                        <p:attrNameLst>
                                          <p:attrName>ppt_w</p:attrName>
                                        </p:attrNameLst>
                                      </p:cBhvr>
                                      <p:tavLst>
                                        <p:tav tm="0">
                                          <p:val>
                                            <p:fltVal val="0"/>
                                          </p:val>
                                        </p:tav>
                                        <p:tav tm="100000">
                                          <p:val>
                                            <p:strVal val="#ppt_w"/>
                                          </p:val>
                                        </p:tav>
                                      </p:tavLst>
                                    </p:anim>
                                    <p:anim calcmode="lin" valueType="num">
                                      <p:cBhvr>
                                        <p:cTn id="62" dur="500" fill="hold"/>
                                        <p:tgtEl>
                                          <p:spTgt spid="107"/>
                                        </p:tgtEl>
                                        <p:attrNameLst>
                                          <p:attrName>ppt_h</p:attrName>
                                        </p:attrNameLst>
                                      </p:cBhvr>
                                      <p:tavLst>
                                        <p:tav tm="0">
                                          <p:val>
                                            <p:strVal val="#ppt_h"/>
                                          </p:val>
                                        </p:tav>
                                        <p:tav tm="100000">
                                          <p:val>
                                            <p:strVal val="#ppt_h"/>
                                          </p:val>
                                        </p:tav>
                                      </p:tavLst>
                                    </p:anim>
                                  </p:childTnLst>
                                </p:cTn>
                              </p:par>
                              <p:par>
                                <p:cTn id="63" presetID="1" presetClass="entr" presetSubtype="0" fill="hold" grpId="0" nodeType="withEffect">
                                  <p:stCondLst>
                                    <p:cond delay="250"/>
                                  </p:stCondLst>
                                  <p:childTnLst>
                                    <p:set>
                                      <p:cBhvr>
                                        <p:cTn id="64" dur="1" fill="hold">
                                          <p:stCondLst>
                                            <p:cond delay="499"/>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Box 70"/>
          <p:cNvSpPr txBox="1"/>
          <p:nvPr/>
        </p:nvSpPr>
        <p:spPr>
          <a:xfrm>
            <a:off x="4989986" y="1542286"/>
            <a:ext cx="4158217" cy="671043"/>
          </a:xfrm>
          <a:prstGeom prst="rect">
            <a:avLst/>
          </a:prstGeom>
          <a:noFill/>
        </p:spPr>
        <p:txBody>
          <a:bodyPr wrap="square" rtlCol="0">
            <a:noAutofit/>
          </a:bodyPr>
          <a:lstStyle/>
          <a:p>
            <a:pPr algn="ctr"/>
            <a:r>
              <a:rPr lang="en-US" sz="1200" b="1" i="1" cap="all" dirty="0" err="1">
                <a:solidFill>
                  <a:schemeClr val="tx2"/>
                </a:solidFill>
              </a:rPr>
              <a:t>Blokuje</a:t>
            </a:r>
            <a:r>
              <a:rPr lang="en-US" sz="1200" b="1" i="1" cap="all" dirty="0">
                <a:solidFill>
                  <a:schemeClr val="tx2"/>
                </a:solidFill>
              </a:rPr>
              <a:t> </a:t>
            </a:r>
            <a:r>
              <a:rPr lang="en-US" sz="1200" b="1" i="1" cap="all" dirty="0" err="1">
                <a:solidFill>
                  <a:schemeClr val="tx2"/>
                </a:solidFill>
              </a:rPr>
              <a:t>před</a:t>
            </a:r>
            <a:r>
              <a:rPr lang="en-US" sz="1200" b="1" i="1" cap="all" dirty="0">
                <a:solidFill>
                  <a:schemeClr val="tx2"/>
                </a:solidFill>
              </a:rPr>
              <a:t> </a:t>
            </a:r>
            <a:r>
              <a:rPr lang="en-US" sz="1200" b="1" i="1" cap="all" dirty="0" err="1">
                <a:solidFill>
                  <a:schemeClr val="tx2"/>
                </a:solidFill>
              </a:rPr>
              <a:t>infiltrací</a:t>
            </a:r>
            <a:r>
              <a:rPr lang="en-US" sz="1200" b="1" i="1" cap="all" dirty="0">
                <a:solidFill>
                  <a:schemeClr val="tx2"/>
                </a:solidFill>
              </a:rPr>
              <a:t> </a:t>
            </a:r>
            <a:r>
              <a:rPr lang="en-US" sz="1200" b="1" i="1" cap="all" dirty="0" smtClean="0">
                <a:solidFill>
                  <a:schemeClr val="tx2"/>
                </a:solidFill>
              </a:rPr>
              <a:t>malware</a:t>
            </a:r>
            <a:endParaRPr lang="en-US" sz="1200" b="1" i="1" cap="all" dirty="0">
              <a:solidFill>
                <a:schemeClr val="tx2"/>
              </a:solidFill>
            </a:endParaRPr>
          </a:p>
        </p:txBody>
      </p:sp>
      <p:cxnSp>
        <p:nvCxnSpPr>
          <p:cNvPr id="39" name="Straight Arrow Connector 38"/>
          <p:cNvCxnSpPr/>
          <p:nvPr/>
        </p:nvCxnSpPr>
        <p:spPr>
          <a:xfrm flipV="1">
            <a:off x="4068801" y="2621505"/>
            <a:ext cx="19638" cy="1149518"/>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62" name="Right Arrow 61"/>
          <p:cNvSpPr/>
          <p:nvPr/>
        </p:nvSpPr>
        <p:spPr>
          <a:xfrm>
            <a:off x="2081463" y="1898859"/>
            <a:ext cx="7137956" cy="206581"/>
          </a:xfrm>
          <a:prstGeom prst="rightArrow">
            <a:avLst/>
          </a:prstGeom>
          <a:solidFill>
            <a:srgbClr val="69AE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1400" b="0" i="0" dirty="0" smtClean="0">
              <a:solidFill>
                <a:schemeClr val="bg1"/>
              </a:solidFill>
              <a:ea typeface="Proxima Nova" charset="0"/>
              <a:cs typeface="Proxima Nova" charset="0"/>
            </a:endParaRPr>
          </a:p>
        </p:txBody>
      </p:sp>
      <p:sp>
        <p:nvSpPr>
          <p:cNvPr id="3" name="Title 2"/>
          <p:cNvSpPr>
            <a:spLocks noGrp="1"/>
          </p:cNvSpPr>
          <p:nvPr>
            <p:ph type="title"/>
          </p:nvPr>
        </p:nvSpPr>
        <p:spPr/>
        <p:txBody>
          <a:bodyPr/>
          <a:lstStyle/>
          <a:p>
            <a:r>
              <a:rPr lang="en-US" dirty="0" smtClean="0"/>
              <a:t>Session isolation, monitoring and recording</a:t>
            </a:r>
            <a:endParaRPr lang="en-US" dirty="0"/>
          </a:p>
        </p:txBody>
      </p:sp>
      <p:sp>
        <p:nvSpPr>
          <p:cNvPr id="4" name="Slide Number Placeholder 3"/>
          <p:cNvSpPr>
            <a:spLocks noGrp="1"/>
          </p:cNvSpPr>
          <p:nvPr>
            <p:ph type="sldNum" sz="quarter" idx="12"/>
          </p:nvPr>
        </p:nvSpPr>
        <p:spPr/>
        <p:txBody>
          <a:bodyPr/>
          <a:lstStyle/>
          <a:p>
            <a:fld id="{3DB5E446-421A-E746-A83E-D1D14D8D9CBB}" type="slidenum">
              <a:rPr lang="en-US" smtClean="0"/>
              <a:t>15</a:t>
            </a:fld>
            <a:endParaRPr lang="en-US" dirty="0"/>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0300" y="1205716"/>
            <a:ext cx="1151633" cy="1395284"/>
          </a:xfrm>
          <a:prstGeom prst="rect">
            <a:avLst/>
          </a:prstGeom>
        </p:spPr>
      </p:pic>
      <p:cxnSp>
        <p:nvCxnSpPr>
          <p:cNvPr id="12" name="Straight Arrow Connector 11"/>
          <p:cNvCxnSpPr>
            <a:endCxn id="10" idx="0"/>
          </p:cNvCxnSpPr>
          <p:nvPr/>
        </p:nvCxnSpPr>
        <p:spPr>
          <a:xfrm>
            <a:off x="1838739" y="2624249"/>
            <a:ext cx="0" cy="1049577"/>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9267543" y="1111126"/>
            <a:ext cx="2332605" cy="4714237"/>
            <a:chOff x="8634388" y="1331604"/>
            <a:chExt cx="2332605" cy="4714237"/>
          </a:xfrm>
        </p:grpSpPr>
        <p:grpSp>
          <p:nvGrpSpPr>
            <p:cNvPr id="14" name="Group 13"/>
            <p:cNvGrpSpPr/>
            <p:nvPr/>
          </p:nvGrpSpPr>
          <p:grpSpPr>
            <a:xfrm>
              <a:off x="8634388" y="1331604"/>
              <a:ext cx="2332605" cy="4714237"/>
              <a:chOff x="6862741" y="1181045"/>
              <a:chExt cx="2000212" cy="4042466"/>
            </a:xfrm>
          </p:grpSpPr>
          <p:sp>
            <p:nvSpPr>
              <p:cNvPr id="24" name="Rectangle 23"/>
              <p:cNvSpPr/>
              <p:nvPr>
                <p:custDataLst>
                  <p:tags r:id="rId6"/>
                </p:custDataLst>
              </p:nvPr>
            </p:nvSpPr>
            <p:spPr>
              <a:xfrm>
                <a:off x="6862741" y="1181045"/>
                <a:ext cx="2000212" cy="4042466"/>
              </a:xfrm>
              <a:prstGeom prst="rect">
                <a:avLst/>
              </a:prstGeom>
              <a:noFill/>
              <a:ln w="28575">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6938484" y="3752252"/>
                <a:ext cx="940061"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NETWORK DEVICES</a:t>
                </a:r>
                <a:endParaRPr lang="he-IL" sz="950" b="1" dirty="0">
                  <a:solidFill>
                    <a:srgbClr val="565756"/>
                  </a:solidFill>
                  <a:latin typeface="Arial" panose="020B0604020202020204" pitchFamily="34" charset="0"/>
                  <a:cs typeface="Arial" panose="020B0604020202020204" pitchFamily="34" charset="0"/>
                </a:endParaRPr>
              </a:p>
            </p:txBody>
          </p:sp>
          <p:sp>
            <p:nvSpPr>
              <p:cNvPr id="26" name="TextBox 25"/>
              <p:cNvSpPr txBox="1"/>
              <p:nvPr/>
            </p:nvSpPr>
            <p:spPr>
              <a:xfrm>
                <a:off x="6959832" y="2138002"/>
                <a:ext cx="768096"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SERVERS</a:t>
                </a:r>
                <a:endParaRPr lang="he-IL" sz="950" b="1" dirty="0">
                  <a:solidFill>
                    <a:srgbClr val="565756"/>
                  </a:solidFill>
                  <a:latin typeface="Arial" panose="020B0604020202020204" pitchFamily="34" charset="0"/>
                  <a:cs typeface="Arial" panose="020B0604020202020204" pitchFamily="34" charset="0"/>
                </a:endParaRPr>
              </a:p>
            </p:txBody>
          </p:sp>
          <p:sp>
            <p:nvSpPr>
              <p:cNvPr id="27" name="TextBox 26"/>
              <p:cNvSpPr txBox="1"/>
              <p:nvPr/>
            </p:nvSpPr>
            <p:spPr>
              <a:xfrm>
                <a:off x="7843120" y="2138002"/>
                <a:ext cx="1000215"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MAINFRAMES</a:t>
                </a:r>
                <a:endParaRPr lang="he-IL" sz="950" b="1" dirty="0">
                  <a:solidFill>
                    <a:srgbClr val="565756"/>
                  </a:solidFill>
                  <a:latin typeface="Arial" panose="020B0604020202020204" pitchFamily="34" charset="0"/>
                  <a:cs typeface="Arial" panose="020B0604020202020204" pitchFamily="34" charset="0"/>
                </a:endParaRPr>
              </a:p>
            </p:txBody>
          </p:sp>
          <p:sp>
            <p:nvSpPr>
              <p:cNvPr id="28" name="TextBox 27"/>
              <p:cNvSpPr txBox="1"/>
              <p:nvPr/>
            </p:nvSpPr>
            <p:spPr>
              <a:xfrm>
                <a:off x="6923763" y="2940936"/>
                <a:ext cx="960120"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DATABASES</a:t>
                </a:r>
                <a:endParaRPr lang="he-IL" sz="950" b="1" dirty="0">
                  <a:solidFill>
                    <a:srgbClr val="565756"/>
                  </a:solidFill>
                  <a:latin typeface="Arial" panose="020B0604020202020204" pitchFamily="34" charset="0"/>
                  <a:cs typeface="Arial" panose="020B0604020202020204" pitchFamily="34" charset="0"/>
                </a:endParaRPr>
              </a:p>
            </p:txBody>
          </p:sp>
          <p:sp>
            <p:nvSpPr>
              <p:cNvPr id="29" name="TextBox 28"/>
              <p:cNvSpPr txBox="1"/>
              <p:nvPr/>
            </p:nvSpPr>
            <p:spPr>
              <a:xfrm>
                <a:off x="7744353" y="2939355"/>
                <a:ext cx="1077332"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APPLICATIONS</a:t>
                </a:r>
                <a:endParaRPr lang="he-IL" sz="950" b="1" dirty="0">
                  <a:solidFill>
                    <a:srgbClr val="565756"/>
                  </a:solidFill>
                  <a:latin typeface="Arial" panose="020B0604020202020204" pitchFamily="34" charset="0"/>
                  <a:cs typeface="Arial" panose="020B0604020202020204" pitchFamily="34" charset="0"/>
                </a:endParaRPr>
              </a:p>
            </p:txBody>
          </p:sp>
          <p:sp>
            <p:nvSpPr>
              <p:cNvPr id="30" name="TextBox 29"/>
              <p:cNvSpPr txBox="1"/>
              <p:nvPr/>
            </p:nvSpPr>
            <p:spPr>
              <a:xfrm>
                <a:off x="7751914" y="3741989"/>
                <a:ext cx="1061881"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SECURITY APPLICANCES </a:t>
                </a:r>
                <a:endParaRPr lang="he-IL" sz="950" b="1" dirty="0">
                  <a:solidFill>
                    <a:srgbClr val="565756"/>
                  </a:solidFill>
                  <a:latin typeface="Arial" panose="020B0604020202020204" pitchFamily="34" charset="0"/>
                  <a:cs typeface="Arial" panose="020B0604020202020204" pitchFamily="34" charset="0"/>
                </a:endParaRPr>
              </a:p>
            </p:txBody>
          </p:sp>
          <p:sp>
            <p:nvSpPr>
              <p:cNvPr id="31" name="TextBox 30"/>
              <p:cNvSpPr txBox="1"/>
              <p:nvPr/>
            </p:nvSpPr>
            <p:spPr>
              <a:xfrm>
                <a:off x="7000733" y="4681756"/>
                <a:ext cx="835424"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WEBSITES/</a:t>
                </a:r>
              </a:p>
              <a:p>
                <a:pPr algn="ctr"/>
                <a:r>
                  <a:rPr lang="en-US" sz="950" b="1" dirty="0" smtClean="0">
                    <a:solidFill>
                      <a:srgbClr val="565756"/>
                    </a:solidFill>
                    <a:latin typeface="Arial" panose="020B0604020202020204" pitchFamily="34" charset="0"/>
                    <a:cs typeface="Arial" panose="020B0604020202020204" pitchFamily="34" charset="0"/>
                  </a:rPr>
                  <a:t>WEBAPPS</a:t>
                </a:r>
                <a:endParaRPr lang="he-IL" sz="950" b="1" dirty="0">
                  <a:solidFill>
                    <a:srgbClr val="565756"/>
                  </a:solidFill>
                  <a:latin typeface="Arial" panose="020B0604020202020204" pitchFamily="34" charset="0"/>
                  <a:cs typeface="Arial" panose="020B0604020202020204" pitchFamily="34" charset="0"/>
                </a:endParaRPr>
              </a:p>
            </p:txBody>
          </p:sp>
          <p:sp>
            <p:nvSpPr>
              <p:cNvPr id="32" name="TextBox 31"/>
              <p:cNvSpPr txBox="1"/>
              <p:nvPr/>
            </p:nvSpPr>
            <p:spPr>
              <a:xfrm>
                <a:off x="7758286" y="4681756"/>
                <a:ext cx="1063399" cy="33442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CLOUD INFRASTUCTURE</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15" name="Picture 14"/>
            <p:cNvPicPr>
              <a:picLocks noChangeAspect="1"/>
            </p:cNvPicPr>
            <p:nvPr>
              <p:custDataLst>
                <p:tags r:id="rId1"/>
              </p:custDataLst>
            </p:nvPr>
          </p:nvPicPr>
          <p:blipFill>
            <a:blip r:embed="rId10">
              <a:extLst>
                <a:ext uri="{28A0092B-C50C-407E-A947-70E740481C1C}">
                  <a14:useLocalDpi xmlns:a14="http://schemas.microsoft.com/office/drawing/2010/main" val="0"/>
                </a:ext>
              </a:extLst>
            </a:blip>
            <a:stretch>
              <a:fillRect/>
            </a:stretch>
          </p:blipFill>
          <p:spPr>
            <a:xfrm>
              <a:off x="9034793" y="2854799"/>
              <a:ext cx="512632" cy="486116"/>
            </a:xfrm>
            <a:prstGeom prst="rect">
              <a:avLst/>
            </a:prstGeom>
          </p:spPr>
        </p:pic>
        <p:pic>
          <p:nvPicPr>
            <p:cNvPr id="16" name="Picture 15"/>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10093692" y="1957855"/>
              <a:ext cx="555543" cy="413163"/>
            </a:xfrm>
            <a:prstGeom prst="rect">
              <a:avLst/>
            </a:prstGeom>
          </p:spPr>
        </p:pic>
        <p:pic>
          <p:nvPicPr>
            <p:cNvPr id="17" name="Picture 16"/>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10087729" y="3733566"/>
              <a:ext cx="546342" cy="546337"/>
            </a:xfrm>
            <a:prstGeom prst="rect">
              <a:avLst/>
            </a:prstGeom>
            <a:noFill/>
          </p:spPr>
        </p:pic>
        <p:pic>
          <p:nvPicPr>
            <p:cNvPr id="18" name="Picture 17"/>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8970422" y="3708286"/>
              <a:ext cx="562563" cy="533565"/>
            </a:xfrm>
            <a:prstGeom prst="rect">
              <a:avLst/>
            </a:prstGeom>
          </p:spPr>
        </p:pic>
        <p:pic>
          <p:nvPicPr>
            <p:cNvPr id="19" name="Picture 18"/>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8958724" y="1957855"/>
              <a:ext cx="555543" cy="413163"/>
            </a:xfrm>
            <a:prstGeom prst="rect">
              <a:avLst/>
            </a:prstGeom>
          </p:spPr>
        </p:pic>
        <p:pic>
          <p:nvPicPr>
            <p:cNvPr id="20" name="Picture 19"/>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a:xfrm>
              <a:off x="10047115" y="4830970"/>
              <a:ext cx="555543" cy="555543"/>
            </a:xfrm>
            <a:prstGeom prst="rect">
              <a:avLst/>
            </a:prstGeom>
          </p:spPr>
        </p:pic>
        <p:pic>
          <p:nvPicPr>
            <p:cNvPr id="21" name="Picture 2"/>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9006534" y="4826766"/>
              <a:ext cx="573576" cy="609055"/>
            </a:xfrm>
            <a:prstGeom prst="rect">
              <a:avLst/>
            </a:prstGeom>
            <a:noFill/>
          </p:spPr>
        </p:pic>
        <p:pic>
          <p:nvPicPr>
            <p:cNvPr id="22" name="Picture 25"/>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10069297" y="2885868"/>
              <a:ext cx="547057" cy="456566"/>
            </a:xfrm>
            <a:prstGeom prst="rect">
              <a:avLst/>
            </a:prstGeom>
            <a:noFill/>
          </p:spPr>
        </p:pic>
        <p:sp>
          <p:nvSpPr>
            <p:cNvPr id="23" name="TextBox 22"/>
            <p:cNvSpPr txBox="1"/>
            <p:nvPr/>
          </p:nvSpPr>
          <p:spPr>
            <a:xfrm>
              <a:off x="8806337" y="1426194"/>
              <a:ext cx="1988705" cy="671043"/>
            </a:xfrm>
            <a:prstGeom prst="rect">
              <a:avLst/>
            </a:prstGeom>
            <a:noFill/>
          </p:spPr>
          <p:txBody>
            <a:bodyPr wrap="square" rtlCol="0">
              <a:noAutofit/>
            </a:bodyPr>
            <a:lstStyle/>
            <a:p>
              <a:pPr algn="ctr"/>
              <a:r>
                <a:rPr lang="en-US" sz="1200" b="1" cap="all" dirty="0" smtClean="0">
                  <a:solidFill>
                    <a:schemeClr val="tx2"/>
                  </a:solidFill>
                </a:rPr>
                <a:t>ENTERPRISE </a:t>
              </a:r>
              <a:br>
                <a:rPr lang="en-US" sz="1200" b="1" cap="all" dirty="0" smtClean="0">
                  <a:solidFill>
                    <a:schemeClr val="tx2"/>
                  </a:solidFill>
                </a:rPr>
              </a:br>
              <a:r>
                <a:rPr lang="en-US" sz="1200" b="1" cap="all" dirty="0" smtClean="0">
                  <a:solidFill>
                    <a:schemeClr val="tx2"/>
                  </a:solidFill>
                </a:rPr>
                <a:t>RESOURCES </a:t>
              </a:r>
            </a:p>
          </p:txBody>
        </p:sp>
      </p:grpSp>
      <p:grpSp>
        <p:nvGrpSpPr>
          <p:cNvPr id="56" name="Group 55"/>
          <p:cNvGrpSpPr/>
          <p:nvPr/>
        </p:nvGrpSpPr>
        <p:grpSpPr>
          <a:xfrm>
            <a:off x="375719" y="3673826"/>
            <a:ext cx="5904783" cy="2190797"/>
            <a:chOff x="375719" y="3673826"/>
            <a:chExt cx="5904783" cy="2190797"/>
          </a:xfrm>
        </p:grpSpPr>
        <p:grpSp>
          <p:nvGrpSpPr>
            <p:cNvPr id="7" name="Group 6"/>
            <p:cNvGrpSpPr/>
            <p:nvPr/>
          </p:nvGrpSpPr>
          <p:grpSpPr>
            <a:xfrm>
              <a:off x="375719" y="3673826"/>
              <a:ext cx="4803377" cy="2190797"/>
              <a:chOff x="1306533" y="1643930"/>
              <a:chExt cx="4803377" cy="2190797"/>
            </a:xfrm>
          </p:grpSpPr>
          <p:grpSp>
            <p:nvGrpSpPr>
              <p:cNvPr id="8" name="Group 7"/>
              <p:cNvGrpSpPr/>
              <p:nvPr/>
            </p:nvGrpSpPr>
            <p:grpSpPr>
              <a:xfrm>
                <a:off x="1396313" y="1643930"/>
                <a:ext cx="2746479" cy="1430946"/>
                <a:chOff x="1396313" y="1643930"/>
                <a:chExt cx="2746479" cy="1430946"/>
              </a:xfrm>
            </p:grpSpPr>
            <p:pic>
              <p:nvPicPr>
                <p:cNvPr id="10" name="Picture 9" descr="New Macbook Silver.png"/>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1396313" y="1643930"/>
                  <a:ext cx="2746479" cy="1430946"/>
                </a:xfrm>
                <a:prstGeom prst="rect">
                  <a:avLst/>
                </a:prstGeom>
              </p:spPr>
            </p:pic>
            <p:pic>
              <p:nvPicPr>
                <p:cNvPr id="11" name="Picture 10"/>
                <p:cNvPicPr>
                  <a:picLocks noChangeAspect="1"/>
                </p:cNvPicPr>
                <p:nvPr/>
              </p:nvPicPr>
              <p:blipFill rotWithShape="1">
                <a:blip r:embed="rId18"/>
                <a:srcRect l="1071" t="1455" r="1684" b="5313"/>
                <a:stretch/>
              </p:blipFill>
              <p:spPr>
                <a:xfrm>
                  <a:off x="1674787" y="1756361"/>
                  <a:ext cx="2166670" cy="1206083"/>
                </a:xfrm>
                <a:prstGeom prst="rect">
                  <a:avLst/>
                </a:prstGeom>
              </p:spPr>
            </p:pic>
          </p:grpSp>
          <p:sp>
            <p:nvSpPr>
              <p:cNvPr id="9" name="TextBox 8"/>
              <p:cNvSpPr txBox="1"/>
              <p:nvPr/>
            </p:nvSpPr>
            <p:spPr>
              <a:xfrm>
                <a:off x="1306533" y="3163684"/>
                <a:ext cx="4803377" cy="671043"/>
              </a:xfrm>
              <a:prstGeom prst="rect">
                <a:avLst/>
              </a:prstGeom>
              <a:noFill/>
            </p:spPr>
            <p:txBody>
              <a:bodyPr wrap="square" rtlCol="0">
                <a:noAutofit/>
              </a:bodyPr>
              <a:lstStyle/>
              <a:p>
                <a:r>
                  <a:rPr lang="en-US" sz="1200" b="1" cap="all" dirty="0" smtClean="0">
                    <a:solidFill>
                      <a:schemeClr val="tx2"/>
                    </a:solidFill>
                  </a:rPr>
                  <a:t>  CYBERARK WEB </a:t>
                </a:r>
                <a:r>
                  <a:rPr lang="cs-CZ" sz="1200" b="1" cap="all" dirty="0" smtClean="0">
                    <a:solidFill>
                      <a:schemeClr val="tx2"/>
                    </a:solidFill>
                  </a:rPr>
                  <a:t>ui</a:t>
                </a:r>
                <a:r>
                  <a:rPr lang="en-US" sz="1200" b="1" cap="all" dirty="0" smtClean="0">
                    <a:solidFill>
                      <a:schemeClr val="tx2"/>
                    </a:solidFill>
                  </a:rPr>
                  <a:t>  </a:t>
                </a:r>
                <a:r>
                  <a:rPr lang="en-US" sz="1200" b="1" i="1" cap="all" dirty="0" smtClean="0">
                    <a:solidFill>
                      <a:schemeClr val="tx2"/>
                    </a:solidFill>
                  </a:rPr>
                  <a:t>– </a:t>
                </a:r>
                <a:r>
                  <a:rPr lang="cs-CZ" sz="1200" b="1" i="1" cap="all" dirty="0" smtClean="0">
                    <a:solidFill>
                      <a:schemeClr val="tx2"/>
                    </a:solidFill>
                  </a:rPr>
                  <a:t>nebo</a:t>
                </a:r>
                <a:r>
                  <a:rPr lang="en-US" sz="1200" b="1" i="1" cap="all" dirty="0" smtClean="0">
                    <a:solidFill>
                      <a:schemeClr val="tx2"/>
                    </a:solidFill>
                  </a:rPr>
                  <a:t> –  </a:t>
                </a:r>
                <a:r>
                  <a:rPr lang="cs-CZ" sz="1200" b="1" i="1" cap="all" dirty="0" smtClean="0">
                    <a:solidFill>
                      <a:schemeClr val="tx2"/>
                    </a:solidFill>
                  </a:rPr>
                  <a:t>preferovaný tool</a:t>
                </a:r>
                <a:endParaRPr lang="en-US" sz="1200" b="1" cap="all" dirty="0" smtClean="0">
                  <a:solidFill>
                    <a:schemeClr val="tx2"/>
                  </a:solidFill>
                </a:endParaRPr>
              </a:p>
            </p:txBody>
          </p:sp>
        </p:grpSp>
        <p:pic>
          <p:nvPicPr>
            <p:cNvPr id="33" name="Picture 2" descr="http://training.bioinformatics.ucdavis.edu/docs/2013/09/short-course-2013/_images/putty06.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40201" y="3673826"/>
              <a:ext cx="2272478" cy="143094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www.oxid.it/ca_um/images/rdp.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899467" y="4266238"/>
              <a:ext cx="1381035" cy="1559125"/>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Picture 35"/>
          <p:cNvPicPr>
            <a:picLocks noChangeAspect="1"/>
          </p:cNvPicPr>
          <p:nvPr/>
        </p:nvPicPr>
        <p:blipFill rotWithShape="1">
          <a:blip r:embed="rId21"/>
          <a:srcRect l="3550" r="3018"/>
          <a:stretch/>
        </p:blipFill>
        <p:spPr>
          <a:xfrm>
            <a:off x="3321228" y="1538554"/>
            <a:ext cx="1534423" cy="1072441"/>
          </a:xfrm>
          <a:prstGeom prst="rect">
            <a:avLst/>
          </a:prstGeom>
        </p:spPr>
      </p:pic>
      <p:pic>
        <p:nvPicPr>
          <p:cNvPr id="43" name="Picture 42"/>
          <p:cNvPicPr>
            <a:picLocks noChangeAspect="1"/>
          </p:cNvPicPr>
          <p:nvPr/>
        </p:nvPicPr>
        <p:blipFill rotWithShape="1">
          <a:blip r:embed="rId22"/>
          <a:srcRect l="4104" t="5534" r="5450"/>
          <a:stretch/>
        </p:blipFill>
        <p:spPr>
          <a:xfrm>
            <a:off x="5874946" y="1506537"/>
            <a:ext cx="1180435" cy="1197805"/>
          </a:xfrm>
          <a:prstGeom prst="rect">
            <a:avLst/>
          </a:prstGeom>
        </p:spPr>
      </p:pic>
      <p:cxnSp>
        <p:nvCxnSpPr>
          <p:cNvPr id="44" name="Straight Arrow Connector 43"/>
          <p:cNvCxnSpPr/>
          <p:nvPr/>
        </p:nvCxnSpPr>
        <p:spPr>
          <a:xfrm>
            <a:off x="4844179" y="2345160"/>
            <a:ext cx="1030767" cy="8282"/>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8" name="Elbow Connector 57"/>
          <p:cNvCxnSpPr/>
          <p:nvPr/>
        </p:nvCxnSpPr>
        <p:spPr>
          <a:xfrm>
            <a:off x="4639347" y="2556745"/>
            <a:ext cx="4628196" cy="252397"/>
          </a:xfrm>
          <a:prstGeom prst="bentConnector3">
            <a:avLst>
              <a:gd name="adj1" fmla="val -415"/>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4989986" y="2179589"/>
            <a:ext cx="4158217" cy="671043"/>
          </a:xfrm>
          <a:prstGeom prst="rect">
            <a:avLst/>
          </a:prstGeom>
          <a:noFill/>
        </p:spPr>
        <p:txBody>
          <a:bodyPr wrap="square" rtlCol="0">
            <a:noAutofit/>
          </a:bodyPr>
          <a:lstStyle/>
          <a:p>
            <a:pPr algn="ctr"/>
            <a:r>
              <a:rPr lang="en-US" sz="1200" b="1" i="1" cap="all" dirty="0" err="1" smtClean="0">
                <a:solidFill>
                  <a:schemeClr val="tx2"/>
                </a:solidFill>
              </a:rPr>
              <a:t>Blokuje</a:t>
            </a:r>
            <a:r>
              <a:rPr lang="en-US" sz="1200" b="1" i="1" cap="all" dirty="0" smtClean="0">
                <a:solidFill>
                  <a:schemeClr val="tx2"/>
                </a:solidFill>
              </a:rPr>
              <a:t> </a:t>
            </a:r>
            <a:r>
              <a:rPr lang="en-US" sz="1200" b="1" i="1" cap="all" dirty="0" err="1">
                <a:solidFill>
                  <a:schemeClr val="tx2"/>
                </a:solidFill>
              </a:rPr>
              <a:t>únik</a:t>
            </a:r>
            <a:r>
              <a:rPr lang="en-US" sz="1200" b="1" i="1" cap="all" dirty="0">
                <a:solidFill>
                  <a:schemeClr val="tx2"/>
                </a:solidFill>
              </a:rPr>
              <a:t> </a:t>
            </a:r>
            <a:r>
              <a:rPr lang="en-US" sz="1200" b="1" i="1" cap="all" dirty="0" err="1">
                <a:solidFill>
                  <a:schemeClr val="tx2"/>
                </a:solidFill>
              </a:rPr>
              <a:t>přihlašovacích</a:t>
            </a:r>
            <a:r>
              <a:rPr lang="en-US" sz="1200" b="1" i="1" cap="all" dirty="0">
                <a:solidFill>
                  <a:schemeClr val="tx2"/>
                </a:solidFill>
              </a:rPr>
              <a:t> </a:t>
            </a:r>
            <a:r>
              <a:rPr lang="en-US" sz="1200" b="1" i="1" cap="all" dirty="0" err="1">
                <a:solidFill>
                  <a:schemeClr val="tx2"/>
                </a:solidFill>
              </a:rPr>
              <a:t>údajů</a:t>
            </a:r>
            <a:endParaRPr lang="en-US" sz="1200" b="1" i="1" cap="all" dirty="0">
              <a:solidFill>
                <a:schemeClr val="tx2"/>
              </a:solidFill>
            </a:endParaRPr>
          </a:p>
          <a:p>
            <a:pPr algn="ctr"/>
            <a:endParaRPr lang="en-US" sz="1200" b="1" i="1" cap="all" dirty="0" smtClean="0">
              <a:solidFill>
                <a:schemeClr val="tx2"/>
              </a:solidFill>
            </a:endParaRPr>
          </a:p>
        </p:txBody>
      </p:sp>
      <p:sp>
        <p:nvSpPr>
          <p:cNvPr id="77" name="Rectangle 76"/>
          <p:cNvSpPr/>
          <p:nvPr/>
        </p:nvSpPr>
        <p:spPr>
          <a:xfrm>
            <a:off x="2837189" y="2725818"/>
            <a:ext cx="5465143" cy="1909889"/>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82880" rIns="182880" rtlCol="0" anchor="ctr"/>
          <a:lstStyle/>
          <a:p>
            <a:pPr marL="233363" lvl="0" indent="-233363" defTabSz="457200">
              <a:spcAft>
                <a:spcPts val="1200"/>
              </a:spcAft>
              <a:buClr>
                <a:srgbClr val="224982"/>
              </a:buClr>
              <a:buFont typeface="Wingdings" panose="05000000000000000000" pitchFamily="2" charset="2"/>
              <a:buChar char="§"/>
              <a:tabLst>
                <a:tab pos="228600" algn="l"/>
              </a:tabLst>
              <a:defRPr/>
            </a:pPr>
            <a:r>
              <a:rPr lang="en-US" sz="1400" kern="0" dirty="0" err="1">
                <a:solidFill>
                  <a:srgbClr val="000000"/>
                </a:solidFill>
                <a:ea typeface=""/>
                <a:cs typeface="Arial" panose="020B0604020202020204" pitchFamily="34" charset="0"/>
              </a:rPr>
              <a:t>Izolace</a:t>
            </a:r>
            <a:r>
              <a:rPr lang="en-US" sz="1400" kern="0" dirty="0">
                <a:solidFill>
                  <a:srgbClr val="000000"/>
                </a:solidFill>
                <a:ea typeface=""/>
                <a:cs typeface="Arial" panose="020B0604020202020204" pitchFamily="34" charset="0"/>
              </a:rPr>
              <a:t> </a:t>
            </a:r>
            <a:r>
              <a:rPr lang="cs-CZ" sz="1400" kern="0" dirty="0">
                <a:solidFill>
                  <a:srgbClr val="000000"/>
                </a:solidFill>
                <a:ea typeface=""/>
                <a:cs typeface="Arial" panose="020B0604020202020204" pitchFamily="34" charset="0"/>
              </a:rPr>
              <a:t>relací na citlivé IT systémy – bezpečný přístup pro interní i externí subjekty</a:t>
            </a:r>
            <a:endParaRPr lang="en-US" sz="1400" kern="0" dirty="0">
              <a:solidFill>
                <a:srgbClr val="000000"/>
              </a:solidFill>
              <a:ea typeface=""/>
              <a:cs typeface="Arial" panose="020B0604020202020204" pitchFamily="34" charset="0"/>
            </a:endParaRPr>
          </a:p>
          <a:p>
            <a:pPr marL="233363" lvl="0" indent="-233363" defTabSz="457200">
              <a:spcAft>
                <a:spcPts val="1200"/>
              </a:spcAft>
              <a:buClr>
                <a:srgbClr val="224982"/>
              </a:buClr>
              <a:buFont typeface="Wingdings" panose="05000000000000000000" pitchFamily="2" charset="2"/>
              <a:buChar char="§"/>
              <a:tabLst>
                <a:tab pos="228600" algn="l"/>
              </a:tabLst>
              <a:defRPr/>
            </a:pPr>
            <a:r>
              <a:rPr lang="cs-CZ" sz="1400" kern="0" dirty="0">
                <a:solidFill>
                  <a:srgbClr val="000000"/>
                </a:solidFill>
                <a:ea typeface=""/>
                <a:cs typeface="Arial" panose="020B0604020202020204" pitchFamily="34" charset="0"/>
              </a:rPr>
              <a:t>Komplexní monitoring vybraných relací – auditní záznam, včetně vidonahrávky</a:t>
            </a:r>
            <a:endParaRPr lang="en-US" sz="1400" kern="0" dirty="0">
              <a:solidFill>
                <a:srgbClr val="000000"/>
              </a:solidFill>
              <a:ea typeface=""/>
              <a:cs typeface="Arial" panose="020B0604020202020204" pitchFamily="34" charset="0"/>
            </a:endParaRPr>
          </a:p>
          <a:p>
            <a:pPr marL="233363" lvl="0" indent="-233363" defTabSz="457200">
              <a:spcAft>
                <a:spcPts val="1200"/>
              </a:spcAft>
              <a:buClr>
                <a:srgbClr val="224982"/>
              </a:buClr>
              <a:buFont typeface="Wingdings" panose="05000000000000000000" pitchFamily="2" charset="2"/>
              <a:buChar char="§"/>
              <a:tabLst>
                <a:tab pos="228600" algn="l"/>
              </a:tabLst>
              <a:defRPr/>
            </a:pPr>
            <a:r>
              <a:rPr lang="cs-CZ" sz="1400" kern="0" dirty="0">
                <a:solidFill>
                  <a:srgbClr val="000000"/>
                </a:solidFill>
                <a:ea typeface=""/>
                <a:cs typeface="Arial" panose="020B0604020202020204" pitchFamily="34" charset="0"/>
              </a:rPr>
              <a:t>Automatické vyhodnocení jednotlivých relací na základě jejich rizika</a:t>
            </a:r>
            <a:endParaRPr lang="en-US" sz="1400" kern="0" dirty="0">
              <a:solidFill>
                <a:srgbClr val="000000"/>
              </a:solidFill>
              <a:ea typeface=""/>
              <a:cs typeface="Arial" panose="020B0604020202020204" pitchFamily="34" charset="0"/>
            </a:endParaRPr>
          </a:p>
        </p:txBody>
      </p:sp>
      <p:cxnSp>
        <p:nvCxnSpPr>
          <p:cNvPr id="52" name="Straight Arrow Connector 51"/>
          <p:cNvCxnSpPr/>
          <p:nvPr/>
        </p:nvCxnSpPr>
        <p:spPr>
          <a:xfrm flipH="1" flipV="1">
            <a:off x="4846608" y="1794142"/>
            <a:ext cx="1028338" cy="2987"/>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pic>
        <p:nvPicPr>
          <p:cNvPr id="45" name="Picture 44"/>
          <p:cNvPicPr>
            <a:picLocks noChangeAspect="1"/>
          </p:cNvPicPr>
          <p:nvPr/>
        </p:nvPicPr>
        <p:blipFill rotWithShape="1">
          <a:blip r:embed="rId23"/>
          <a:srcRect l="3740"/>
          <a:stretch/>
        </p:blipFill>
        <p:spPr>
          <a:xfrm rot="2019959">
            <a:off x="452981" y="1368079"/>
            <a:ext cx="736679" cy="501626"/>
          </a:xfrm>
          <a:prstGeom prst="rect">
            <a:avLst/>
          </a:prstGeom>
        </p:spPr>
      </p:pic>
      <p:pic>
        <p:nvPicPr>
          <p:cNvPr id="46" name="Picture 45"/>
          <p:cNvPicPr>
            <a:picLocks noChangeAspect="1"/>
          </p:cNvPicPr>
          <p:nvPr/>
        </p:nvPicPr>
        <p:blipFill>
          <a:blip r:embed="rId24"/>
          <a:stretch>
            <a:fillRect/>
          </a:stretch>
        </p:blipFill>
        <p:spPr>
          <a:xfrm>
            <a:off x="10678088" y="3236"/>
            <a:ext cx="1509150" cy="1007999"/>
          </a:xfrm>
          <a:prstGeom prst="rect">
            <a:avLst/>
          </a:prstGeom>
        </p:spPr>
      </p:pic>
    </p:spTree>
    <p:extLst>
      <p:ext uri="{BB962C8B-B14F-4D97-AF65-F5344CB8AC3E}">
        <p14:creationId xmlns:p14="http://schemas.microsoft.com/office/powerpoint/2010/main" val="18463408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par>
                          <p:cTn id="19" fill="hold">
                            <p:stCondLst>
                              <p:cond delay="1000"/>
                            </p:stCondLst>
                            <p:childTnLst>
                              <p:par>
                                <p:cTn id="20" presetID="1" presetClass="entr" presetSubtype="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500"/>
                                  </p:stCondLst>
                                  <p:childTnLst>
                                    <p:set>
                                      <p:cBhvr>
                                        <p:cTn id="24" dur="1" fill="hold">
                                          <p:stCondLst>
                                            <p:cond delay="0"/>
                                          </p:stCondLst>
                                        </p:cTn>
                                        <p:tgtEl>
                                          <p:spTgt spid="44"/>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500"/>
                                  </p:stCondLst>
                                  <p:childTnLst>
                                    <p:set>
                                      <p:cBhvr>
                                        <p:cTn id="27" dur="1" fill="hold">
                                          <p:stCondLst>
                                            <p:cond delay="0"/>
                                          </p:stCondLst>
                                        </p:cTn>
                                        <p:tgtEl>
                                          <p:spTgt spid="52"/>
                                        </p:tgtEl>
                                        <p:attrNameLst>
                                          <p:attrName>style.visibility</p:attrName>
                                        </p:attrNameLst>
                                      </p:cBhvr>
                                      <p:to>
                                        <p:strVal val="visible"/>
                                      </p:to>
                                    </p:set>
                                  </p:childTnLst>
                                </p:cTn>
                              </p:par>
                            </p:childTnLst>
                          </p:cTn>
                        </p:par>
                        <p:par>
                          <p:cTn id="28" fill="hold">
                            <p:stCondLst>
                              <p:cond delay="2000"/>
                            </p:stCondLst>
                            <p:childTnLst>
                              <p:par>
                                <p:cTn id="29" presetID="1" presetClass="entr" presetSubtype="0" fill="hold" nodeType="afterEffect">
                                  <p:stCondLst>
                                    <p:cond delay="500"/>
                                  </p:stCondLst>
                                  <p:childTnLst>
                                    <p:set>
                                      <p:cBhvr>
                                        <p:cTn id="30" dur="1" fill="hold">
                                          <p:stCondLst>
                                            <p:cond delay="0"/>
                                          </p:stCondLst>
                                        </p:cTn>
                                        <p:tgtEl>
                                          <p:spTgt spid="5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56"/>
                                        </p:tgtEl>
                                      </p:cBhvr>
                                    </p:animEffect>
                                    <p:set>
                                      <p:cBhvr>
                                        <p:cTn id="35" dur="1" fill="hold">
                                          <p:stCondLst>
                                            <p:cond delay="499"/>
                                          </p:stCondLst>
                                        </p:cTn>
                                        <p:tgtEl>
                                          <p:spTgt spid="56"/>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43"/>
                                        </p:tgtEl>
                                      </p:cBhvr>
                                    </p:animEffect>
                                    <p:set>
                                      <p:cBhvr>
                                        <p:cTn id="41" dur="1" fill="hold">
                                          <p:stCondLst>
                                            <p:cond delay="499"/>
                                          </p:stCondLst>
                                        </p:cTn>
                                        <p:tgtEl>
                                          <p:spTgt spid="43"/>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39"/>
                                        </p:tgtEl>
                                      </p:cBhvr>
                                    </p:animEffect>
                                    <p:set>
                                      <p:cBhvr>
                                        <p:cTn id="44" dur="1" fill="hold">
                                          <p:stCondLst>
                                            <p:cond delay="499"/>
                                          </p:stCondLst>
                                        </p:cTn>
                                        <p:tgtEl>
                                          <p:spTgt spid="39"/>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44"/>
                                        </p:tgtEl>
                                      </p:cBhvr>
                                    </p:animEffect>
                                    <p:set>
                                      <p:cBhvr>
                                        <p:cTn id="47" dur="1" fill="hold">
                                          <p:stCondLst>
                                            <p:cond delay="499"/>
                                          </p:stCondLst>
                                        </p:cTn>
                                        <p:tgtEl>
                                          <p:spTgt spid="44"/>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52"/>
                                        </p:tgtEl>
                                      </p:cBhvr>
                                    </p:animEffect>
                                    <p:set>
                                      <p:cBhvr>
                                        <p:cTn id="50" dur="1" fill="hold">
                                          <p:stCondLst>
                                            <p:cond delay="499"/>
                                          </p:stCondLst>
                                        </p:cTn>
                                        <p:tgtEl>
                                          <p:spTgt spid="52"/>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58"/>
                                        </p:tgtEl>
                                      </p:cBhvr>
                                    </p:animEffect>
                                    <p:set>
                                      <p:cBhvr>
                                        <p:cTn id="53" dur="1" fill="hold">
                                          <p:stCondLst>
                                            <p:cond delay="499"/>
                                          </p:stCondLst>
                                        </p:cTn>
                                        <p:tgtEl>
                                          <p:spTgt spid="58"/>
                                        </p:tgtEl>
                                        <p:attrNameLst>
                                          <p:attrName>style.visibility</p:attrName>
                                        </p:attrNameLst>
                                      </p:cBhvr>
                                      <p:to>
                                        <p:strVal val="hidden"/>
                                      </p:to>
                                    </p:se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childTnLst>
                          </p:cTn>
                        </p:par>
                        <p:par>
                          <p:cTn id="58" fill="hold">
                            <p:stCondLst>
                              <p:cond delay="1000"/>
                            </p:stCondLst>
                            <p:childTnLst>
                              <p:par>
                                <p:cTn id="59" presetID="17" presetClass="entr" presetSubtype="10"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strVal val="#ppt_h"/>
                                          </p:val>
                                        </p:tav>
                                        <p:tav tm="100000">
                                          <p:val>
                                            <p:strVal val="#ppt_h"/>
                                          </p:val>
                                        </p:tav>
                                      </p:tavLst>
                                    </p:anim>
                                  </p:childTnLst>
                                </p:cTn>
                              </p:par>
                            </p:childTnLst>
                          </p:cTn>
                        </p:par>
                        <p:par>
                          <p:cTn id="63" fill="hold">
                            <p:stCondLst>
                              <p:cond delay="1500"/>
                            </p:stCondLst>
                            <p:childTnLst>
                              <p:par>
                                <p:cTn id="64" presetID="10" presetClass="entr" presetSubtype="0" fill="hold" grpId="0" nodeType="afterEffect">
                                  <p:stCondLst>
                                    <p:cond delay="25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par>
                                <p:cTn id="67" presetID="10" presetClass="entr" presetSubtype="0" fill="hold" grpId="0" nodeType="withEffect">
                                  <p:stCondLst>
                                    <p:cond delay="250"/>
                                  </p:stCondLst>
                                  <p:childTnLst>
                                    <p:set>
                                      <p:cBhvr>
                                        <p:cTn id="68" dur="1" fill="hold">
                                          <p:stCondLst>
                                            <p:cond delay="0"/>
                                          </p:stCondLst>
                                        </p:cTn>
                                        <p:tgtEl>
                                          <p:spTgt spid="71"/>
                                        </p:tgtEl>
                                        <p:attrNameLst>
                                          <p:attrName>style.visibility</p:attrName>
                                        </p:attrNameLst>
                                      </p:cBhvr>
                                      <p:to>
                                        <p:strVal val="visible"/>
                                      </p:to>
                                    </p:set>
                                    <p:animEffect transition="in" filter="fade">
                                      <p:cBhvr>
                                        <p:cTn id="69" dur="500"/>
                                        <p:tgtEl>
                                          <p:spTgt spid="71"/>
                                        </p:tgtEl>
                                      </p:cBhvr>
                                    </p:animEffect>
                                  </p:childTnLst>
                                </p:cTn>
                              </p:par>
                              <p:par>
                                <p:cTn id="70" presetID="1" presetClass="entr" presetSubtype="0" fill="hold" grpId="0" nodeType="withEffect">
                                  <p:stCondLst>
                                    <p:cond delay="250"/>
                                  </p:stCondLst>
                                  <p:childTnLst>
                                    <p:set>
                                      <p:cBhvr>
                                        <p:cTn id="71"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62" grpId="0" animBg="1"/>
      <p:bldP spid="72" grpId="0"/>
      <p:bldP spid="7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ardrop 63"/>
          <p:cNvSpPr/>
          <p:nvPr/>
        </p:nvSpPr>
        <p:spPr>
          <a:xfrm rot="12183946">
            <a:off x="8669167" y="111408"/>
            <a:ext cx="2834839" cy="2641449"/>
          </a:xfrm>
          <a:prstGeom prst="teardrop">
            <a:avLst>
              <a:gd name="adj" fmla="val 200000"/>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1400" b="0" i="0" dirty="0" smtClean="0">
              <a:solidFill>
                <a:schemeClr val="bg1"/>
              </a:solidFill>
              <a:ea typeface="Proxima Nova" charset="0"/>
              <a:cs typeface="Proxima Nova" charset="0"/>
            </a:endParaRPr>
          </a:p>
        </p:txBody>
      </p:sp>
      <p:sp>
        <p:nvSpPr>
          <p:cNvPr id="3" name="Title 2"/>
          <p:cNvSpPr>
            <a:spLocks noGrp="1"/>
          </p:cNvSpPr>
          <p:nvPr>
            <p:ph type="title"/>
          </p:nvPr>
        </p:nvSpPr>
        <p:spPr/>
        <p:txBody>
          <a:bodyPr>
            <a:normAutofit fontScale="90000"/>
          </a:bodyPr>
          <a:lstStyle/>
          <a:p>
            <a:r>
              <a:rPr lang="en-US" cap="none" dirty="0" smtClean="0"/>
              <a:t>PRIVILEGED THREAT ANALYTICS with</a:t>
            </a:r>
            <a:br>
              <a:rPr lang="en-US" cap="none" dirty="0" smtClean="0"/>
            </a:br>
            <a:r>
              <a:rPr lang="en-US" cap="none" dirty="0" smtClean="0"/>
              <a:t>Domain Controller Protection Option</a:t>
            </a:r>
            <a:endParaRPr lang="en-US" cap="none" dirty="0"/>
          </a:p>
        </p:txBody>
      </p:sp>
      <p:sp>
        <p:nvSpPr>
          <p:cNvPr id="4" name="Slide Number Placeholder 3"/>
          <p:cNvSpPr>
            <a:spLocks noGrp="1"/>
          </p:cNvSpPr>
          <p:nvPr>
            <p:ph type="sldNum" sz="quarter" idx="12"/>
          </p:nvPr>
        </p:nvSpPr>
        <p:spPr/>
        <p:txBody>
          <a:bodyPr/>
          <a:lstStyle/>
          <a:p>
            <a:fld id="{3DB5E446-421A-E746-A83E-D1D14D8D9CBB}" type="slidenum">
              <a:rPr lang="en-US" smtClean="0"/>
              <a:t>16</a:t>
            </a:fld>
            <a:endParaRPr lang="en-US" dirty="0"/>
          </a:p>
        </p:txBody>
      </p:sp>
      <p:pic>
        <p:nvPicPr>
          <p:cNvPr id="10" name="Picture 9"/>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bwMode="auto">
          <a:xfrm>
            <a:off x="8293957" y="1765265"/>
            <a:ext cx="342187" cy="333224"/>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8242550" y="1703735"/>
            <a:ext cx="494610" cy="480636"/>
          </a:xfrm>
          <a:prstGeom prst="ellipse">
            <a:avLst/>
          </a:prstGeom>
          <a:no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68" name="Group 67"/>
          <p:cNvGrpSpPr/>
          <p:nvPr/>
        </p:nvGrpSpPr>
        <p:grpSpPr>
          <a:xfrm>
            <a:off x="8460879" y="1656380"/>
            <a:ext cx="96813" cy="558874"/>
            <a:chOff x="8460879" y="1656380"/>
            <a:chExt cx="96813" cy="558874"/>
          </a:xfrm>
        </p:grpSpPr>
        <p:sp>
          <p:nvSpPr>
            <p:cNvPr id="8" name="Isosceles Triangle 11"/>
            <p:cNvSpPr/>
            <p:nvPr>
              <p:custDataLst>
                <p:tags r:id="rId4"/>
              </p:custDataLst>
            </p:nvPr>
          </p:nvSpPr>
          <p:spPr>
            <a:xfrm rot="16200000">
              <a:off x="8453143" y="1664116"/>
              <a:ext cx="83128" cy="67655"/>
            </a:xfrm>
            <a:prstGeom prst="triangl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Isosceles Triangle 61"/>
            <p:cNvSpPr/>
            <p:nvPr>
              <p:custDataLst>
                <p:tags r:id="rId5"/>
              </p:custDataLst>
            </p:nvPr>
          </p:nvSpPr>
          <p:spPr>
            <a:xfrm rot="5400000">
              <a:off x="8482301" y="2139862"/>
              <a:ext cx="83128" cy="67655"/>
            </a:xfrm>
            <a:prstGeom prst="triangl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2" name="Group 11"/>
          <p:cNvGrpSpPr/>
          <p:nvPr/>
        </p:nvGrpSpPr>
        <p:grpSpPr>
          <a:xfrm>
            <a:off x="9642488" y="947544"/>
            <a:ext cx="427767" cy="367606"/>
            <a:chOff x="4544996" y="1881471"/>
            <a:chExt cx="1425890" cy="1225354"/>
          </a:xfrm>
        </p:grpSpPr>
        <p:pic>
          <p:nvPicPr>
            <p:cNvPr id="13" name="Picture 8" descr="http://all-vectors.com/gallery/vector-check-mark-buttons/download_png"/>
            <p:cNvPicPr>
              <a:picLocks noChangeAspect="1" noChangeArrowheads="1"/>
            </p:cNvPicPr>
            <p:nvPr>
              <p:custDataLst>
                <p:tags r:id="rId2"/>
              </p:custDataLst>
            </p:nvPr>
          </p:nvPicPr>
          <p:blipFill rotWithShape="1">
            <a:blip r:embed="rId9">
              <a:extLst>
                <a:ext uri="{28A0092B-C50C-407E-A947-70E740481C1C}">
                  <a14:useLocalDpi xmlns:a14="http://schemas.microsoft.com/office/drawing/2010/main" val="0"/>
                </a:ext>
              </a:extLst>
            </a:blip>
            <a:srcRect l="16578" t="1049" r="44043" b="47800"/>
            <a:stretch/>
          </p:blipFill>
          <p:spPr bwMode="auto">
            <a:xfrm>
              <a:off x="4544996" y="1881471"/>
              <a:ext cx="1093078" cy="1064866"/>
            </a:xfrm>
            <a:prstGeom prst="rect">
              <a:avLst/>
            </a:prstGeom>
            <a:noFill/>
            <a:extLst>
              <a:ext uri="{909E8E84-426E-40DD-AFC4-6F175D3DCCD1}">
                <a14:hiddenFill xmlns:a14="http://schemas.microsoft.com/office/drawing/2010/main">
                  <a:solidFill>
                    <a:srgbClr val="FFFFFF"/>
                  </a:solidFill>
                </a14:hiddenFill>
              </a:ext>
            </a:extLst>
          </p:spPr>
        </p:pic>
        <p:sp>
          <p:nvSpPr>
            <p:cNvPr id="14" name="Isosceles Triangle 62"/>
            <p:cNvSpPr/>
            <p:nvPr>
              <p:custDataLst>
                <p:tags r:id="rId3"/>
              </p:custDataLst>
            </p:nvPr>
          </p:nvSpPr>
          <p:spPr>
            <a:xfrm rot="8233014">
              <a:off x="5082335" y="2785849"/>
              <a:ext cx="888551" cy="320976"/>
            </a:xfrm>
            <a:prstGeom prst="triangle">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5" name="TextBox 14"/>
          <p:cNvSpPr txBox="1"/>
          <p:nvPr/>
        </p:nvSpPr>
        <p:spPr>
          <a:xfrm>
            <a:off x="10039172" y="915830"/>
            <a:ext cx="872277" cy="307777"/>
          </a:xfrm>
          <a:prstGeom prst="rect">
            <a:avLst/>
          </a:prstGeom>
          <a:noFill/>
        </p:spPr>
        <p:txBody>
          <a:bodyPr wrap="square" rtlCol="0">
            <a:spAutoFit/>
          </a:bodyPr>
          <a:lstStyle/>
          <a:p>
            <a:r>
              <a:rPr lang="en-US" sz="1400" dirty="0" smtClean="0">
                <a:latin typeface="+mj-lt"/>
                <a:cs typeface="Arial" pitchFamily="34" charset="0"/>
              </a:rPr>
              <a:t>Normal</a:t>
            </a:r>
          </a:p>
        </p:txBody>
      </p:sp>
      <p:pic>
        <p:nvPicPr>
          <p:cNvPr id="16" name="Picture 10" descr="http://www.clipartbest.com/cliparts/Rcd/LMG/RcdLMGac9.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46888" y="1787003"/>
            <a:ext cx="319121" cy="31912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301984" y="3561299"/>
            <a:ext cx="1960402" cy="261610"/>
          </a:xfrm>
          <a:prstGeom prst="rect">
            <a:avLst/>
          </a:prstGeom>
          <a:noFill/>
        </p:spPr>
        <p:txBody>
          <a:bodyPr wrap="square" rtlCol="0">
            <a:spAutoFit/>
          </a:bodyPr>
          <a:lstStyle/>
          <a:p>
            <a:r>
              <a:rPr lang="en-US" sz="1100" b="1" dirty="0" smtClean="0">
                <a:solidFill>
                  <a:srgbClr val="FF0000"/>
                </a:solidFill>
                <a:latin typeface="Arial" panose="020B0604020202020204" pitchFamily="34" charset="0"/>
                <a:cs typeface="Arial" panose="020B0604020202020204" pitchFamily="34" charset="0"/>
              </a:rPr>
              <a:t>ALERT: </a:t>
            </a:r>
            <a:r>
              <a:rPr lang="en-US" sz="1100" b="1" dirty="0" smtClean="0">
                <a:latin typeface="Arial" panose="020B0604020202020204" pitchFamily="34" charset="0"/>
                <a:cs typeface="Arial" panose="020B0604020202020204" pitchFamily="34" charset="0"/>
              </a:rPr>
              <a:t>SIEM &amp; CyberArk</a:t>
            </a:r>
          </a:p>
        </p:txBody>
      </p:sp>
      <p:sp>
        <p:nvSpPr>
          <p:cNvPr id="18" name="TextBox 17"/>
          <p:cNvSpPr txBox="1"/>
          <p:nvPr/>
        </p:nvSpPr>
        <p:spPr>
          <a:xfrm>
            <a:off x="8955626" y="375322"/>
            <a:ext cx="2213481" cy="400110"/>
          </a:xfrm>
          <a:prstGeom prst="rect">
            <a:avLst/>
          </a:prstGeom>
          <a:noFill/>
        </p:spPr>
        <p:txBody>
          <a:bodyPr wrap="square" rtlCol="0">
            <a:spAutoFit/>
          </a:bodyPr>
          <a:lstStyle/>
          <a:p>
            <a:pPr algn="ctr"/>
            <a:r>
              <a:rPr lang="en-US" sz="1000" b="1" dirty="0" smtClean="0">
                <a:latin typeface="Arial" panose="020B0604020202020204" pitchFamily="34" charset="0"/>
                <a:cs typeface="Arial" panose="020B0604020202020204" pitchFamily="34" charset="0"/>
              </a:rPr>
              <a:t>Behavioral Analysis &amp;</a:t>
            </a:r>
          </a:p>
          <a:p>
            <a:pPr algn="ctr"/>
            <a:r>
              <a:rPr lang="en-US" sz="1000" b="1" dirty="0">
                <a:latin typeface="Arial" panose="020B0604020202020204" pitchFamily="34" charset="0"/>
                <a:cs typeface="Arial" panose="020B0604020202020204" pitchFamily="34" charset="0"/>
              </a:rPr>
              <a:t>Deep Packet </a:t>
            </a:r>
            <a:r>
              <a:rPr lang="en-US" sz="1000" b="1" dirty="0" smtClean="0">
                <a:latin typeface="Arial" panose="020B0604020202020204" pitchFamily="34" charset="0"/>
                <a:cs typeface="Arial" panose="020B0604020202020204" pitchFamily="34" charset="0"/>
              </a:rPr>
              <a:t>Inspection</a:t>
            </a:r>
            <a:endParaRPr lang="en-US" sz="1000" dirty="0">
              <a:latin typeface="Arial" panose="020B0604020202020204" pitchFamily="34" charset="0"/>
              <a:cs typeface="Arial" panose="020B0604020202020204" pitchFamily="34" charset="0"/>
            </a:endParaRPr>
          </a:p>
        </p:txBody>
      </p:sp>
      <p:sp>
        <p:nvSpPr>
          <p:cNvPr id="26" name="TextBox 25"/>
          <p:cNvSpPr txBox="1"/>
          <p:nvPr/>
        </p:nvSpPr>
        <p:spPr>
          <a:xfrm>
            <a:off x="10008730" y="1796249"/>
            <a:ext cx="1016664" cy="307777"/>
          </a:xfrm>
          <a:prstGeom prst="rect">
            <a:avLst/>
          </a:prstGeom>
          <a:noFill/>
        </p:spPr>
        <p:txBody>
          <a:bodyPr wrap="square" rtlCol="0">
            <a:spAutoFit/>
          </a:bodyPr>
          <a:lstStyle/>
          <a:p>
            <a:r>
              <a:rPr lang="en-US" sz="1400" dirty="0" smtClean="0">
                <a:latin typeface="+mj-lt"/>
                <a:cs typeface="Arial" pitchFamily="34" charset="0"/>
              </a:rPr>
              <a:t>Abnormal</a:t>
            </a:r>
          </a:p>
        </p:txBody>
      </p:sp>
      <p:grpSp>
        <p:nvGrpSpPr>
          <p:cNvPr id="70" name="Group 69"/>
          <p:cNvGrpSpPr/>
          <p:nvPr/>
        </p:nvGrpSpPr>
        <p:grpSpPr>
          <a:xfrm>
            <a:off x="527556" y="1110030"/>
            <a:ext cx="2591145" cy="3881278"/>
            <a:chOff x="527556" y="1110030"/>
            <a:chExt cx="2591145" cy="3881278"/>
          </a:xfrm>
        </p:grpSpPr>
        <p:pic>
          <p:nvPicPr>
            <p:cNvPr id="31" name="Picture 3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06603" y="3002660"/>
              <a:ext cx="477629" cy="578682"/>
            </a:xfrm>
            <a:prstGeom prst="rect">
              <a:avLst/>
            </a:prstGeom>
          </p:spPr>
        </p:pic>
        <p:pic>
          <p:nvPicPr>
            <p:cNvPr id="32" name="Picture 3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61463" y="4299791"/>
              <a:ext cx="470547" cy="475145"/>
            </a:xfrm>
            <a:prstGeom prst="rect">
              <a:avLst/>
            </a:prstGeom>
          </p:spPr>
        </p:pic>
        <p:pic>
          <p:nvPicPr>
            <p:cNvPr id="33" name="Picture 3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15332" y="4076985"/>
              <a:ext cx="853345" cy="174604"/>
            </a:xfrm>
            <a:prstGeom prst="rect">
              <a:avLst/>
            </a:prstGeom>
          </p:spPr>
        </p:pic>
        <p:pic>
          <p:nvPicPr>
            <p:cNvPr id="34" name="Picture 7"/>
            <p:cNvPicPr>
              <a:picLocks noChangeAspect="1"/>
            </p:cNvPicPr>
            <p:nvPr/>
          </p:nvPicPr>
          <p:blipFill>
            <a:blip r:embed="rId14"/>
            <a:srcRect/>
            <a:stretch>
              <a:fillRect/>
            </a:stretch>
          </p:blipFill>
          <p:spPr bwMode="auto">
            <a:xfrm>
              <a:off x="1300999" y="4296015"/>
              <a:ext cx="424255" cy="471695"/>
            </a:xfrm>
            <a:prstGeom prst="rect">
              <a:avLst/>
            </a:prstGeom>
            <a:noFill/>
            <a:ln w="9525">
              <a:noFill/>
              <a:miter lim="800000"/>
              <a:headEnd/>
              <a:tailEnd/>
            </a:ln>
          </p:spPr>
        </p:pic>
        <p:sp>
          <p:nvSpPr>
            <p:cNvPr id="35" name="TextBox 34"/>
            <p:cNvSpPr txBox="1"/>
            <p:nvPr/>
          </p:nvSpPr>
          <p:spPr>
            <a:xfrm>
              <a:off x="527556" y="1136847"/>
              <a:ext cx="2591145" cy="523220"/>
            </a:xfrm>
            <a:prstGeom prst="rect">
              <a:avLst/>
            </a:prstGeom>
            <a:noFill/>
          </p:spPr>
          <p:txBody>
            <a:bodyPr wrap="square" rtlCol="0">
              <a:spAutoFit/>
            </a:bodyPr>
            <a:lstStyle/>
            <a:p>
              <a:pPr algn="ctr"/>
              <a:r>
                <a:rPr lang="en-US" sz="1400" b="1" dirty="0" smtClean="0">
                  <a:solidFill>
                    <a:schemeClr val="accent1"/>
                  </a:solidFill>
                  <a:latin typeface="Arial" panose="020B0604020202020204" pitchFamily="34" charset="0"/>
                  <a:cs typeface="Arial" panose="020B0604020202020204" pitchFamily="34" charset="0"/>
                </a:rPr>
                <a:t>PRIVILEGED ACCOUNT ACTIVITY</a:t>
              </a:r>
            </a:p>
          </p:txBody>
        </p:sp>
        <p:sp>
          <p:nvSpPr>
            <p:cNvPr id="38" name="TextBox 37"/>
            <p:cNvSpPr txBox="1"/>
            <p:nvPr/>
          </p:nvSpPr>
          <p:spPr>
            <a:xfrm>
              <a:off x="884433" y="2659008"/>
              <a:ext cx="2011833" cy="276999"/>
            </a:xfrm>
            <a:prstGeom prst="rect">
              <a:avLst/>
            </a:prstGeom>
            <a:noFill/>
          </p:spPr>
          <p:txBody>
            <a:bodyPr wrap="square" rtlCol="0">
              <a:spAutoFit/>
            </a:bodyPr>
            <a:lstStyle/>
            <a:p>
              <a:pPr algn="ctr"/>
              <a:r>
                <a:rPr lang="en-US" sz="1200" b="1" u="sng" dirty="0" smtClean="0">
                  <a:latin typeface="Arial" panose="020B0604020202020204" pitchFamily="34" charset="0"/>
                  <a:cs typeface="Arial" panose="020B0604020202020204" pitchFamily="34" charset="0"/>
                </a:rPr>
                <a:t>Privileged User Activity</a:t>
              </a:r>
            </a:p>
          </p:txBody>
        </p:sp>
        <p:sp>
          <p:nvSpPr>
            <p:cNvPr id="39" name="TextBox 38"/>
            <p:cNvSpPr txBox="1"/>
            <p:nvPr/>
          </p:nvSpPr>
          <p:spPr>
            <a:xfrm>
              <a:off x="743023" y="3759063"/>
              <a:ext cx="2237922" cy="276999"/>
            </a:xfrm>
            <a:prstGeom prst="rect">
              <a:avLst/>
            </a:prstGeom>
            <a:noFill/>
          </p:spPr>
          <p:txBody>
            <a:bodyPr wrap="square" rtlCol="0">
              <a:spAutoFit/>
            </a:bodyPr>
            <a:lstStyle/>
            <a:p>
              <a:pPr algn="ctr"/>
              <a:r>
                <a:rPr lang="en-US" sz="1200" b="1" u="sng" dirty="0" smtClean="0">
                  <a:latin typeface="Arial" panose="020B0604020202020204" pitchFamily="34" charset="0"/>
                  <a:cs typeface="Arial" panose="020B0604020202020204" pitchFamily="34" charset="0"/>
                </a:rPr>
                <a:t>Critical System </a:t>
              </a:r>
              <a:r>
                <a:rPr lang="en-US" sz="1200" b="1" u="sng" dirty="0">
                  <a:latin typeface="Arial" panose="020B0604020202020204" pitchFamily="34" charset="0"/>
                  <a:cs typeface="Arial" panose="020B0604020202020204" pitchFamily="34" charset="0"/>
                </a:rPr>
                <a:t>A</a:t>
              </a:r>
              <a:r>
                <a:rPr lang="en-US" sz="1200" b="1" u="sng" dirty="0" smtClean="0">
                  <a:latin typeface="Arial" panose="020B0604020202020204" pitchFamily="34" charset="0"/>
                  <a:cs typeface="Arial" panose="020B0604020202020204" pitchFamily="34" charset="0"/>
                </a:rPr>
                <a:t>ccess</a:t>
              </a:r>
            </a:p>
          </p:txBody>
        </p:sp>
        <p:sp>
          <p:nvSpPr>
            <p:cNvPr id="40" name="Rectangle 39"/>
            <p:cNvSpPr/>
            <p:nvPr/>
          </p:nvSpPr>
          <p:spPr>
            <a:xfrm>
              <a:off x="711284" y="1110030"/>
              <a:ext cx="2269661" cy="3881278"/>
            </a:xfrm>
            <a:prstGeom prst="rect">
              <a:avLst/>
            </a:prstGeom>
            <a:noFill/>
            <a:ln w="3175">
              <a:solidFill>
                <a:srgbClr val="22498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1" name="Picture 4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57503" y="1821287"/>
              <a:ext cx="1122313" cy="779384"/>
            </a:xfrm>
            <a:prstGeom prst="rect">
              <a:avLst/>
            </a:prstGeom>
          </p:spPr>
        </p:pic>
        <p:sp>
          <p:nvSpPr>
            <p:cNvPr id="42" name="TextBox 41"/>
            <p:cNvSpPr txBox="1"/>
            <p:nvPr/>
          </p:nvSpPr>
          <p:spPr>
            <a:xfrm>
              <a:off x="786994" y="1640428"/>
              <a:ext cx="2061613" cy="276999"/>
            </a:xfrm>
            <a:prstGeom prst="rect">
              <a:avLst/>
            </a:prstGeom>
            <a:noFill/>
          </p:spPr>
          <p:txBody>
            <a:bodyPr wrap="square" rtlCol="0">
              <a:spAutoFit/>
            </a:bodyPr>
            <a:lstStyle/>
            <a:p>
              <a:pPr algn="ctr"/>
              <a:r>
                <a:rPr lang="en-US" sz="1200" b="1" u="sng" dirty="0" smtClean="0">
                  <a:latin typeface="Arial" panose="020B0604020202020204" pitchFamily="34" charset="0"/>
                  <a:cs typeface="Arial" panose="020B0604020202020204" pitchFamily="34" charset="0"/>
                </a:rPr>
                <a:t>Authentication Activity</a:t>
              </a:r>
            </a:p>
          </p:txBody>
        </p:sp>
      </p:grpSp>
      <p:grpSp>
        <p:nvGrpSpPr>
          <p:cNvPr id="72" name="Group 71"/>
          <p:cNvGrpSpPr/>
          <p:nvPr/>
        </p:nvGrpSpPr>
        <p:grpSpPr>
          <a:xfrm>
            <a:off x="5063389" y="1804294"/>
            <a:ext cx="1207553" cy="2239781"/>
            <a:chOff x="5063389" y="1804294"/>
            <a:chExt cx="1207553" cy="2239781"/>
          </a:xfrm>
        </p:grpSpPr>
        <p:cxnSp>
          <p:nvCxnSpPr>
            <p:cNvPr id="5" name="Straight Arrow Connector 4"/>
            <p:cNvCxnSpPr/>
            <p:nvPr/>
          </p:nvCxnSpPr>
          <p:spPr>
            <a:xfrm>
              <a:off x="5063389" y="2811752"/>
              <a:ext cx="1092851" cy="16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5145215" y="3251506"/>
              <a:ext cx="1125727" cy="7925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5154546" y="1804294"/>
              <a:ext cx="991295" cy="6215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49" name="Straight Arrow Connector 48"/>
          <p:cNvCxnSpPr/>
          <p:nvPr/>
        </p:nvCxnSpPr>
        <p:spPr>
          <a:xfrm flipV="1">
            <a:off x="8733901" y="1181344"/>
            <a:ext cx="872277" cy="5015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8847521" y="1953578"/>
            <a:ext cx="822960" cy="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6143783" y="3806939"/>
            <a:ext cx="2194560" cy="0"/>
          </a:xfrm>
          <a:prstGeom prst="straightConnector1">
            <a:avLst/>
          </a:prstGeom>
          <a:ln>
            <a:solidFill>
              <a:srgbClr val="C0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rot="5400000">
            <a:off x="10017766" y="2735169"/>
            <a:ext cx="365760"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pic>
        <p:nvPicPr>
          <p:cNvPr id="54" name="Picture 2"/>
          <p:cNvPicPr>
            <a:picLocks noChangeAspect="1" noChangeArrowheads="1"/>
          </p:cNvPicPr>
          <p:nvPr/>
        </p:nvPicPr>
        <p:blipFill rotWithShape="1">
          <a:blip r:embed="rId16">
            <a:extLst>
              <a:ext uri="{28A0092B-C50C-407E-A947-70E740481C1C}">
                <a14:useLocalDpi xmlns:a14="http://schemas.microsoft.com/office/drawing/2010/main" val="0"/>
              </a:ext>
            </a:extLst>
          </a:blip>
          <a:srcRect b="3305"/>
          <a:stretch/>
        </p:blipFill>
        <p:spPr bwMode="auto">
          <a:xfrm>
            <a:off x="8567951" y="2982789"/>
            <a:ext cx="2847723" cy="2063768"/>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6" name="Rectangle 55"/>
          <p:cNvSpPr/>
          <p:nvPr/>
        </p:nvSpPr>
        <p:spPr>
          <a:xfrm>
            <a:off x="2338620" y="5113829"/>
            <a:ext cx="7635240" cy="1074655"/>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82880" rIns="91440" rtlCol="0" anchor="ctr"/>
          <a:lstStyle/>
          <a:p>
            <a:pPr marL="233363" indent="-233363">
              <a:spcAft>
                <a:spcPts val="1200"/>
              </a:spcAft>
              <a:buClr>
                <a:schemeClr val="accent1"/>
              </a:buClr>
              <a:buFont typeface="Wingdings" panose="05000000000000000000" pitchFamily="2" charset="2"/>
              <a:buChar char="§"/>
              <a:tabLst>
                <a:tab pos="228600" algn="l"/>
              </a:tabLst>
            </a:pPr>
            <a:endParaRPr lang="en-US" sz="1400" dirty="0" smtClean="0">
              <a:solidFill>
                <a:schemeClr val="tx1"/>
              </a:solidFill>
              <a:latin typeface="Arial" panose="020B0604020202020204" pitchFamily="34" charset="0"/>
              <a:cs typeface="Arial" panose="020B0604020202020204" pitchFamily="34" charset="0"/>
            </a:endParaRPr>
          </a:p>
          <a:p>
            <a:pPr marL="233363" indent="-233363">
              <a:spcAft>
                <a:spcPts val="1200"/>
              </a:spcAft>
              <a:buClr>
                <a:schemeClr val="accent1"/>
              </a:buClr>
              <a:buFont typeface="Wingdings" panose="05000000000000000000" pitchFamily="2" charset="2"/>
              <a:buChar char="§"/>
              <a:tabLst>
                <a:tab pos="228600" algn="l"/>
              </a:tabLst>
            </a:pPr>
            <a:r>
              <a:rPr lang="cs-CZ" sz="1400" dirty="0" smtClean="0">
                <a:solidFill>
                  <a:schemeClr val="tx1"/>
                </a:solidFill>
                <a:latin typeface="Arial" panose="020B0604020202020204" pitchFamily="34" charset="0"/>
                <a:cs typeface="Arial" panose="020B0604020202020204" pitchFamily="34" charset="0"/>
              </a:rPr>
              <a:t>Minimalizuje čas, kdy se útočník snaží zneužít privilegoané přístupy</a:t>
            </a:r>
            <a:endParaRPr lang="en-US" sz="1400" dirty="0" smtClean="0">
              <a:solidFill>
                <a:schemeClr val="tx1"/>
              </a:solidFill>
              <a:latin typeface="Arial" panose="020B0604020202020204" pitchFamily="34" charset="0"/>
              <a:cs typeface="Arial" panose="020B0604020202020204" pitchFamily="34" charset="0"/>
            </a:endParaRPr>
          </a:p>
          <a:p>
            <a:pPr marL="233363" indent="-233363">
              <a:spcAft>
                <a:spcPts val="1200"/>
              </a:spcAft>
              <a:buClr>
                <a:schemeClr val="accent1"/>
              </a:buClr>
              <a:buFont typeface="Wingdings" panose="05000000000000000000" pitchFamily="2" charset="2"/>
              <a:buChar char="§"/>
              <a:tabLst>
                <a:tab pos="228600" algn="l"/>
              </a:tabLst>
            </a:pPr>
            <a:r>
              <a:rPr lang="cs-CZ" sz="1400" dirty="0" smtClean="0">
                <a:solidFill>
                  <a:schemeClr val="tx1"/>
                </a:solidFill>
                <a:latin typeface="Arial" panose="020B0604020202020204" pitchFamily="34" charset="0"/>
                <a:cs typeface="Arial" panose="020B0604020202020204" pitchFamily="34" charset="0"/>
              </a:rPr>
              <a:t>Odhalí a upozorní na zneužití privilegovaných přístupů v reálném čase – detekce útoků na zranitelnosti Kerberos, kompromitaci přístupů, nestandardní chování uživatele</a:t>
            </a:r>
            <a:endParaRPr lang="en-US" sz="1400" dirty="0" smtClean="0">
              <a:solidFill>
                <a:schemeClr val="tx1"/>
              </a:solidFill>
              <a:latin typeface="Arial" panose="020B0604020202020204" pitchFamily="34" charset="0"/>
              <a:cs typeface="Arial" panose="020B0604020202020204" pitchFamily="34" charset="0"/>
            </a:endParaRPr>
          </a:p>
          <a:p>
            <a:pPr marL="233363" indent="-233363">
              <a:spcAft>
                <a:spcPts val="1200"/>
              </a:spcAft>
              <a:buClr>
                <a:schemeClr val="accent1"/>
              </a:buClr>
              <a:buFont typeface="Wingdings" panose="05000000000000000000" pitchFamily="2" charset="2"/>
              <a:buChar char="§"/>
              <a:tabLst>
                <a:tab pos="228600" algn="l"/>
              </a:tabLst>
            </a:pPr>
            <a:endParaRPr lang="en-US" sz="1400" dirty="0" smtClean="0">
              <a:solidFill>
                <a:schemeClr val="tx1"/>
              </a:solidFill>
              <a:latin typeface="Arial" panose="020B0604020202020204" pitchFamily="34" charset="0"/>
              <a:cs typeface="Arial" panose="020B0604020202020204" pitchFamily="34" charset="0"/>
            </a:endParaRPr>
          </a:p>
        </p:txBody>
      </p:sp>
      <p:grpSp>
        <p:nvGrpSpPr>
          <p:cNvPr id="59" name="Group 58"/>
          <p:cNvGrpSpPr/>
          <p:nvPr/>
        </p:nvGrpSpPr>
        <p:grpSpPr>
          <a:xfrm>
            <a:off x="5955182" y="1509687"/>
            <a:ext cx="1441871" cy="1832409"/>
            <a:chOff x="4283770" y="2704931"/>
            <a:chExt cx="1441870" cy="1832410"/>
          </a:xfrm>
        </p:grpSpPr>
        <p:pic>
          <p:nvPicPr>
            <p:cNvPr id="60" name="Picture 5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34607" y="3504855"/>
              <a:ext cx="1148681" cy="1032486"/>
            </a:xfrm>
            <a:prstGeom prst="rect">
              <a:avLst/>
            </a:prstGeom>
          </p:spPr>
        </p:pic>
        <p:sp>
          <p:nvSpPr>
            <p:cNvPr id="61" name="TextBox 60"/>
            <p:cNvSpPr txBox="1"/>
            <p:nvPr/>
          </p:nvSpPr>
          <p:spPr>
            <a:xfrm>
              <a:off x="4283770" y="2704931"/>
              <a:ext cx="1441870" cy="738664"/>
            </a:xfrm>
            <a:prstGeom prst="rect">
              <a:avLst/>
            </a:prstGeom>
            <a:noFill/>
          </p:spPr>
          <p:txBody>
            <a:bodyPr wrap="square" rtlCol="0">
              <a:spAutoFit/>
            </a:bodyPr>
            <a:lstStyle/>
            <a:p>
              <a:pPr algn="ctr" defTabSz="342891">
                <a:defRPr/>
              </a:pPr>
              <a:r>
                <a:rPr lang="en-US" sz="1400" b="1" dirty="0">
                  <a:solidFill>
                    <a:prstClr val="black"/>
                  </a:solidFill>
                  <a:latin typeface="Arial"/>
                  <a:cs typeface="Arial"/>
                </a:rPr>
                <a:t>Privileged Threat Analytics </a:t>
              </a:r>
            </a:p>
          </p:txBody>
        </p:sp>
      </p:grpSp>
      <p:grpSp>
        <p:nvGrpSpPr>
          <p:cNvPr id="71" name="Group 70"/>
          <p:cNvGrpSpPr/>
          <p:nvPr/>
        </p:nvGrpSpPr>
        <p:grpSpPr>
          <a:xfrm>
            <a:off x="2851382" y="1272769"/>
            <a:ext cx="2188601" cy="3483928"/>
            <a:chOff x="2851382" y="1272769"/>
            <a:chExt cx="2188601" cy="3483928"/>
          </a:xfrm>
        </p:grpSpPr>
        <p:grpSp>
          <p:nvGrpSpPr>
            <p:cNvPr id="27" name="Group 26"/>
            <p:cNvGrpSpPr/>
            <p:nvPr/>
          </p:nvGrpSpPr>
          <p:grpSpPr>
            <a:xfrm>
              <a:off x="3538545" y="2384337"/>
              <a:ext cx="1456812" cy="1050462"/>
              <a:chOff x="3077520" y="2594722"/>
              <a:chExt cx="1456812" cy="1050462"/>
            </a:xfrm>
            <a:solidFill>
              <a:schemeClr val="tx1">
                <a:lumMod val="25000"/>
                <a:lumOff val="75000"/>
              </a:schemeClr>
            </a:solidFill>
          </p:grpSpPr>
          <p:sp>
            <p:nvSpPr>
              <p:cNvPr id="30" name="Rectangle 29"/>
              <p:cNvSpPr/>
              <p:nvPr/>
            </p:nvSpPr>
            <p:spPr>
              <a:xfrm>
                <a:off x="3077520" y="2594722"/>
                <a:ext cx="1456812" cy="1050462"/>
              </a:xfrm>
              <a:prstGeom prst="rect">
                <a:avLst/>
              </a:prstGeom>
              <a:grpFill/>
              <a:ln w="3175">
                <a:solidFill>
                  <a:srgbClr val="22498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33"/>
              <p:cNvSpPr txBox="1">
                <a:spLocks noChangeArrowheads="1"/>
              </p:cNvSpPr>
              <p:nvPr/>
            </p:nvSpPr>
            <p:spPr bwMode="auto">
              <a:xfrm>
                <a:off x="3145730" y="2613678"/>
                <a:ext cx="1359285" cy="461665"/>
              </a:xfrm>
              <a:prstGeom prst="rect">
                <a:avLst/>
              </a:prstGeom>
              <a:grpFill/>
              <a:ln w="9525">
                <a:noFill/>
                <a:miter lim="800000"/>
                <a:headEnd/>
                <a:tailEnd/>
              </a:ln>
            </p:spPr>
            <p:txBody>
              <a:bodyPr wrap="square">
                <a:spAutoFit/>
              </a:bodyPr>
              <a:lstStyle/>
              <a:p>
                <a:pPr algn="ctr"/>
                <a:r>
                  <a:rPr lang="en-US" altLang="en-US" sz="1200" dirty="0" smtClean="0">
                    <a:latin typeface="Arial" panose="020B0604020202020204" pitchFamily="34" charset="0"/>
                    <a:cs typeface="Arial" panose="020B0604020202020204" pitchFamily="34" charset="0"/>
                  </a:rPr>
                  <a:t>CyberArk Vault &amp; PTA DC agent</a:t>
                </a:r>
                <a:endParaRPr lang="he-IL" altLang="en-US" sz="1200" dirty="0">
                  <a:latin typeface="Arial" panose="020B0604020202020204" pitchFamily="34" charset="0"/>
                  <a:cs typeface="Arial" panose="020B0604020202020204" pitchFamily="34" charset="0"/>
                </a:endParaRPr>
              </a:p>
            </p:txBody>
          </p:sp>
          <p:pic>
            <p:nvPicPr>
              <p:cNvPr id="28" name="Picture 8"/>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3556381" y="3075241"/>
                <a:ext cx="537983" cy="528462"/>
              </a:xfrm>
              <a:prstGeom prst="rect">
                <a:avLst/>
              </a:prstGeom>
              <a:solidFill>
                <a:schemeClr val="tx1">
                  <a:lumMod val="50000"/>
                  <a:lumOff val="50000"/>
                </a:schemeClr>
              </a:solidFill>
              <a:ln w="9525">
                <a:noFill/>
                <a:miter lim="800000"/>
                <a:headEnd/>
                <a:tailEnd/>
              </a:ln>
            </p:spPr>
          </p:pic>
        </p:grpSp>
        <p:grpSp>
          <p:nvGrpSpPr>
            <p:cNvPr id="19" name="Group 18"/>
            <p:cNvGrpSpPr/>
            <p:nvPr/>
          </p:nvGrpSpPr>
          <p:grpSpPr>
            <a:xfrm>
              <a:off x="3555122" y="3563508"/>
              <a:ext cx="1468221" cy="1193189"/>
              <a:chOff x="3096966" y="4066280"/>
              <a:chExt cx="1438121" cy="1193189"/>
            </a:xfrm>
          </p:grpSpPr>
          <p:sp>
            <p:nvSpPr>
              <p:cNvPr id="20" name="Rectangle 19"/>
              <p:cNvSpPr/>
              <p:nvPr/>
            </p:nvSpPr>
            <p:spPr>
              <a:xfrm>
                <a:off x="3096966" y="4079703"/>
                <a:ext cx="1438121" cy="1179766"/>
              </a:xfrm>
              <a:prstGeom prst="rect">
                <a:avLst/>
              </a:prstGeom>
              <a:noFill/>
              <a:ln w="3175">
                <a:solidFill>
                  <a:srgbClr val="22498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1" name="Picture 20" descr="ArcSightCEFCompliant_Logo_CMYK_HiRes.jpg"/>
              <p:cNvPicPr>
                <a:picLocks noChangeAspect="1"/>
              </p:cNvPicPr>
              <p:nvPr/>
            </p:nvPicPr>
            <p:blipFill>
              <a:blip r:embed="rId19" cstate="print"/>
              <a:stretch>
                <a:fillRect/>
              </a:stretch>
            </p:blipFill>
            <p:spPr>
              <a:xfrm>
                <a:off x="3261843" y="4379575"/>
                <a:ext cx="494511" cy="334545"/>
              </a:xfrm>
              <a:prstGeom prst="rect">
                <a:avLst/>
              </a:prstGeom>
            </p:spPr>
          </p:pic>
          <p:pic>
            <p:nvPicPr>
              <p:cNvPr id="22" name="Picture 21"/>
              <p:cNvPicPr>
                <a:picLocks noChangeAspect="1" noChangeArrowheads="1"/>
              </p:cNvPicPr>
              <p:nvPr/>
            </p:nvPicPr>
            <p:blipFill>
              <a:blip r:embed="rId20" cstate="print"/>
              <a:srcRect/>
              <a:stretch>
                <a:fillRect/>
              </a:stretch>
            </p:blipFill>
            <p:spPr bwMode="auto">
              <a:xfrm>
                <a:off x="3825372" y="4432365"/>
                <a:ext cx="597463" cy="235289"/>
              </a:xfrm>
              <a:prstGeom prst="rect">
                <a:avLst/>
              </a:prstGeom>
              <a:noFill/>
              <a:ln w="9525">
                <a:noFill/>
                <a:miter lim="800000"/>
                <a:headEnd/>
                <a:tailEnd/>
              </a:ln>
            </p:spPr>
          </p:pic>
          <p:sp>
            <p:nvSpPr>
              <p:cNvPr id="23" name="TextBox 33"/>
              <p:cNvSpPr txBox="1">
                <a:spLocks noChangeArrowheads="1"/>
              </p:cNvSpPr>
              <p:nvPr/>
            </p:nvSpPr>
            <p:spPr bwMode="auto">
              <a:xfrm>
                <a:off x="3161409" y="4066280"/>
                <a:ext cx="1309234" cy="276999"/>
              </a:xfrm>
              <a:prstGeom prst="rect">
                <a:avLst/>
              </a:prstGeom>
              <a:noFill/>
              <a:ln w="9525">
                <a:noFill/>
                <a:miter lim="800000"/>
                <a:headEnd/>
                <a:tailEnd/>
              </a:ln>
            </p:spPr>
            <p:txBody>
              <a:bodyPr wrap="square">
                <a:spAutoFit/>
              </a:bodyPr>
              <a:lstStyle/>
              <a:p>
                <a:pPr algn="ctr"/>
                <a:r>
                  <a:rPr lang="en-US" altLang="en-US" sz="1200" dirty="0" smtClean="0">
                    <a:latin typeface="Arial" panose="020B0604020202020204" pitchFamily="34" charset="0"/>
                    <a:cs typeface="Arial" panose="020B0604020202020204" pitchFamily="34" charset="0"/>
                  </a:rPr>
                  <a:t>SIEM Solution</a:t>
                </a:r>
                <a:endParaRPr lang="he-IL" altLang="en-US" sz="1200" dirty="0">
                  <a:latin typeface="Arial" panose="020B0604020202020204" pitchFamily="34" charset="0"/>
                  <a:cs typeface="Arial" panose="020B0604020202020204" pitchFamily="34" charset="0"/>
                </a:endParaRPr>
              </a:p>
            </p:txBody>
          </p:sp>
          <p:pic>
            <p:nvPicPr>
              <p:cNvPr id="24" name="Picture 23"/>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441417" y="4799100"/>
                <a:ext cx="749219" cy="248219"/>
              </a:xfrm>
              <a:prstGeom prst="rect">
                <a:avLst/>
              </a:prstGeom>
            </p:spPr>
          </p:pic>
        </p:grpSp>
        <p:cxnSp>
          <p:nvCxnSpPr>
            <p:cNvPr id="36" name="Straight Arrow Connector 35"/>
            <p:cNvCxnSpPr/>
            <p:nvPr/>
          </p:nvCxnSpPr>
          <p:spPr>
            <a:xfrm>
              <a:off x="2851382" y="2819890"/>
              <a:ext cx="84899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2851382" y="3929593"/>
              <a:ext cx="85380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2851382" y="1810456"/>
              <a:ext cx="84899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44" name="Group 43"/>
            <p:cNvGrpSpPr/>
            <p:nvPr/>
          </p:nvGrpSpPr>
          <p:grpSpPr>
            <a:xfrm>
              <a:off x="3527073" y="1272769"/>
              <a:ext cx="1512910" cy="961089"/>
              <a:chOff x="3096966" y="1507889"/>
              <a:chExt cx="1512910" cy="961089"/>
            </a:xfrm>
          </p:grpSpPr>
          <p:sp>
            <p:nvSpPr>
              <p:cNvPr id="45" name="TextBox 33"/>
              <p:cNvSpPr txBox="1">
                <a:spLocks noChangeArrowheads="1"/>
              </p:cNvSpPr>
              <p:nvPr/>
            </p:nvSpPr>
            <p:spPr bwMode="auto">
              <a:xfrm>
                <a:off x="3096966" y="1540320"/>
                <a:ext cx="1512910" cy="276999"/>
              </a:xfrm>
              <a:prstGeom prst="rect">
                <a:avLst/>
              </a:prstGeom>
              <a:noFill/>
              <a:ln w="9525">
                <a:noFill/>
                <a:miter lim="800000"/>
                <a:headEnd/>
                <a:tailEnd/>
              </a:ln>
            </p:spPr>
            <p:txBody>
              <a:bodyPr wrap="square">
                <a:spAutoFit/>
              </a:bodyPr>
              <a:lstStyle/>
              <a:p>
                <a:pPr algn="ctr"/>
                <a:r>
                  <a:rPr lang="en-US" altLang="en-US" sz="1200" dirty="0" smtClean="0">
                    <a:latin typeface="Arial" panose="020B0604020202020204" pitchFamily="34" charset="0"/>
                    <a:cs typeface="Arial" panose="020B0604020202020204" pitchFamily="34" charset="0"/>
                  </a:rPr>
                  <a:t>Network Tap</a:t>
                </a:r>
                <a:endParaRPr lang="he-IL" altLang="en-US" sz="1200" dirty="0">
                  <a:latin typeface="Arial" panose="020B0604020202020204" pitchFamily="34" charset="0"/>
                  <a:cs typeface="Arial" panose="020B0604020202020204" pitchFamily="34" charset="0"/>
                </a:endParaRPr>
              </a:p>
            </p:txBody>
          </p:sp>
          <p:sp>
            <p:nvSpPr>
              <p:cNvPr id="46" name="Rectangle 45"/>
              <p:cNvSpPr/>
              <p:nvPr/>
            </p:nvSpPr>
            <p:spPr>
              <a:xfrm>
                <a:off x="3113068" y="1507889"/>
                <a:ext cx="1480707" cy="961089"/>
              </a:xfrm>
              <a:prstGeom prst="rect">
                <a:avLst/>
              </a:prstGeom>
              <a:noFill/>
              <a:ln w="3175">
                <a:solidFill>
                  <a:srgbClr val="22498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7" name="Picture 46"/>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223077" y="1974931"/>
                <a:ext cx="534770" cy="352402"/>
              </a:xfrm>
              <a:prstGeom prst="rect">
                <a:avLst/>
              </a:prstGeom>
            </p:spPr>
          </p:pic>
        </p:grpSp>
        <p:pic>
          <p:nvPicPr>
            <p:cNvPr id="62" name="Picture 61"/>
            <p:cNvPicPr>
              <a:picLocks noChangeAspect="1"/>
            </p:cNvPicPr>
            <p:nvPr/>
          </p:nvPicPr>
          <p:blipFill rotWithShape="1">
            <a:blip r:embed="rId23">
              <a:extLst>
                <a:ext uri="{28A0092B-C50C-407E-A947-70E740481C1C}">
                  <a14:useLocalDpi xmlns:a14="http://schemas.microsoft.com/office/drawing/2010/main" val="0"/>
                </a:ext>
              </a:extLst>
            </a:blip>
            <a:srcRect t="36995" b="18228"/>
            <a:stretch/>
          </p:blipFill>
          <p:spPr>
            <a:xfrm>
              <a:off x="4176969" y="1777277"/>
              <a:ext cx="808421" cy="289588"/>
            </a:xfrm>
            <a:prstGeom prst="rect">
              <a:avLst/>
            </a:prstGeom>
          </p:spPr>
        </p:pic>
      </p:grpSp>
      <p:grpSp>
        <p:nvGrpSpPr>
          <p:cNvPr id="2" name="Group 1"/>
          <p:cNvGrpSpPr/>
          <p:nvPr/>
        </p:nvGrpSpPr>
        <p:grpSpPr>
          <a:xfrm>
            <a:off x="6597374" y="3904342"/>
            <a:ext cx="1165166" cy="977186"/>
            <a:chOff x="6597374" y="3904342"/>
            <a:chExt cx="1165166" cy="977186"/>
          </a:xfrm>
        </p:grpSpPr>
        <p:pic>
          <p:nvPicPr>
            <p:cNvPr id="65" name="Picture 64"/>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781846" y="3904342"/>
              <a:ext cx="796222" cy="635693"/>
            </a:xfrm>
            <a:prstGeom prst="rect">
              <a:avLst/>
            </a:prstGeom>
          </p:spPr>
        </p:pic>
        <p:sp>
          <p:nvSpPr>
            <p:cNvPr id="66" name="TextBox 65"/>
            <p:cNvSpPr txBox="1"/>
            <p:nvPr/>
          </p:nvSpPr>
          <p:spPr>
            <a:xfrm>
              <a:off x="6597374" y="4419863"/>
              <a:ext cx="1165166" cy="461665"/>
            </a:xfrm>
            <a:prstGeom prst="rect">
              <a:avLst/>
            </a:prstGeom>
            <a:noFill/>
          </p:spPr>
          <p:txBody>
            <a:bodyPr wrap="square" rtlCol="0">
              <a:spAutoFit/>
            </a:bodyPr>
            <a:lstStyle/>
            <a:p>
              <a:pPr algn="ctr" defTabSz="457200"/>
              <a:r>
                <a:rPr lang="en-US" sz="1200" b="1" dirty="0" smtClean="0">
                  <a:solidFill>
                    <a:prstClr val="black"/>
                  </a:solidFill>
                  <a:cs typeface="Arial" panose="020B0604020202020204" pitchFamily="34" charset="0"/>
                </a:rPr>
                <a:t>Golden ticket detected</a:t>
              </a:r>
            </a:p>
          </p:txBody>
        </p:sp>
      </p:grpSp>
      <p:pic>
        <p:nvPicPr>
          <p:cNvPr id="67" name="Picture 66"/>
          <p:cNvPicPr>
            <a:picLocks noChangeAspect="1"/>
          </p:cNvPicPr>
          <p:nvPr/>
        </p:nvPicPr>
        <p:blipFill>
          <a:blip r:embed="rId25"/>
          <a:stretch>
            <a:fillRect/>
          </a:stretch>
        </p:blipFill>
        <p:spPr>
          <a:xfrm>
            <a:off x="10154199" y="5486400"/>
            <a:ext cx="2037801" cy="1361098"/>
          </a:xfrm>
          <a:prstGeom prst="rect">
            <a:avLst/>
          </a:prstGeom>
        </p:spPr>
      </p:pic>
    </p:spTree>
    <p:extLst>
      <p:ext uri="{BB962C8B-B14F-4D97-AF65-F5344CB8AC3E}">
        <p14:creationId xmlns:p14="http://schemas.microsoft.com/office/powerpoint/2010/main" val="260605826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wipe(left)">
                                          <p:cBhvr>
                                            <p:cTn id="13" dur="500"/>
                                            <p:tgtEl>
                                              <p:spTgt spid="71"/>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wipe(left)">
                                          <p:cBhvr>
                                            <p:cTn id="17" dur="500"/>
                                            <p:tgtEl>
                                              <p:spTgt spid="72"/>
                                            </p:tgtEl>
                                          </p:cBhvr>
                                        </p:animEffect>
                                      </p:childTnLst>
                                    </p:cTn>
                                  </p:par>
                                  <p:par>
                                    <p:cTn id="18" presetID="10" presetClass="entr" presetSubtype="0"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fltVal val="0"/>
                                              </p:val>
                                            </p:tav>
                                            <p:tav tm="100000">
                                              <p:val>
                                                <p:strVal val="#ppt_w"/>
                                              </p:val>
                                            </p:tav>
                                          </p:tavLst>
                                        </p:anim>
                                        <p:anim calcmode="lin" valueType="num">
                                          <p:cBhvr>
                                            <p:cTn id="26" dur="500" fill="hold"/>
                                            <p:tgtEl>
                                              <p:spTgt spid="64"/>
                                            </p:tgtEl>
                                            <p:attrNameLst>
                                              <p:attrName>ppt_h</p:attrName>
                                            </p:attrNameLst>
                                          </p:cBhvr>
                                          <p:tavLst>
                                            <p:tav tm="0">
                                              <p:val>
                                                <p:fltVal val="0"/>
                                              </p:val>
                                            </p:tav>
                                            <p:tav tm="100000">
                                              <p:val>
                                                <p:strVal val="#ppt_h"/>
                                              </p:val>
                                            </p:tav>
                                          </p:tavLst>
                                        </p:anim>
                                        <p:animEffect transition="in" filter="fade">
                                          <p:cBhvr>
                                            <p:cTn id="27" dur="500"/>
                                            <p:tgtEl>
                                              <p:spTgt spid="64"/>
                                            </p:tgtEl>
                                          </p:cBhvr>
                                        </p:animEffect>
                                        <p:anim calcmode="lin" valueType="num">
                                          <p:cBhvr>
                                            <p:cTn id="28" dur="500" fill="hold"/>
                                            <p:tgtEl>
                                              <p:spTgt spid="64"/>
                                            </p:tgtEl>
                                            <p:attrNameLst>
                                              <p:attrName>ppt_x</p:attrName>
                                            </p:attrNameLst>
                                          </p:cBhvr>
                                          <p:tavLst>
                                            <p:tav tm="0">
                                              <p:val>
                                                <p:fltVal val="0.5"/>
                                              </p:val>
                                            </p:tav>
                                            <p:tav tm="100000">
                                              <p:val>
                                                <p:strVal val="#ppt_x"/>
                                              </p:val>
                                            </p:tav>
                                          </p:tavLst>
                                        </p:anim>
                                        <p:anim calcmode="lin" valueType="num">
                                          <p:cBhvr>
                                            <p:cTn id="29" dur="500" fill="hold"/>
                                            <p:tgtEl>
                                              <p:spTgt spid="64"/>
                                            </p:tgtEl>
                                            <p:attrNameLst>
                                              <p:attrName>ppt_y</p:attrName>
                                            </p:attrNameLst>
                                          </p:cBhvr>
                                          <p:tavLst>
                                            <p:tav tm="0">
                                              <p:val>
                                                <p:fltVal val="0.5"/>
                                              </p:val>
                                            </p:tav>
                                            <p:tav tm="100000">
                                              <p:val>
                                                <p:strVal val="#ppt_y"/>
                                              </p:val>
                                            </p:tav>
                                          </p:tavLst>
                                        </p:anim>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nodeType="with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500"/>
                                            <p:tgtEl>
                                              <p:spTgt spid="68"/>
                                            </p:tgtEl>
                                          </p:cBhvr>
                                        </p:animEffect>
                                      </p:childTnLst>
                                    </p:cTn>
                                  </p:par>
                                  <p:par>
                                    <p:cTn id="40" presetID="10"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par>
                              <p:cTn id="43" fill="hold">
                                <p:stCondLst>
                                  <p:cond delay="1000"/>
                                </p:stCondLst>
                                <p:childTnLst>
                                  <p:par>
                                    <p:cTn id="44" presetID="8" presetClass="emph" presetSubtype="0" fill="hold" nodeType="afterEffect">
                                      <p:stCondLst>
                                        <p:cond delay="0"/>
                                      </p:stCondLst>
                                      <p:childTnLst>
                                        <p:animRot by="-21600000">
                                          <p:cBhvr>
                                            <p:cTn id="45" dur="2000" fill="hold"/>
                                            <p:tgtEl>
                                              <p:spTgt spid="68"/>
                                            </p:tgtEl>
                                            <p:attrNameLst>
                                              <p:attrName>r</p:attrName>
                                            </p:attrNameLst>
                                          </p:cBhvr>
                                        </p:animRo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par>
                                    <p:cTn id="62" presetID="10" presetClass="entr" presetSubtype="0" fill="hold"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500"/>
                                            <p:tgtEl>
                                              <p:spTgt spid="50"/>
                                            </p:tgtEl>
                                          </p:cBhvr>
                                        </p:animEffect>
                                      </p:childTnLst>
                                    </p:cTn>
                                  </p:par>
                                </p:childTnLst>
                              </p:cTn>
                            </p:par>
                            <p:par>
                              <p:cTn id="65" fill="hold">
                                <p:stCondLst>
                                  <p:cond delay="3500"/>
                                </p:stCondLst>
                                <p:childTnLst>
                                  <p:par>
                                    <p:cTn id="66" presetID="47" presetClass="entr" presetSubtype="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1000"/>
                                            <p:tgtEl>
                                              <p:spTgt spid="53"/>
                                            </p:tgtEl>
                                          </p:cBhvr>
                                        </p:animEffect>
                                        <p:anim calcmode="lin" valueType="num">
                                          <p:cBhvr>
                                            <p:cTn id="69" dur="1000" fill="hold"/>
                                            <p:tgtEl>
                                              <p:spTgt spid="53"/>
                                            </p:tgtEl>
                                            <p:attrNameLst>
                                              <p:attrName>ppt_x</p:attrName>
                                            </p:attrNameLst>
                                          </p:cBhvr>
                                          <p:tavLst>
                                            <p:tav tm="0">
                                              <p:val>
                                                <p:strVal val="#ppt_x"/>
                                              </p:val>
                                            </p:tav>
                                            <p:tav tm="100000">
                                              <p:val>
                                                <p:strVal val="#ppt_x"/>
                                              </p:val>
                                            </p:tav>
                                          </p:tavLst>
                                        </p:anim>
                                        <p:anim calcmode="lin" valueType="num">
                                          <p:cBhvr>
                                            <p:cTn id="70" dur="1000" fill="hold"/>
                                            <p:tgtEl>
                                              <p:spTgt spid="53"/>
                                            </p:tgtEl>
                                            <p:attrNameLst>
                                              <p:attrName>ppt_y</p:attrName>
                                            </p:attrNameLst>
                                          </p:cBhvr>
                                          <p:tavLst>
                                            <p:tav tm="0">
                                              <p:val>
                                                <p:strVal val="#ppt_y-.1"/>
                                              </p:val>
                                            </p:tav>
                                            <p:tav tm="100000">
                                              <p:val>
                                                <p:strVal val="#ppt_y"/>
                                              </p:val>
                                            </p:tav>
                                          </p:tavLst>
                                        </p:anim>
                                      </p:childTnLst>
                                    </p:cTn>
                                  </p:par>
                                </p:childTnLst>
                              </p:cTn>
                            </p:par>
                            <p:par>
                              <p:cTn id="71" fill="hold">
                                <p:stCondLst>
                                  <p:cond delay="4500"/>
                                </p:stCondLst>
                                <p:childTnLst>
                                  <p:par>
                                    <p:cTn id="72" presetID="1" presetClass="entr" presetSubtype="0"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childTnLst>
                                    </p:cTn>
                                  </p:par>
                                </p:childTnLst>
                              </p:cTn>
                            </p:par>
                            <p:par>
                              <p:cTn id="74" fill="hold">
                                <p:stCondLst>
                                  <p:cond delay="4500"/>
                                </p:stCondLst>
                                <p:childTnLst>
                                  <p:par>
                                    <p:cTn id="75" presetID="2" presetClass="entr" presetSubtype="4" fill="hold" nodeType="afterEffect">
                                      <p:stCondLst>
                                        <p:cond delay="0"/>
                                      </p:stCondLst>
                                      <p:childTnLst>
                                        <p:set>
                                          <p:cBhvr>
                                            <p:cTn id="76" dur="1" fill="hold">
                                              <p:stCondLst>
                                                <p:cond delay="0"/>
                                              </p:stCondLst>
                                            </p:cTn>
                                            <p:tgtEl>
                                              <p:spTgt spid="2"/>
                                            </p:tgtEl>
                                            <p:attrNameLst>
                                              <p:attrName>style.visibility</p:attrName>
                                            </p:attrNameLst>
                                          </p:cBhvr>
                                          <p:to>
                                            <p:strVal val="visible"/>
                                          </p:to>
                                        </p:set>
                                        <p:anim calcmode="lin" valueType="num">
                                          <p:cBhvr additive="base">
                                            <p:cTn id="77" dur="500" fill="hold"/>
                                            <p:tgtEl>
                                              <p:spTgt spid="2"/>
                                            </p:tgtEl>
                                            <p:attrNameLst>
                                              <p:attrName>ppt_x</p:attrName>
                                            </p:attrNameLst>
                                          </p:cBhvr>
                                          <p:tavLst>
                                            <p:tav tm="0">
                                              <p:val>
                                                <p:strVal val="#ppt_x"/>
                                              </p:val>
                                            </p:tav>
                                            <p:tav tm="100000">
                                              <p:val>
                                                <p:strVal val="#ppt_x"/>
                                              </p:val>
                                            </p:tav>
                                          </p:tavLst>
                                        </p:anim>
                                        <p:anim calcmode="lin" valueType="num">
                                          <p:cBhvr additive="base">
                                            <p:cTn id="78" dur="500" fill="hold"/>
                                            <p:tgtEl>
                                              <p:spTgt spid="2"/>
                                            </p:tgtEl>
                                            <p:attrNameLst>
                                              <p:attrName>ppt_y</p:attrName>
                                            </p:attrNameLst>
                                          </p:cBhvr>
                                          <p:tavLst>
                                            <p:tav tm="0">
                                              <p:val>
                                                <p:strVal val="1+#ppt_h/2"/>
                                              </p:val>
                                            </p:tav>
                                            <p:tav tm="100000">
                                              <p:val>
                                                <p:strVal val="#ppt_y"/>
                                              </p:val>
                                            </p:tav>
                                          </p:tavLst>
                                        </p:anim>
                                      </p:childTnLst>
                                    </p:cTn>
                                  </p:par>
                                  <p:par>
                                    <p:cTn id="79" presetID="10"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childTnLst>
                                    </p:cTn>
                                  </p:par>
                                </p:childTnLst>
                              </p:cTn>
                            </p:par>
                            <p:par>
                              <p:cTn id="82" fill="hold">
                                <p:stCondLst>
                                  <p:cond delay="5000"/>
                                </p:stCondLst>
                                <p:childTnLst>
                                  <p:par>
                                    <p:cTn id="83" presetID="2" presetClass="entr" presetSubtype="2" fill="hold" nodeType="afterEffect" p14:presetBounceEnd="100000">
                                      <p:stCondLst>
                                        <p:cond delay="0"/>
                                      </p:stCondLst>
                                      <p:childTnLst>
                                        <p:set>
                                          <p:cBhvr>
                                            <p:cTn id="84" dur="1" fill="hold">
                                              <p:stCondLst>
                                                <p:cond delay="0"/>
                                              </p:stCondLst>
                                            </p:cTn>
                                            <p:tgtEl>
                                              <p:spTgt spid="51"/>
                                            </p:tgtEl>
                                            <p:attrNameLst>
                                              <p:attrName>style.visibility</p:attrName>
                                            </p:attrNameLst>
                                          </p:cBhvr>
                                          <p:to>
                                            <p:strVal val="visible"/>
                                          </p:to>
                                        </p:set>
                                        <p:anim calcmode="lin" valueType="num" p14:bounceEnd="100000">
                                          <p:cBhvr additive="base">
                                            <p:cTn id="85" dur="500" fill="hold"/>
                                            <p:tgtEl>
                                              <p:spTgt spid="51"/>
                                            </p:tgtEl>
                                            <p:attrNameLst>
                                              <p:attrName>ppt_x</p:attrName>
                                            </p:attrNameLst>
                                          </p:cBhvr>
                                          <p:tavLst>
                                            <p:tav tm="0">
                                              <p:val>
                                                <p:strVal val="1+#ppt_w/2"/>
                                              </p:val>
                                            </p:tav>
                                            <p:tav tm="100000">
                                              <p:val>
                                                <p:strVal val="#ppt_x"/>
                                              </p:val>
                                            </p:tav>
                                          </p:tavLst>
                                        </p:anim>
                                        <p:anim calcmode="lin" valueType="num" p14:bounceEnd="100000">
                                          <p:cBhvr additive="base">
                                            <p:cTn id="86"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11" grpId="0" animBg="1"/>
          <p:bldP spid="15" grpId="0"/>
          <p:bldP spid="17" grpId="0"/>
          <p:bldP spid="18" grpId="0"/>
          <p:bldP spid="26" grpId="0"/>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wipe(left)">
                                          <p:cBhvr>
                                            <p:cTn id="13" dur="500"/>
                                            <p:tgtEl>
                                              <p:spTgt spid="71"/>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wipe(left)">
                                          <p:cBhvr>
                                            <p:cTn id="17" dur="500"/>
                                            <p:tgtEl>
                                              <p:spTgt spid="72"/>
                                            </p:tgtEl>
                                          </p:cBhvr>
                                        </p:animEffect>
                                      </p:childTnLst>
                                    </p:cTn>
                                  </p:par>
                                  <p:par>
                                    <p:cTn id="18" presetID="10" presetClass="entr" presetSubtype="0"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fltVal val="0"/>
                                              </p:val>
                                            </p:tav>
                                            <p:tav tm="100000">
                                              <p:val>
                                                <p:strVal val="#ppt_w"/>
                                              </p:val>
                                            </p:tav>
                                          </p:tavLst>
                                        </p:anim>
                                        <p:anim calcmode="lin" valueType="num">
                                          <p:cBhvr>
                                            <p:cTn id="26" dur="500" fill="hold"/>
                                            <p:tgtEl>
                                              <p:spTgt spid="64"/>
                                            </p:tgtEl>
                                            <p:attrNameLst>
                                              <p:attrName>ppt_h</p:attrName>
                                            </p:attrNameLst>
                                          </p:cBhvr>
                                          <p:tavLst>
                                            <p:tav tm="0">
                                              <p:val>
                                                <p:fltVal val="0"/>
                                              </p:val>
                                            </p:tav>
                                            <p:tav tm="100000">
                                              <p:val>
                                                <p:strVal val="#ppt_h"/>
                                              </p:val>
                                            </p:tav>
                                          </p:tavLst>
                                        </p:anim>
                                        <p:animEffect transition="in" filter="fade">
                                          <p:cBhvr>
                                            <p:cTn id="27" dur="500"/>
                                            <p:tgtEl>
                                              <p:spTgt spid="64"/>
                                            </p:tgtEl>
                                          </p:cBhvr>
                                        </p:animEffect>
                                        <p:anim calcmode="lin" valueType="num">
                                          <p:cBhvr>
                                            <p:cTn id="28" dur="500" fill="hold"/>
                                            <p:tgtEl>
                                              <p:spTgt spid="64"/>
                                            </p:tgtEl>
                                            <p:attrNameLst>
                                              <p:attrName>ppt_x</p:attrName>
                                            </p:attrNameLst>
                                          </p:cBhvr>
                                          <p:tavLst>
                                            <p:tav tm="0">
                                              <p:val>
                                                <p:fltVal val="0.5"/>
                                              </p:val>
                                            </p:tav>
                                            <p:tav tm="100000">
                                              <p:val>
                                                <p:strVal val="#ppt_x"/>
                                              </p:val>
                                            </p:tav>
                                          </p:tavLst>
                                        </p:anim>
                                        <p:anim calcmode="lin" valueType="num">
                                          <p:cBhvr>
                                            <p:cTn id="29" dur="500" fill="hold"/>
                                            <p:tgtEl>
                                              <p:spTgt spid="64"/>
                                            </p:tgtEl>
                                            <p:attrNameLst>
                                              <p:attrName>ppt_y</p:attrName>
                                            </p:attrNameLst>
                                          </p:cBhvr>
                                          <p:tavLst>
                                            <p:tav tm="0">
                                              <p:val>
                                                <p:fltVal val="0.5"/>
                                              </p:val>
                                            </p:tav>
                                            <p:tav tm="100000">
                                              <p:val>
                                                <p:strVal val="#ppt_y"/>
                                              </p:val>
                                            </p:tav>
                                          </p:tavLst>
                                        </p:anim>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nodeType="with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500"/>
                                            <p:tgtEl>
                                              <p:spTgt spid="68"/>
                                            </p:tgtEl>
                                          </p:cBhvr>
                                        </p:animEffect>
                                      </p:childTnLst>
                                    </p:cTn>
                                  </p:par>
                                  <p:par>
                                    <p:cTn id="40" presetID="10"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par>
                              <p:cTn id="43" fill="hold">
                                <p:stCondLst>
                                  <p:cond delay="1000"/>
                                </p:stCondLst>
                                <p:childTnLst>
                                  <p:par>
                                    <p:cTn id="44" presetID="8" presetClass="emph" presetSubtype="0" fill="hold" nodeType="afterEffect">
                                      <p:stCondLst>
                                        <p:cond delay="0"/>
                                      </p:stCondLst>
                                      <p:childTnLst>
                                        <p:animRot by="-21600000">
                                          <p:cBhvr>
                                            <p:cTn id="45" dur="2000" fill="hold"/>
                                            <p:tgtEl>
                                              <p:spTgt spid="68"/>
                                            </p:tgtEl>
                                            <p:attrNameLst>
                                              <p:attrName>r</p:attrName>
                                            </p:attrNameLst>
                                          </p:cBhvr>
                                        </p:animRo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par>
                                    <p:cTn id="62" presetID="10" presetClass="entr" presetSubtype="0" fill="hold"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500"/>
                                            <p:tgtEl>
                                              <p:spTgt spid="50"/>
                                            </p:tgtEl>
                                          </p:cBhvr>
                                        </p:animEffect>
                                      </p:childTnLst>
                                    </p:cTn>
                                  </p:par>
                                </p:childTnLst>
                              </p:cTn>
                            </p:par>
                            <p:par>
                              <p:cTn id="65" fill="hold">
                                <p:stCondLst>
                                  <p:cond delay="3500"/>
                                </p:stCondLst>
                                <p:childTnLst>
                                  <p:par>
                                    <p:cTn id="66" presetID="47" presetClass="entr" presetSubtype="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1000"/>
                                            <p:tgtEl>
                                              <p:spTgt spid="53"/>
                                            </p:tgtEl>
                                          </p:cBhvr>
                                        </p:animEffect>
                                        <p:anim calcmode="lin" valueType="num">
                                          <p:cBhvr>
                                            <p:cTn id="69" dur="1000" fill="hold"/>
                                            <p:tgtEl>
                                              <p:spTgt spid="53"/>
                                            </p:tgtEl>
                                            <p:attrNameLst>
                                              <p:attrName>ppt_x</p:attrName>
                                            </p:attrNameLst>
                                          </p:cBhvr>
                                          <p:tavLst>
                                            <p:tav tm="0">
                                              <p:val>
                                                <p:strVal val="#ppt_x"/>
                                              </p:val>
                                            </p:tav>
                                            <p:tav tm="100000">
                                              <p:val>
                                                <p:strVal val="#ppt_x"/>
                                              </p:val>
                                            </p:tav>
                                          </p:tavLst>
                                        </p:anim>
                                        <p:anim calcmode="lin" valueType="num">
                                          <p:cBhvr>
                                            <p:cTn id="70" dur="1000" fill="hold"/>
                                            <p:tgtEl>
                                              <p:spTgt spid="53"/>
                                            </p:tgtEl>
                                            <p:attrNameLst>
                                              <p:attrName>ppt_y</p:attrName>
                                            </p:attrNameLst>
                                          </p:cBhvr>
                                          <p:tavLst>
                                            <p:tav tm="0">
                                              <p:val>
                                                <p:strVal val="#ppt_y-.1"/>
                                              </p:val>
                                            </p:tav>
                                            <p:tav tm="100000">
                                              <p:val>
                                                <p:strVal val="#ppt_y"/>
                                              </p:val>
                                            </p:tav>
                                          </p:tavLst>
                                        </p:anim>
                                      </p:childTnLst>
                                    </p:cTn>
                                  </p:par>
                                </p:childTnLst>
                              </p:cTn>
                            </p:par>
                            <p:par>
                              <p:cTn id="71" fill="hold">
                                <p:stCondLst>
                                  <p:cond delay="4500"/>
                                </p:stCondLst>
                                <p:childTnLst>
                                  <p:par>
                                    <p:cTn id="72" presetID="1" presetClass="entr" presetSubtype="0"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childTnLst>
                                    </p:cTn>
                                  </p:par>
                                </p:childTnLst>
                              </p:cTn>
                            </p:par>
                            <p:par>
                              <p:cTn id="74" fill="hold">
                                <p:stCondLst>
                                  <p:cond delay="4500"/>
                                </p:stCondLst>
                                <p:childTnLst>
                                  <p:par>
                                    <p:cTn id="75" presetID="2" presetClass="entr" presetSubtype="4" fill="hold" nodeType="afterEffect">
                                      <p:stCondLst>
                                        <p:cond delay="0"/>
                                      </p:stCondLst>
                                      <p:childTnLst>
                                        <p:set>
                                          <p:cBhvr>
                                            <p:cTn id="76" dur="1" fill="hold">
                                              <p:stCondLst>
                                                <p:cond delay="0"/>
                                              </p:stCondLst>
                                            </p:cTn>
                                            <p:tgtEl>
                                              <p:spTgt spid="2"/>
                                            </p:tgtEl>
                                            <p:attrNameLst>
                                              <p:attrName>style.visibility</p:attrName>
                                            </p:attrNameLst>
                                          </p:cBhvr>
                                          <p:to>
                                            <p:strVal val="visible"/>
                                          </p:to>
                                        </p:set>
                                        <p:anim calcmode="lin" valueType="num">
                                          <p:cBhvr additive="base">
                                            <p:cTn id="77" dur="500" fill="hold"/>
                                            <p:tgtEl>
                                              <p:spTgt spid="2"/>
                                            </p:tgtEl>
                                            <p:attrNameLst>
                                              <p:attrName>ppt_x</p:attrName>
                                            </p:attrNameLst>
                                          </p:cBhvr>
                                          <p:tavLst>
                                            <p:tav tm="0">
                                              <p:val>
                                                <p:strVal val="#ppt_x"/>
                                              </p:val>
                                            </p:tav>
                                            <p:tav tm="100000">
                                              <p:val>
                                                <p:strVal val="#ppt_x"/>
                                              </p:val>
                                            </p:tav>
                                          </p:tavLst>
                                        </p:anim>
                                        <p:anim calcmode="lin" valueType="num">
                                          <p:cBhvr additive="base">
                                            <p:cTn id="78" dur="500" fill="hold"/>
                                            <p:tgtEl>
                                              <p:spTgt spid="2"/>
                                            </p:tgtEl>
                                            <p:attrNameLst>
                                              <p:attrName>ppt_y</p:attrName>
                                            </p:attrNameLst>
                                          </p:cBhvr>
                                          <p:tavLst>
                                            <p:tav tm="0">
                                              <p:val>
                                                <p:strVal val="1+#ppt_h/2"/>
                                              </p:val>
                                            </p:tav>
                                            <p:tav tm="100000">
                                              <p:val>
                                                <p:strVal val="#ppt_y"/>
                                              </p:val>
                                            </p:tav>
                                          </p:tavLst>
                                        </p:anim>
                                      </p:childTnLst>
                                    </p:cTn>
                                  </p:par>
                                  <p:par>
                                    <p:cTn id="79" presetID="10"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childTnLst>
                                    </p:cTn>
                                  </p:par>
                                </p:childTnLst>
                              </p:cTn>
                            </p:par>
                            <p:par>
                              <p:cTn id="82" fill="hold">
                                <p:stCondLst>
                                  <p:cond delay="5000"/>
                                </p:stCondLst>
                                <p:childTnLst>
                                  <p:par>
                                    <p:cTn id="83" presetID="2" presetClass="entr" presetSubtype="2" fill="hold" nodeType="afterEffect">
                                      <p:stCondLst>
                                        <p:cond delay="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500" fill="hold"/>
                                            <p:tgtEl>
                                              <p:spTgt spid="51"/>
                                            </p:tgtEl>
                                            <p:attrNameLst>
                                              <p:attrName>ppt_x</p:attrName>
                                            </p:attrNameLst>
                                          </p:cBhvr>
                                          <p:tavLst>
                                            <p:tav tm="0">
                                              <p:val>
                                                <p:strVal val="1+#ppt_w/2"/>
                                              </p:val>
                                            </p:tav>
                                            <p:tav tm="100000">
                                              <p:val>
                                                <p:strVal val="#ppt_x"/>
                                              </p:val>
                                            </p:tav>
                                          </p:tavLst>
                                        </p:anim>
                                        <p:anim calcmode="lin" valueType="num">
                                          <p:cBhvr additive="base">
                                            <p:cTn id="86"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11" grpId="0" animBg="1"/>
          <p:bldP spid="15" grpId="0"/>
          <p:bldP spid="17" grpId="0"/>
          <p:bldP spid="18" grpId="0"/>
          <p:bldP spid="26" grpId="0"/>
          <p:bldP spid="56"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 name="Group 144"/>
          <p:cNvGrpSpPr/>
          <p:nvPr/>
        </p:nvGrpSpPr>
        <p:grpSpPr>
          <a:xfrm>
            <a:off x="8080608" y="1544254"/>
            <a:ext cx="2454766" cy="4590940"/>
            <a:chOff x="8080608" y="1354687"/>
            <a:chExt cx="2454766" cy="4590940"/>
          </a:xfrm>
        </p:grpSpPr>
        <p:grpSp>
          <p:nvGrpSpPr>
            <p:cNvPr id="146" name="Group 145"/>
            <p:cNvGrpSpPr/>
            <p:nvPr/>
          </p:nvGrpSpPr>
          <p:grpSpPr>
            <a:xfrm>
              <a:off x="8162983" y="1368359"/>
              <a:ext cx="2280226" cy="4577268"/>
              <a:chOff x="6821473" y="1181045"/>
              <a:chExt cx="2013806" cy="4042466"/>
            </a:xfrm>
          </p:grpSpPr>
          <p:sp>
            <p:nvSpPr>
              <p:cNvPr id="156" name="Rectangle 155"/>
              <p:cNvSpPr/>
              <p:nvPr>
                <p:custDataLst>
                  <p:tags r:id="rId6"/>
                </p:custDataLst>
              </p:nvPr>
            </p:nvSpPr>
            <p:spPr>
              <a:xfrm>
                <a:off x="6821473" y="1181045"/>
                <a:ext cx="2013806" cy="4042466"/>
              </a:xfrm>
              <a:prstGeom prst="rect">
                <a:avLst/>
              </a:prstGeom>
              <a:gradFill>
                <a:gsLst>
                  <a:gs pos="5000">
                    <a:schemeClr val="accent3">
                      <a:lumMod val="10000"/>
                      <a:lumOff val="90000"/>
                    </a:schemeClr>
                  </a:gs>
                  <a:gs pos="41000">
                    <a:schemeClr val="accent2">
                      <a:lumMod val="20000"/>
                      <a:lumOff val="80000"/>
                    </a:schemeClr>
                  </a:gs>
                  <a:gs pos="90000">
                    <a:schemeClr val="bg1"/>
                  </a:gs>
                </a:gsLst>
                <a:lin ang="5400000" scaled="0"/>
              </a:grad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TextBox 156"/>
              <p:cNvSpPr txBox="1"/>
              <p:nvPr/>
            </p:nvSpPr>
            <p:spPr>
              <a:xfrm>
                <a:off x="6938484" y="3752252"/>
                <a:ext cx="940061" cy="405383"/>
              </a:xfrm>
              <a:prstGeom prst="rect">
                <a:avLst/>
              </a:prstGeom>
              <a:noFill/>
            </p:spPr>
            <p:txBody>
              <a:bodyPr wrap="square" lIns="96661" tIns="48331" rIns="96661" bIns="48331" rtlCol="1">
                <a:spAutoFit/>
              </a:bodyPr>
              <a:lstStyle/>
              <a:p>
                <a:pPr algn="ctr"/>
                <a:r>
                  <a:rPr lang="en-US" sz="1000" b="1" dirty="0">
                    <a:latin typeface="Arial" panose="020B0604020202020204" pitchFamily="34" charset="0"/>
                    <a:cs typeface="Arial" panose="020B0604020202020204" pitchFamily="34" charset="0"/>
                  </a:rPr>
                  <a:t>Network Devices</a:t>
                </a:r>
                <a:endParaRPr lang="he-IL" sz="1000" b="1" dirty="0">
                  <a:latin typeface="Arial" panose="020B0604020202020204" pitchFamily="34" charset="0"/>
                  <a:cs typeface="Arial" panose="020B0604020202020204" pitchFamily="34" charset="0"/>
                </a:endParaRPr>
              </a:p>
            </p:txBody>
          </p:sp>
          <p:sp>
            <p:nvSpPr>
              <p:cNvPr id="158" name="TextBox 157"/>
              <p:cNvSpPr txBox="1"/>
              <p:nvPr/>
            </p:nvSpPr>
            <p:spPr>
              <a:xfrm>
                <a:off x="6959832" y="2138002"/>
                <a:ext cx="768096" cy="251494"/>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Servers</a:t>
                </a:r>
                <a:endParaRPr lang="he-IL" sz="1000" b="1" dirty="0">
                  <a:latin typeface="Arial" panose="020B0604020202020204" pitchFamily="34" charset="0"/>
                  <a:cs typeface="Arial" panose="020B0604020202020204" pitchFamily="34" charset="0"/>
                </a:endParaRPr>
              </a:p>
            </p:txBody>
          </p:sp>
          <p:sp>
            <p:nvSpPr>
              <p:cNvPr id="159" name="TextBox 158"/>
              <p:cNvSpPr txBox="1"/>
              <p:nvPr/>
            </p:nvSpPr>
            <p:spPr>
              <a:xfrm>
                <a:off x="7749782" y="2138002"/>
                <a:ext cx="1000215" cy="251494"/>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Mainframes</a:t>
                </a:r>
                <a:endParaRPr lang="he-IL" sz="1000" b="1" dirty="0">
                  <a:latin typeface="Arial" panose="020B0604020202020204" pitchFamily="34" charset="0"/>
                  <a:cs typeface="Arial" panose="020B0604020202020204" pitchFamily="34" charset="0"/>
                </a:endParaRPr>
              </a:p>
            </p:txBody>
          </p:sp>
          <p:sp>
            <p:nvSpPr>
              <p:cNvPr id="160" name="TextBox 159"/>
              <p:cNvSpPr txBox="1"/>
              <p:nvPr/>
            </p:nvSpPr>
            <p:spPr>
              <a:xfrm>
                <a:off x="6923763" y="2940936"/>
                <a:ext cx="960120" cy="251494"/>
              </a:xfrm>
              <a:prstGeom prst="rect">
                <a:avLst/>
              </a:prstGeom>
              <a:noFill/>
            </p:spPr>
            <p:txBody>
              <a:bodyPr wrap="square" lIns="96661" tIns="48331" rIns="96661" bIns="48331" rtlCol="1">
                <a:spAutoFit/>
              </a:bodyPr>
              <a:lstStyle/>
              <a:p>
                <a:pPr algn="ctr"/>
                <a:r>
                  <a:rPr lang="en-US" sz="1000" b="1" dirty="0">
                    <a:latin typeface="Arial" panose="020B0604020202020204" pitchFamily="34" charset="0"/>
                    <a:cs typeface="Arial" panose="020B0604020202020204" pitchFamily="34" charset="0"/>
                  </a:rPr>
                  <a:t>Databases</a:t>
                </a:r>
                <a:endParaRPr lang="he-IL" sz="1000" b="1" dirty="0">
                  <a:latin typeface="Arial" panose="020B0604020202020204" pitchFamily="34" charset="0"/>
                  <a:cs typeface="Arial" panose="020B0604020202020204" pitchFamily="34" charset="0"/>
                </a:endParaRPr>
              </a:p>
            </p:txBody>
          </p:sp>
          <p:sp>
            <p:nvSpPr>
              <p:cNvPr id="161" name="TextBox 160"/>
              <p:cNvSpPr txBox="1"/>
              <p:nvPr/>
            </p:nvSpPr>
            <p:spPr>
              <a:xfrm>
                <a:off x="7744353" y="2939355"/>
                <a:ext cx="1077332" cy="251494"/>
              </a:xfrm>
              <a:prstGeom prst="rect">
                <a:avLst/>
              </a:prstGeom>
              <a:noFill/>
            </p:spPr>
            <p:txBody>
              <a:bodyPr wrap="square" lIns="96661" tIns="48331" rIns="96661" bIns="48331" rtlCol="1">
                <a:spAutoFit/>
              </a:bodyPr>
              <a:lstStyle/>
              <a:p>
                <a:pPr algn="ctr"/>
                <a:r>
                  <a:rPr lang="en-US" sz="1000" b="1" dirty="0">
                    <a:latin typeface="Arial" panose="020B0604020202020204" pitchFamily="34" charset="0"/>
                    <a:cs typeface="Arial" panose="020B0604020202020204" pitchFamily="34" charset="0"/>
                  </a:rPr>
                  <a:t>Applications</a:t>
                </a:r>
                <a:endParaRPr lang="he-IL" sz="1000" b="1" dirty="0">
                  <a:latin typeface="Arial" panose="020B0604020202020204" pitchFamily="34" charset="0"/>
                  <a:cs typeface="Arial" panose="020B0604020202020204" pitchFamily="34" charset="0"/>
                </a:endParaRPr>
              </a:p>
            </p:txBody>
          </p:sp>
          <p:sp>
            <p:nvSpPr>
              <p:cNvPr id="162" name="TextBox 161"/>
              <p:cNvSpPr txBox="1"/>
              <p:nvPr/>
            </p:nvSpPr>
            <p:spPr>
              <a:xfrm>
                <a:off x="7751914" y="3741989"/>
                <a:ext cx="1061881" cy="405383"/>
              </a:xfrm>
              <a:prstGeom prst="rect">
                <a:avLst/>
              </a:prstGeom>
              <a:noFill/>
            </p:spPr>
            <p:txBody>
              <a:bodyPr wrap="square" lIns="96661" tIns="48331" rIns="96661" bIns="48331" rtlCol="1">
                <a:spAutoFit/>
              </a:bodyPr>
              <a:lstStyle/>
              <a:p>
                <a:pPr algn="ctr"/>
                <a:r>
                  <a:rPr lang="en-US" sz="1000" b="1" dirty="0">
                    <a:latin typeface="Arial" panose="020B0604020202020204" pitchFamily="34" charset="0"/>
                    <a:cs typeface="Arial" panose="020B0604020202020204" pitchFamily="34" charset="0"/>
                  </a:rPr>
                  <a:t>Security Appliances</a:t>
                </a:r>
                <a:endParaRPr lang="he-IL" sz="1000" b="1" dirty="0">
                  <a:latin typeface="Arial" panose="020B0604020202020204" pitchFamily="34" charset="0"/>
                  <a:cs typeface="Arial" panose="020B0604020202020204" pitchFamily="34" charset="0"/>
                </a:endParaRPr>
              </a:p>
            </p:txBody>
          </p:sp>
          <p:sp>
            <p:nvSpPr>
              <p:cNvPr id="163" name="TextBox 162"/>
              <p:cNvSpPr txBox="1"/>
              <p:nvPr/>
            </p:nvSpPr>
            <p:spPr>
              <a:xfrm>
                <a:off x="7000733" y="4681756"/>
                <a:ext cx="835424" cy="405383"/>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Websites/ Web </a:t>
                </a:r>
                <a:r>
                  <a:rPr lang="en-US" sz="1000" b="1" dirty="0">
                    <a:latin typeface="Arial" panose="020B0604020202020204" pitchFamily="34" charset="0"/>
                    <a:cs typeface="Arial" panose="020B0604020202020204" pitchFamily="34" charset="0"/>
                  </a:rPr>
                  <a:t>A</a:t>
                </a:r>
                <a:r>
                  <a:rPr lang="en-US" sz="1000" b="1" dirty="0" smtClean="0">
                    <a:latin typeface="Arial" panose="020B0604020202020204" pitchFamily="34" charset="0"/>
                    <a:cs typeface="Arial" panose="020B0604020202020204" pitchFamily="34" charset="0"/>
                  </a:rPr>
                  <a:t>pps</a:t>
                </a:r>
                <a:endParaRPr lang="he-IL" sz="1000" b="1" dirty="0">
                  <a:latin typeface="Arial" panose="020B0604020202020204" pitchFamily="34" charset="0"/>
                  <a:cs typeface="Arial" panose="020B0604020202020204" pitchFamily="34" charset="0"/>
                </a:endParaRPr>
              </a:p>
            </p:txBody>
          </p:sp>
          <p:sp>
            <p:nvSpPr>
              <p:cNvPr id="164" name="TextBox 163"/>
              <p:cNvSpPr txBox="1"/>
              <p:nvPr/>
            </p:nvSpPr>
            <p:spPr>
              <a:xfrm>
                <a:off x="7793245" y="4691087"/>
                <a:ext cx="1022069" cy="405383"/>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Cloud Infrastructure</a:t>
                </a:r>
                <a:endParaRPr lang="he-IL" sz="1000" b="1" dirty="0">
                  <a:latin typeface="Arial" panose="020B0604020202020204" pitchFamily="34" charset="0"/>
                  <a:cs typeface="Arial" panose="020B0604020202020204" pitchFamily="34" charset="0"/>
                </a:endParaRPr>
              </a:p>
            </p:txBody>
          </p:sp>
        </p:grpSp>
        <p:sp>
          <p:nvSpPr>
            <p:cNvPr id="147" name="TextBox 146"/>
            <p:cNvSpPr txBox="1"/>
            <p:nvPr/>
          </p:nvSpPr>
          <p:spPr>
            <a:xfrm>
              <a:off x="8080608" y="1354687"/>
              <a:ext cx="2454766" cy="307777"/>
            </a:xfrm>
            <a:prstGeom prst="rect">
              <a:avLst/>
            </a:prstGeom>
            <a:noFill/>
          </p:spPr>
          <p:txBody>
            <a:bodyPr wrap="square" rtlCol="0">
              <a:spAutoFit/>
            </a:bodyPr>
            <a:lstStyle/>
            <a:p>
              <a:pPr algn="ctr"/>
              <a:r>
                <a:rPr lang="en-US" sz="1400" b="1" u="sng" dirty="0" smtClean="0">
                  <a:latin typeface="Arial" panose="020B0604020202020204" pitchFamily="34" charset="0"/>
                  <a:cs typeface="Arial" pitchFamily="34" charset="0"/>
                </a:rPr>
                <a:t>Enterprise Resources</a:t>
              </a:r>
            </a:p>
          </p:txBody>
        </p:sp>
        <p:pic>
          <p:nvPicPr>
            <p:cNvPr id="148" name="Picture 147"/>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8584843" y="2830131"/>
              <a:ext cx="497738" cy="471992"/>
            </a:xfrm>
            <a:prstGeom prst="rect">
              <a:avLst/>
            </a:prstGeom>
          </p:spPr>
        </p:pic>
        <p:pic>
          <p:nvPicPr>
            <p:cNvPr id="149" name="Picture 148"/>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9535516" y="1932128"/>
              <a:ext cx="539404" cy="401158"/>
            </a:xfrm>
            <a:prstGeom prst="rect">
              <a:avLst/>
            </a:prstGeom>
          </p:spPr>
        </p:pic>
        <p:pic>
          <p:nvPicPr>
            <p:cNvPr id="150" name="Picture 149"/>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9587858" y="3771675"/>
              <a:ext cx="530468" cy="530462"/>
            </a:xfrm>
            <a:prstGeom prst="rect">
              <a:avLst/>
            </a:prstGeom>
            <a:noFill/>
          </p:spPr>
        </p:pic>
        <p:pic>
          <p:nvPicPr>
            <p:cNvPr id="151" name="Picture 150"/>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a:xfrm>
              <a:off x="8521197" y="3684308"/>
              <a:ext cx="546220" cy="518062"/>
            </a:xfrm>
            <a:prstGeom prst="rect">
              <a:avLst/>
            </a:prstGeom>
          </p:spPr>
        </p:pic>
        <p:pic>
          <p:nvPicPr>
            <p:cNvPr id="152" name="Picture 151"/>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8509397" y="1932128"/>
              <a:ext cx="539404" cy="401158"/>
            </a:xfrm>
            <a:prstGeom prst="rect">
              <a:avLst/>
            </a:prstGeom>
          </p:spPr>
        </p:pic>
        <p:pic>
          <p:nvPicPr>
            <p:cNvPr id="153" name="Picture 152"/>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9597788" y="4807311"/>
              <a:ext cx="539404" cy="539402"/>
            </a:xfrm>
            <a:prstGeom prst="rect">
              <a:avLst/>
            </a:prstGeom>
          </p:spPr>
        </p:pic>
        <p:pic>
          <p:nvPicPr>
            <p:cNvPr id="154" name="Picture 2"/>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8557470" y="4803885"/>
              <a:ext cx="556910" cy="591358"/>
            </a:xfrm>
            <a:prstGeom prst="rect">
              <a:avLst/>
            </a:prstGeom>
            <a:noFill/>
          </p:spPr>
        </p:pic>
        <p:pic>
          <p:nvPicPr>
            <p:cNvPr id="155" name="Picture 25"/>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9514395" y="2896872"/>
              <a:ext cx="531162" cy="443300"/>
            </a:xfrm>
            <a:prstGeom prst="rect">
              <a:avLst/>
            </a:prstGeom>
            <a:noFill/>
          </p:spPr>
        </p:pic>
      </p:grpSp>
      <p:sp>
        <p:nvSpPr>
          <p:cNvPr id="3" name="Title 2"/>
          <p:cNvSpPr>
            <a:spLocks noGrp="1"/>
          </p:cNvSpPr>
          <p:nvPr>
            <p:ph type="title"/>
          </p:nvPr>
        </p:nvSpPr>
        <p:spPr/>
        <p:txBody>
          <a:bodyPr/>
          <a:lstStyle/>
          <a:p>
            <a:r>
              <a:rPr lang="en-US" cap="none" dirty="0" smtClean="0"/>
              <a:t>APPLICATION IDENTITY MANAGER </a:t>
            </a:r>
            <a:endParaRPr lang="en-US" cap="none" dirty="0"/>
          </a:p>
        </p:txBody>
      </p:sp>
      <p:sp>
        <p:nvSpPr>
          <p:cNvPr id="4" name="Slide Number Placeholder 3"/>
          <p:cNvSpPr>
            <a:spLocks noGrp="1"/>
          </p:cNvSpPr>
          <p:nvPr>
            <p:ph type="sldNum" sz="quarter" idx="12"/>
          </p:nvPr>
        </p:nvSpPr>
        <p:spPr/>
        <p:txBody>
          <a:bodyPr/>
          <a:lstStyle/>
          <a:p>
            <a:fld id="{3DB5E446-421A-E746-A83E-D1D14D8D9CBB}" type="slidenum">
              <a:rPr lang="en-US" smtClean="0"/>
              <a:t>17</a:t>
            </a:fld>
            <a:endParaRPr lang="en-US" dirty="0"/>
          </a:p>
        </p:txBody>
      </p:sp>
      <p:cxnSp>
        <p:nvCxnSpPr>
          <p:cNvPr id="78" name="Straight Arrow Connector 77"/>
          <p:cNvCxnSpPr/>
          <p:nvPr/>
        </p:nvCxnSpPr>
        <p:spPr>
          <a:xfrm rot="10800000" flipV="1">
            <a:off x="6143792" y="2521619"/>
            <a:ext cx="0" cy="640080"/>
          </a:xfrm>
          <a:prstGeom prst="straightConnector1">
            <a:avLst/>
          </a:prstGeom>
          <a:noFill/>
          <a:ln w="25400" cap="flat" cmpd="sng" algn="ctr">
            <a:solidFill>
              <a:srgbClr val="224982"/>
            </a:solidFill>
            <a:prstDash val="solid"/>
            <a:tailEnd type="arrow"/>
          </a:ln>
          <a:effectLst/>
        </p:spPr>
      </p:cxnSp>
      <p:graphicFrame>
        <p:nvGraphicFramePr>
          <p:cNvPr id="79" name="Table 78"/>
          <p:cNvGraphicFramePr>
            <a:graphicFrameLocks noGrp="1"/>
          </p:cNvGraphicFramePr>
          <p:nvPr>
            <p:extLst/>
          </p:nvPr>
        </p:nvGraphicFramePr>
        <p:xfrm>
          <a:off x="1778411" y="1736738"/>
          <a:ext cx="2110833" cy="3779511"/>
        </p:xfrm>
        <a:graphic>
          <a:graphicData uri="http://schemas.openxmlformats.org/drawingml/2006/table">
            <a:tbl>
              <a:tblPr firstRow="1" bandRow="1"/>
              <a:tblGrid>
                <a:gridCol w="971701"/>
                <a:gridCol w="1139132"/>
              </a:tblGrid>
              <a:tr h="291915">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200" dirty="0" smtClean="0"/>
                        <a:t>Type</a:t>
                      </a:r>
                      <a:endParaRPr lang="en-US" sz="1200" dirty="0"/>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224982"/>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200" dirty="0" smtClean="0"/>
                        <a:t>System</a:t>
                      </a:r>
                      <a:endParaRPr lang="en-US" sz="1200" dirty="0"/>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224982"/>
                    </a:solidFill>
                  </a:tcPr>
                </a:tc>
              </a:tr>
              <a:tr h="871899">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dk1"/>
                          </a:solidFill>
                          <a:latin typeface="Arial" panose="020B0604020202020204" pitchFamily="34" charset="0"/>
                          <a:ea typeface="+mn-ea"/>
                          <a:cs typeface="Arial" panose="020B0604020202020204" pitchFamily="34" charset="0"/>
                        </a:rPr>
                        <a:t>Accounts Receivable</a:t>
                      </a:r>
                      <a:endParaRPr lang="he-IL" sz="1100" b="1" kern="1200" dirty="0" smtClean="0">
                        <a:solidFill>
                          <a:schemeClr val="dk1"/>
                        </a:solidFill>
                        <a:latin typeface="Arial" panose="020B0604020202020204" pitchFamily="34" charset="0"/>
                        <a:ea typeface="+mn-ea"/>
                        <a:cs typeface="Arial" panose="020B0604020202020204" pitchFamily="34" charset="0"/>
                      </a:endParaRP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1100" b="1" dirty="0">
                        <a:latin typeface="Arial" panose="020B0604020202020204" pitchFamily="34" charset="0"/>
                        <a:cs typeface="Arial" panose="020B0604020202020204" pitchFamily="34" charset="0"/>
                      </a:endParaRP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40000"/>
                      </a:srgbClr>
                    </a:solidFill>
                  </a:tcPr>
                </a:tc>
              </a:tr>
              <a:tr h="871899">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100" b="1" dirty="0" smtClean="0">
                          <a:latin typeface="Arial" panose="020B0604020202020204" pitchFamily="34" charset="0"/>
                          <a:cs typeface="Arial" panose="020B0604020202020204" pitchFamily="34" charset="0"/>
                        </a:rPr>
                        <a:t>CRM</a:t>
                      </a:r>
                      <a:endParaRPr lang="en-US" sz="1100" b="1" dirty="0">
                        <a:latin typeface="Arial" panose="020B0604020202020204" pitchFamily="34" charset="0"/>
                        <a:cs typeface="Arial" panose="020B0604020202020204" pitchFamily="34"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1100" b="1" dirty="0">
                        <a:latin typeface="Arial" panose="020B0604020202020204" pitchFamily="34" charset="0"/>
                        <a:cs typeface="Arial" panose="020B0604020202020204" pitchFamily="34"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20000"/>
                      </a:srgbClr>
                    </a:solidFill>
                  </a:tcPr>
                </a:tc>
              </a:tr>
              <a:tr h="871899">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100" b="1" dirty="0" smtClean="0">
                          <a:latin typeface="Arial" panose="020B0604020202020204" pitchFamily="34" charset="0"/>
                          <a:cs typeface="Arial" panose="020B0604020202020204" pitchFamily="34" charset="0"/>
                        </a:rPr>
                        <a:t>Human</a:t>
                      </a:r>
                      <a:r>
                        <a:rPr lang="en-US" sz="1100" b="1" baseline="0" dirty="0" smtClean="0">
                          <a:latin typeface="Arial" panose="020B0604020202020204" pitchFamily="34" charset="0"/>
                          <a:cs typeface="Arial" panose="020B0604020202020204" pitchFamily="34" charset="0"/>
                        </a:rPr>
                        <a:t> Resources</a:t>
                      </a:r>
                      <a:endParaRPr lang="en-US" sz="1100" b="1" dirty="0">
                        <a:latin typeface="Arial" panose="020B0604020202020204" pitchFamily="34" charset="0"/>
                        <a:cs typeface="Arial" panose="020B0604020202020204" pitchFamily="34"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1100" b="1" dirty="0">
                        <a:latin typeface="Arial" panose="020B0604020202020204" pitchFamily="34" charset="0"/>
                        <a:cs typeface="Arial" panose="020B0604020202020204" pitchFamily="34"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40000"/>
                      </a:srgbClr>
                    </a:solidFill>
                  </a:tcPr>
                </a:tc>
              </a:tr>
              <a:tr h="871899">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100" b="1" dirty="0" smtClean="0">
                          <a:latin typeface="Arial" panose="020B0604020202020204" pitchFamily="34" charset="0"/>
                          <a:cs typeface="Arial" panose="020B0604020202020204" pitchFamily="34" charset="0"/>
                        </a:rPr>
                        <a:t>Online</a:t>
                      </a:r>
                      <a:r>
                        <a:rPr lang="en-US" sz="1100" b="1" baseline="0" dirty="0" smtClean="0">
                          <a:latin typeface="Arial" panose="020B0604020202020204" pitchFamily="34" charset="0"/>
                          <a:cs typeface="Arial" panose="020B0604020202020204" pitchFamily="34" charset="0"/>
                        </a:rPr>
                        <a:t> Booking System</a:t>
                      </a:r>
                      <a:endParaRPr lang="en-US" sz="1100" b="1" dirty="0">
                        <a:latin typeface="Arial" panose="020B0604020202020204" pitchFamily="34" charset="0"/>
                        <a:cs typeface="Arial" panose="020B0604020202020204" pitchFamily="34"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1100" b="1" dirty="0">
                        <a:latin typeface="Arial" panose="020B0604020202020204" pitchFamily="34" charset="0"/>
                        <a:cs typeface="Arial" panose="020B0604020202020204" pitchFamily="34"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24982">
                        <a:tint val="20000"/>
                      </a:srgbClr>
                    </a:solidFill>
                  </a:tcPr>
                </a:tc>
              </a:tr>
            </a:tbl>
          </a:graphicData>
        </a:graphic>
      </p:graphicFrame>
      <p:sp>
        <p:nvSpPr>
          <p:cNvPr id="81" name="TextBox 80"/>
          <p:cNvSpPr txBox="1"/>
          <p:nvPr/>
        </p:nvSpPr>
        <p:spPr>
          <a:xfrm>
            <a:off x="1789980" y="1400088"/>
            <a:ext cx="2085745" cy="338554"/>
          </a:xfrm>
          <a:prstGeom prst="rect">
            <a:avLst/>
          </a:prstGeom>
          <a:noFill/>
        </p:spPr>
        <p:txBody>
          <a:bodyPr wrap="square" rtlCol="0">
            <a:spAutoFit/>
          </a:bodyPr>
          <a:lstStyle/>
          <a:p>
            <a:pPr algn="ctr" defTabSz="457200"/>
            <a:r>
              <a:rPr lang="en-US" sz="1600" b="1" u="sng" dirty="0" smtClean="0">
                <a:solidFill>
                  <a:srgbClr val="000000"/>
                </a:solidFill>
                <a:latin typeface="Calibri"/>
                <a:cs typeface="Arial" pitchFamily="34" charset="0"/>
              </a:rPr>
              <a:t>Applications</a:t>
            </a:r>
          </a:p>
        </p:txBody>
      </p:sp>
      <p:grpSp>
        <p:nvGrpSpPr>
          <p:cNvPr id="82" name="Group 81"/>
          <p:cNvGrpSpPr/>
          <p:nvPr/>
        </p:nvGrpSpPr>
        <p:grpSpPr>
          <a:xfrm>
            <a:off x="2532203" y="2145011"/>
            <a:ext cx="1550486" cy="3388460"/>
            <a:chOff x="1085526" y="2158820"/>
            <a:chExt cx="1550486" cy="3323709"/>
          </a:xfrm>
        </p:grpSpPr>
        <p:pic>
          <p:nvPicPr>
            <p:cNvPr id="83" name="Picture 25"/>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1599110" y="4714544"/>
              <a:ext cx="477390" cy="390810"/>
            </a:xfrm>
            <a:prstGeom prst="rect">
              <a:avLst/>
            </a:prstGeom>
            <a:noFill/>
          </p:spPr>
        </p:pic>
        <p:pic>
          <p:nvPicPr>
            <p:cNvPr id="84" name="Picture 26"/>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1610607" y="2158820"/>
              <a:ext cx="565004" cy="462534"/>
            </a:xfrm>
            <a:prstGeom prst="rect">
              <a:avLst/>
            </a:prstGeom>
            <a:noFill/>
          </p:spPr>
        </p:pic>
        <p:pic>
          <p:nvPicPr>
            <p:cNvPr id="85" name="Picture 26"/>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1601123" y="2998978"/>
              <a:ext cx="565004" cy="462534"/>
            </a:xfrm>
            <a:prstGeom prst="rect">
              <a:avLst/>
            </a:prstGeom>
            <a:noFill/>
          </p:spPr>
        </p:pic>
        <p:pic>
          <p:nvPicPr>
            <p:cNvPr id="86" name="Picture 26"/>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1599135" y="3854662"/>
              <a:ext cx="565004" cy="462534"/>
            </a:xfrm>
            <a:prstGeom prst="rect">
              <a:avLst/>
            </a:prstGeom>
            <a:noFill/>
          </p:spPr>
        </p:pic>
        <p:sp>
          <p:nvSpPr>
            <p:cNvPr id="87" name="TextBox 86"/>
            <p:cNvSpPr txBox="1"/>
            <p:nvPr/>
          </p:nvSpPr>
          <p:spPr>
            <a:xfrm>
              <a:off x="1408063" y="2583085"/>
              <a:ext cx="908974" cy="251494"/>
            </a:xfrm>
            <a:prstGeom prst="rect">
              <a:avLst/>
            </a:prstGeom>
            <a:noFill/>
          </p:spPr>
          <p:txBody>
            <a:bodyPr wrap="square" lIns="96661" tIns="48331" rIns="96661" bIns="48331" rtlCol="1">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cs typeface="Arial" panose="020B0604020202020204" pitchFamily="34" charset="0"/>
                </a:rPr>
                <a:t>WebSphere</a:t>
              </a:r>
              <a:endParaRPr kumimoji="0" lang="he-IL" sz="1000" b="1" i="0" u="none" strike="noStrike" kern="0" cap="none" spc="0" normalizeH="0" baseline="0" noProof="0" dirty="0" smtClean="0">
                <a:ln>
                  <a:noFill/>
                </a:ln>
                <a:solidFill>
                  <a:srgbClr val="000000"/>
                </a:solidFill>
                <a:effectLst/>
                <a:uLnTx/>
                <a:uFillTx/>
              </a:endParaRPr>
            </a:p>
          </p:txBody>
        </p:sp>
        <p:sp>
          <p:nvSpPr>
            <p:cNvPr id="88" name="TextBox 87"/>
            <p:cNvSpPr txBox="1"/>
            <p:nvPr/>
          </p:nvSpPr>
          <p:spPr>
            <a:xfrm>
              <a:off x="1408063" y="3446402"/>
              <a:ext cx="908974" cy="251494"/>
            </a:xfrm>
            <a:prstGeom prst="rect">
              <a:avLst/>
            </a:prstGeom>
            <a:noFill/>
          </p:spPr>
          <p:txBody>
            <a:bodyPr wrap="square" lIns="96661" tIns="48331" rIns="96661" bIns="48331" rtlCol="1">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cs typeface="Arial" panose="020B0604020202020204" pitchFamily="34" charset="0"/>
                </a:rPr>
                <a:t>WebLogic</a:t>
              </a:r>
              <a:endParaRPr kumimoji="0" lang="he-IL" sz="1000" b="1" i="0" u="none" strike="noStrike" kern="0" cap="none" spc="0" normalizeH="0" baseline="0" noProof="0" dirty="0" smtClean="0">
                <a:ln>
                  <a:noFill/>
                </a:ln>
                <a:solidFill>
                  <a:srgbClr val="000000"/>
                </a:solidFill>
                <a:effectLst/>
                <a:uLnTx/>
                <a:uFillTx/>
              </a:endParaRPr>
            </a:p>
          </p:txBody>
        </p:sp>
        <p:sp>
          <p:nvSpPr>
            <p:cNvPr id="89" name="TextBox 88"/>
            <p:cNvSpPr txBox="1"/>
            <p:nvPr/>
          </p:nvSpPr>
          <p:spPr>
            <a:xfrm>
              <a:off x="1408063" y="4326531"/>
              <a:ext cx="908974" cy="251494"/>
            </a:xfrm>
            <a:prstGeom prst="rect">
              <a:avLst/>
            </a:prstGeom>
            <a:noFill/>
          </p:spPr>
          <p:txBody>
            <a:bodyPr wrap="square" lIns="96661" tIns="48331" rIns="96661" bIns="48331" rtlCol="1">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cs typeface="Arial" panose="020B0604020202020204" pitchFamily="34" charset="0"/>
                </a:rPr>
                <a:t>IIS / .NET</a:t>
              </a:r>
              <a:endParaRPr kumimoji="0" lang="he-IL" sz="1000" b="1" i="0" u="none" strike="noStrike" kern="0" cap="none" spc="0" normalizeH="0" baseline="0" noProof="0" dirty="0" smtClean="0">
                <a:ln>
                  <a:noFill/>
                </a:ln>
                <a:solidFill>
                  <a:srgbClr val="000000"/>
                </a:solidFill>
                <a:effectLst/>
                <a:uLnTx/>
                <a:uFillTx/>
              </a:endParaRPr>
            </a:p>
          </p:txBody>
        </p:sp>
        <p:sp>
          <p:nvSpPr>
            <p:cNvPr id="90" name="TextBox 89"/>
            <p:cNvSpPr txBox="1"/>
            <p:nvPr/>
          </p:nvSpPr>
          <p:spPr>
            <a:xfrm>
              <a:off x="1085526" y="5077146"/>
              <a:ext cx="1550486" cy="405383"/>
            </a:xfrm>
            <a:prstGeom prst="rect">
              <a:avLst/>
            </a:prstGeom>
            <a:noFill/>
          </p:spPr>
          <p:txBody>
            <a:bodyPr wrap="square" lIns="96661" tIns="48331" rIns="96661" bIns="48331" rtlCol="1">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cs typeface="Arial" panose="020B0604020202020204" pitchFamily="34" charset="0"/>
                </a:rPr>
                <a:t>Legacy /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cs typeface="Arial" panose="020B0604020202020204" pitchFamily="34" charset="0"/>
                </a:rPr>
                <a:t>Homegrown</a:t>
              </a:r>
              <a:endParaRPr kumimoji="0" lang="he-IL" sz="1000" b="1" i="0" u="none" strike="noStrike" kern="0" cap="none" spc="0" normalizeH="0" baseline="0" noProof="0" dirty="0" smtClean="0">
                <a:ln>
                  <a:noFill/>
                </a:ln>
                <a:solidFill>
                  <a:srgbClr val="000000"/>
                </a:solidFill>
                <a:effectLst/>
                <a:uLnTx/>
                <a:uFillTx/>
              </a:endParaRPr>
            </a:p>
          </p:txBody>
        </p:sp>
      </p:grpSp>
      <p:grpSp>
        <p:nvGrpSpPr>
          <p:cNvPr id="91" name="Group 90"/>
          <p:cNvGrpSpPr/>
          <p:nvPr/>
        </p:nvGrpSpPr>
        <p:grpSpPr>
          <a:xfrm>
            <a:off x="2524125" y="3755733"/>
            <a:ext cx="6076909" cy="880490"/>
            <a:chOff x="1009650" y="3462997"/>
            <a:chExt cx="6076909" cy="880490"/>
          </a:xfrm>
        </p:grpSpPr>
        <p:sp>
          <p:nvSpPr>
            <p:cNvPr id="92" name="Right Arrow 91"/>
            <p:cNvSpPr/>
            <p:nvPr/>
          </p:nvSpPr>
          <p:spPr>
            <a:xfrm>
              <a:off x="1009650" y="3676650"/>
              <a:ext cx="6076909" cy="239922"/>
            </a:xfrm>
            <a:prstGeom prst="rightArrow">
              <a:avLst/>
            </a:prstGeom>
            <a:solidFill>
              <a:srgbClr val="000000">
                <a:lumMod val="85000"/>
                <a:lumOff val="15000"/>
              </a:srgbClr>
            </a:solidFill>
            <a:ln w="127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alibri"/>
                <a:ea typeface=""/>
                <a:cs typeface=""/>
              </a:endParaRPr>
            </a:p>
          </p:txBody>
        </p:sp>
        <p:sp>
          <p:nvSpPr>
            <p:cNvPr id="93" name="Rectangle 63"/>
            <p:cNvSpPr>
              <a:spLocks noChangeArrowheads="1"/>
            </p:cNvSpPr>
            <p:nvPr/>
          </p:nvSpPr>
          <p:spPr bwMode="auto">
            <a:xfrm>
              <a:off x="3039290" y="3462997"/>
              <a:ext cx="2828109" cy="880490"/>
            </a:xfrm>
            <a:prstGeom prst="rect">
              <a:avLst/>
            </a:prstGeom>
            <a:solidFill>
              <a:srgbClr val="FFFFFF"/>
            </a:solidFill>
            <a:ln w="28575" cap="flat" cmpd="sng" algn="ctr">
              <a:solidFill>
                <a:srgbClr val="000000"/>
              </a:solidFill>
              <a:prstDash val="solid"/>
              <a:headEnd/>
              <a:tailEnd/>
            </a:ln>
            <a:effectLst/>
          </p:spPr>
          <p:txBody>
            <a:bodyPr wrap="none" anchor="ctr"/>
            <a:lstStyle/>
            <a:p>
              <a:pPr marL="0" marR="0" lvl="0" indent="0" defTabSz="45720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err="1" smtClean="0">
                  <a:ln>
                    <a:noFill/>
                  </a:ln>
                  <a:solidFill>
                    <a:srgbClr val="FF0000"/>
                  </a:solidFill>
                  <a:effectLst/>
                  <a:uLnTx/>
                  <a:uFillTx/>
                  <a:ea typeface=""/>
                  <a:cs typeface="Arial" panose="020B0604020202020204" pitchFamily="34" charset="0"/>
                </a:rPr>
                <a:t>UserName</a:t>
              </a:r>
              <a:r>
                <a:rPr kumimoji="0" lang="en-US" sz="1000" b="1" i="0" u="none" strike="noStrike" kern="0" cap="none" spc="0" normalizeH="0" baseline="0" noProof="0" dirty="0" smtClean="0">
                  <a:ln>
                    <a:noFill/>
                  </a:ln>
                  <a:solidFill>
                    <a:srgbClr val="FF0000"/>
                  </a:solidFill>
                  <a:effectLst/>
                  <a:uLnTx/>
                  <a:uFillTx/>
                  <a:ea typeface=""/>
                  <a:cs typeface="Arial" panose="020B0604020202020204" pitchFamily="34" charset="0"/>
                </a:rPr>
                <a:t> = “app”</a:t>
              </a:r>
            </a:p>
            <a:p>
              <a:pPr marL="0" marR="0" lvl="0" indent="0" defTabSz="45720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smtClean="0">
                  <a:ln>
                    <a:noFill/>
                  </a:ln>
                  <a:solidFill>
                    <a:srgbClr val="FF0000"/>
                  </a:solidFill>
                  <a:effectLst/>
                  <a:uLnTx/>
                  <a:uFillTx/>
                  <a:ea typeface=""/>
                  <a:cs typeface="Arial" panose="020B0604020202020204" pitchFamily="34" charset="0"/>
                </a:rPr>
                <a:t>Password = “y7qeF$1”</a:t>
              </a:r>
            </a:p>
            <a:p>
              <a:pPr marL="0" marR="0" lvl="0" indent="0" defTabSz="45720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smtClean="0">
                  <a:ln>
                    <a:noFill/>
                  </a:ln>
                  <a:solidFill>
                    <a:srgbClr val="FF0000"/>
                  </a:solidFill>
                  <a:effectLst/>
                  <a:uLnTx/>
                  <a:uFillTx/>
                  <a:ea typeface=""/>
                  <a:cs typeface="Arial" panose="020B0604020202020204" pitchFamily="34" charset="0"/>
                </a:rPr>
                <a:t>Host = “10.10.3.56”</a:t>
              </a:r>
            </a:p>
            <a:p>
              <a:pPr marL="0" marR="0" lvl="0" indent="0" defTabSz="45720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err="1" smtClean="0">
                  <a:ln>
                    <a:noFill/>
                  </a:ln>
                  <a:solidFill>
                    <a:srgbClr val="000000"/>
                  </a:solidFill>
                  <a:effectLst/>
                  <a:uLnTx/>
                  <a:uFillTx/>
                  <a:ea typeface=""/>
                  <a:cs typeface="Arial" panose="020B0604020202020204" pitchFamily="34" charset="0"/>
                </a:rPr>
                <a:t>ConnectDatabase</a:t>
              </a:r>
              <a:r>
                <a:rPr kumimoji="0" lang="en-US" sz="1000" b="0" i="0" u="none" strike="noStrike" kern="0" cap="none" spc="0" normalizeH="0" baseline="0" noProof="0" dirty="0" smtClean="0">
                  <a:ln>
                    <a:noFill/>
                  </a:ln>
                  <a:solidFill>
                    <a:srgbClr val="000000"/>
                  </a:solidFill>
                  <a:effectLst/>
                  <a:uLnTx/>
                  <a:uFillTx/>
                  <a:ea typeface=""/>
                  <a:cs typeface="Arial" panose="020B0604020202020204" pitchFamily="34" charset="0"/>
                </a:rPr>
                <a:t>(Host, </a:t>
              </a:r>
              <a:r>
                <a:rPr kumimoji="0" lang="en-US" sz="1000" b="0" i="0" u="none" strike="noStrike" kern="0" cap="none" spc="0" normalizeH="0" baseline="0" noProof="0" dirty="0" err="1" smtClean="0">
                  <a:ln>
                    <a:noFill/>
                  </a:ln>
                  <a:solidFill>
                    <a:srgbClr val="000000"/>
                  </a:solidFill>
                  <a:effectLst/>
                  <a:uLnTx/>
                  <a:uFillTx/>
                  <a:ea typeface=""/>
                  <a:cs typeface="Arial" panose="020B0604020202020204" pitchFamily="34" charset="0"/>
                </a:rPr>
                <a:t>UserName</a:t>
              </a:r>
              <a:r>
                <a:rPr kumimoji="0" lang="en-US" sz="1000" b="0" i="0" u="none" strike="noStrike" kern="0" cap="none" spc="0" normalizeH="0" baseline="0" noProof="0" dirty="0" smtClean="0">
                  <a:ln>
                    <a:noFill/>
                  </a:ln>
                  <a:solidFill>
                    <a:srgbClr val="000000"/>
                  </a:solidFill>
                  <a:effectLst/>
                  <a:uLnTx/>
                  <a:uFillTx/>
                  <a:ea typeface=""/>
                  <a:cs typeface="Arial" panose="020B0604020202020204" pitchFamily="34" charset="0"/>
                </a:rPr>
                <a:t>, Password)</a:t>
              </a:r>
            </a:p>
          </p:txBody>
        </p:sp>
      </p:grpSp>
      <p:cxnSp>
        <p:nvCxnSpPr>
          <p:cNvPr id="94" name="Straight Arrow Connector 93"/>
          <p:cNvCxnSpPr/>
          <p:nvPr/>
        </p:nvCxnSpPr>
        <p:spPr>
          <a:xfrm flipV="1">
            <a:off x="5980367" y="2513157"/>
            <a:ext cx="0" cy="640080"/>
          </a:xfrm>
          <a:prstGeom prst="straightConnector1">
            <a:avLst/>
          </a:prstGeom>
          <a:noFill/>
          <a:ln w="25400" cap="flat" cmpd="sng" algn="ctr">
            <a:solidFill>
              <a:srgbClr val="224982"/>
            </a:solidFill>
            <a:prstDash val="solid"/>
            <a:tailEnd type="arrow"/>
          </a:ln>
          <a:effectLst/>
        </p:spPr>
      </p:cxnSp>
      <p:sp>
        <p:nvSpPr>
          <p:cNvPr id="95" name="Right Arrow 94"/>
          <p:cNvSpPr/>
          <p:nvPr/>
        </p:nvSpPr>
        <p:spPr>
          <a:xfrm>
            <a:off x="3486008" y="3645027"/>
            <a:ext cx="5120640" cy="239922"/>
          </a:xfrm>
          <a:prstGeom prst="rightArrow">
            <a:avLst/>
          </a:prstGeom>
          <a:solidFill>
            <a:srgbClr val="54B847"/>
          </a:solidFill>
          <a:ln w="127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alibri"/>
              <a:ea typeface=""/>
              <a:cs typeface=""/>
            </a:endParaRPr>
          </a:p>
        </p:txBody>
      </p:sp>
      <p:pic>
        <p:nvPicPr>
          <p:cNvPr id="96" name="Picture 8"/>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5574225" y="1504663"/>
            <a:ext cx="1006073" cy="988267"/>
          </a:xfrm>
          <a:prstGeom prst="rect">
            <a:avLst/>
          </a:prstGeom>
          <a:noFill/>
          <a:ln w="9525">
            <a:noFill/>
            <a:miter lim="800000"/>
            <a:headEnd/>
            <a:tailEnd/>
          </a:ln>
        </p:spPr>
      </p:pic>
      <p:pic>
        <p:nvPicPr>
          <p:cNvPr id="97" name="Picture 38"/>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6226168" y="2564246"/>
            <a:ext cx="421068" cy="253273"/>
          </a:xfrm>
          <a:prstGeom prst="rect">
            <a:avLst/>
          </a:prstGeom>
          <a:noFill/>
          <a:ln w="9525">
            <a:noFill/>
            <a:miter lim="800000"/>
            <a:headEnd/>
            <a:tailEnd/>
          </a:ln>
        </p:spPr>
      </p:pic>
      <p:sp>
        <p:nvSpPr>
          <p:cNvPr id="98" name="Rectangle 89"/>
          <p:cNvSpPr>
            <a:spLocks noChangeArrowheads="1"/>
          </p:cNvSpPr>
          <p:nvPr/>
        </p:nvSpPr>
        <p:spPr bwMode="auto">
          <a:xfrm>
            <a:off x="4740293" y="3158301"/>
            <a:ext cx="2844928" cy="899250"/>
          </a:xfrm>
          <a:prstGeom prst="rect">
            <a:avLst/>
          </a:prstGeom>
          <a:solidFill>
            <a:srgbClr val="FFFFFF"/>
          </a:solidFill>
          <a:ln w="28575" cap="flat" cmpd="sng" algn="ctr">
            <a:solidFill>
              <a:srgbClr val="54B847"/>
            </a:solidFill>
            <a:prstDash val="solid"/>
            <a:headEnd/>
            <a:tailEnd/>
          </a:ln>
          <a:effectLst/>
        </p:spPr>
        <p:txBody>
          <a:bodyPr wrap="none" anchor="ctr"/>
          <a:lstStyle/>
          <a:p>
            <a:pPr marL="0" marR="0" lvl="0" indent="0" defTabSz="45720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err="1" smtClean="0">
                <a:ln>
                  <a:noFill/>
                </a:ln>
                <a:solidFill>
                  <a:srgbClr val="000000"/>
                </a:solidFill>
                <a:effectLst/>
                <a:uLnTx/>
                <a:uFillTx/>
                <a:ea typeface=""/>
                <a:cs typeface="Arial" panose="020B0604020202020204" pitchFamily="34" charset="0"/>
              </a:rPr>
              <a:t>UserName</a:t>
            </a:r>
            <a:r>
              <a:rPr kumimoji="0" lang="en-US" sz="1000" b="1" i="0" u="none" strike="noStrike" kern="0" cap="none" spc="0" normalizeH="0" baseline="0" noProof="0" dirty="0" smtClean="0">
                <a:ln>
                  <a:noFill/>
                </a:ln>
                <a:solidFill>
                  <a:srgbClr val="000000"/>
                </a:solidFill>
                <a:effectLst/>
                <a:uLnTx/>
                <a:uFillTx/>
                <a:ea typeface=""/>
                <a:cs typeface="Arial" panose="020B0604020202020204" pitchFamily="34" charset="0"/>
              </a:rPr>
              <a:t> = </a:t>
            </a:r>
            <a:r>
              <a:rPr kumimoji="0" lang="en-US" sz="1000" b="1" i="0" u="none" strike="noStrike" kern="0" cap="none" spc="0" normalizeH="0" baseline="0" noProof="0" dirty="0" err="1" smtClean="0">
                <a:ln>
                  <a:noFill/>
                </a:ln>
                <a:solidFill>
                  <a:srgbClr val="000000"/>
                </a:solidFill>
                <a:effectLst/>
                <a:uLnTx/>
                <a:uFillTx/>
                <a:ea typeface=""/>
                <a:cs typeface="Arial" panose="020B0604020202020204" pitchFamily="34" charset="0"/>
              </a:rPr>
              <a:t>GetUserName</a:t>
            </a:r>
            <a:r>
              <a:rPr kumimoji="0" lang="en-US" sz="1000" b="1" i="0" u="none" strike="noStrike" kern="0" cap="none" spc="0" normalizeH="0" baseline="0" noProof="0" dirty="0" smtClean="0">
                <a:ln>
                  <a:noFill/>
                </a:ln>
                <a:solidFill>
                  <a:srgbClr val="000000"/>
                </a:solidFill>
                <a:effectLst/>
                <a:uLnTx/>
                <a:uFillTx/>
                <a:ea typeface=""/>
                <a:cs typeface="Arial" panose="020B0604020202020204" pitchFamily="34" charset="0"/>
              </a:rPr>
              <a:t>()</a:t>
            </a:r>
          </a:p>
          <a:p>
            <a:pPr marL="0" marR="0" lvl="0" indent="0" defTabSz="45720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ea typeface=""/>
                <a:cs typeface="Arial" panose="020B0604020202020204" pitchFamily="34" charset="0"/>
              </a:rPr>
              <a:t>Password = </a:t>
            </a:r>
            <a:r>
              <a:rPr kumimoji="0" lang="en-US" sz="1000" b="1" i="0" u="none" strike="noStrike" kern="0" cap="none" spc="0" normalizeH="0" baseline="0" noProof="0" dirty="0" err="1" smtClean="0">
                <a:ln>
                  <a:noFill/>
                </a:ln>
                <a:solidFill>
                  <a:srgbClr val="000000"/>
                </a:solidFill>
                <a:effectLst/>
                <a:uLnTx/>
                <a:uFillTx/>
                <a:ea typeface=""/>
                <a:cs typeface="Arial" panose="020B0604020202020204" pitchFamily="34" charset="0"/>
              </a:rPr>
              <a:t>GetPassword</a:t>
            </a:r>
            <a:r>
              <a:rPr kumimoji="0" lang="en-US" sz="1000" b="1" i="0" u="none" strike="noStrike" kern="0" cap="none" spc="0" normalizeH="0" baseline="0" noProof="0" dirty="0" smtClean="0">
                <a:ln>
                  <a:noFill/>
                </a:ln>
                <a:solidFill>
                  <a:srgbClr val="000000"/>
                </a:solidFill>
                <a:effectLst/>
                <a:uLnTx/>
                <a:uFillTx/>
                <a:ea typeface=""/>
                <a:cs typeface="Arial" panose="020B0604020202020204" pitchFamily="34" charset="0"/>
              </a:rPr>
              <a:t>()</a:t>
            </a:r>
          </a:p>
          <a:p>
            <a:pPr marL="0" marR="0" lvl="0" indent="0" defTabSz="45720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ea typeface=""/>
                <a:cs typeface="Arial" panose="020B0604020202020204" pitchFamily="34" charset="0"/>
              </a:rPr>
              <a:t>Host = </a:t>
            </a:r>
            <a:r>
              <a:rPr kumimoji="0" lang="en-US" sz="1000" b="1" i="0" u="none" strike="noStrike" kern="0" cap="none" spc="0" normalizeH="0" baseline="0" noProof="0" dirty="0" err="1" smtClean="0">
                <a:ln>
                  <a:noFill/>
                </a:ln>
                <a:solidFill>
                  <a:srgbClr val="000000"/>
                </a:solidFill>
                <a:effectLst/>
                <a:uLnTx/>
                <a:uFillTx/>
                <a:ea typeface=""/>
                <a:cs typeface="Arial" panose="020B0604020202020204" pitchFamily="34" charset="0"/>
              </a:rPr>
              <a:t>GetHost</a:t>
            </a:r>
            <a:r>
              <a:rPr kumimoji="0" lang="en-US" sz="1000" b="1" i="0" u="none" strike="noStrike" kern="0" cap="none" spc="0" normalizeH="0" baseline="0" noProof="0" dirty="0" smtClean="0">
                <a:ln>
                  <a:noFill/>
                </a:ln>
                <a:solidFill>
                  <a:srgbClr val="000000"/>
                </a:solidFill>
                <a:effectLst/>
                <a:uLnTx/>
                <a:uFillTx/>
                <a:ea typeface=""/>
                <a:cs typeface="Arial" panose="020B0604020202020204" pitchFamily="34" charset="0"/>
              </a:rPr>
              <a:t>()</a:t>
            </a:r>
          </a:p>
          <a:p>
            <a:pPr marL="0" marR="0" lvl="0" indent="0" defTabSz="45720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err="1" smtClean="0">
                <a:ln>
                  <a:noFill/>
                </a:ln>
                <a:solidFill>
                  <a:srgbClr val="000000"/>
                </a:solidFill>
                <a:effectLst/>
                <a:uLnTx/>
                <a:uFillTx/>
                <a:ea typeface=""/>
                <a:cs typeface="Arial" panose="020B0604020202020204" pitchFamily="34" charset="0"/>
              </a:rPr>
              <a:t>ConnectDatabase</a:t>
            </a:r>
            <a:r>
              <a:rPr kumimoji="0" lang="en-US" sz="1000" b="0" i="0" u="none" strike="noStrike" kern="0" cap="none" spc="0" normalizeH="0" baseline="0" noProof="0" dirty="0" smtClean="0">
                <a:ln>
                  <a:noFill/>
                </a:ln>
                <a:solidFill>
                  <a:srgbClr val="000000"/>
                </a:solidFill>
                <a:effectLst/>
                <a:uLnTx/>
                <a:uFillTx/>
                <a:ea typeface=""/>
                <a:cs typeface="Arial" panose="020B0604020202020204" pitchFamily="34" charset="0"/>
              </a:rPr>
              <a:t>(Host, </a:t>
            </a:r>
            <a:r>
              <a:rPr kumimoji="0" lang="en-US" sz="1000" b="0" i="0" u="none" strike="noStrike" kern="0" cap="none" spc="0" normalizeH="0" baseline="0" noProof="0" dirty="0" err="1" smtClean="0">
                <a:ln>
                  <a:noFill/>
                </a:ln>
                <a:solidFill>
                  <a:srgbClr val="000000"/>
                </a:solidFill>
                <a:effectLst/>
                <a:uLnTx/>
                <a:uFillTx/>
                <a:ea typeface=""/>
                <a:cs typeface="Arial" panose="020B0604020202020204" pitchFamily="34" charset="0"/>
              </a:rPr>
              <a:t>UserName</a:t>
            </a:r>
            <a:r>
              <a:rPr kumimoji="0" lang="en-US" sz="1000" b="0" i="0" u="none" strike="noStrike" kern="0" cap="none" spc="0" normalizeH="0" baseline="0" noProof="0" dirty="0" smtClean="0">
                <a:ln>
                  <a:noFill/>
                </a:ln>
                <a:solidFill>
                  <a:srgbClr val="000000"/>
                </a:solidFill>
                <a:effectLst/>
                <a:uLnTx/>
                <a:uFillTx/>
                <a:ea typeface=""/>
                <a:cs typeface="Arial" panose="020B0604020202020204" pitchFamily="34" charset="0"/>
              </a:rPr>
              <a:t>, Password)</a:t>
            </a:r>
            <a:endParaRPr kumimoji="0" lang="en-US" sz="1000" b="1" i="0" u="none" strike="noStrike" kern="0" cap="none" spc="0" normalizeH="0" baseline="0" noProof="0" dirty="0" smtClean="0">
              <a:ln>
                <a:noFill/>
              </a:ln>
              <a:solidFill>
                <a:srgbClr val="000000"/>
              </a:solidFill>
              <a:effectLst/>
              <a:uLnTx/>
              <a:uFillTx/>
              <a:ea typeface=""/>
              <a:cs typeface="Arial" panose="020B0604020202020204" pitchFamily="34" charset="0"/>
            </a:endParaRPr>
          </a:p>
        </p:txBody>
      </p:sp>
      <p:sp>
        <p:nvSpPr>
          <p:cNvPr id="99" name="TextBox 98"/>
          <p:cNvSpPr txBox="1"/>
          <p:nvPr/>
        </p:nvSpPr>
        <p:spPr>
          <a:xfrm>
            <a:off x="4469737" y="3515015"/>
            <a:ext cx="1044727" cy="276999"/>
          </a:xfrm>
          <a:prstGeom prst="rect">
            <a:avLst/>
          </a:prstGeom>
          <a:noFill/>
        </p:spPr>
        <p:txBody>
          <a:bodyPr wrap="square" rtlCol="0">
            <a:spAutoFit/>
          </a:bodyPr>
          <a:lstStyle/>
          <a:p>
            <a:pPr defTabSz="457200"/>
            <a:r>
              <a:rPr lang="en-US" sz="1200" b="1" dirty="0" smtClean="0">
                <a:solidFill>
                  <a:srgbClr val="000000"/>
                </a:solidFill>
                <a:cs typeface="Arial" pitchFamily="34" charset="0"/>
              </a:rPr>
              <a:t>BEFORE:</a:t>
            </a:r>
          </a:p>
        </p:txBody>
      </p:sp>
      <p:sp>
        <p:nvSpPr>
          <p:cNvPr id="100" name="TextBox 99"/>
          <p:cNvSpPr txBox="1"/>
          <p:nvPr/>
        </p:nvSpPr>
        <p:spPr>
          <a:xfrm>
            <a:off x="4670353" y="2918220"/>
            <a:ext cx="1044727" cy="276999"/>
          </a:xfrm>
          <a:prstGeom prst="rect">
            <a:avLst/>
          </a:prstGeom>
          <a:noFill/>
        </p:spPr>
        <p:txBody>
          <a:bodyPr wrap="square" rtlCol="0">
            <a:spAutoFit/>
          </a:bodyPr>
          <a:lstStyle/>
          <a:p>
            <a:pPr defTabSz="457200"/>
            <a:r>
              <a:rPr lang="en-US" sz="1200" b="1" dirty="0" smtClean="0">
                <a:solidFill>
                  <a:srgbClr val="54B847"/>
                </a:solidFill>
                <a:cs typeface="Arial" pitchFamily="34" charset="0"/>
              </a:rPr>
              <a:t>AFTER:</a:t>
            </a:r>
          </a:p>
        </p:txBody>
      </p:sp>
      <p:sp>
        <p:nvSpPr>
          <p:cNvPr id="102" name="Rectangle 101"/>
          <p:cNvSpPr/>
          <p:nvPr/>
        </p:nvSpPr>
        <p:spPr>
          <a:xfrm>
            <a:off x="3150785" y="4090840"/>
            <a:ext cx="5692099" cy="1305360"/>
          </a:xfrm>
          <a:prstGeom prst="rect">
            <a:avLst/>
          </a:prstGeom>
          <a:solidFill>
            <a:srgbClr val="FFFFFF"/>
          </a:solidFill>
          <a:ln w="12700" cap="flat" cmpd="sng" algn="ctr">
            <a:solidFill>
              <a:srgbClr val="FFFFFF">
                <a:lumMod val="85000"/>
              </a:srgbClr>
            </a:solidFill>
            <a:prstDash val="solid"/>
          </a:ln>
          <a:effectLst>
            <a:outerShdw blurRad="50800" dist="38100" dir="2700000" algn="tl" rotWithShape="0">
              <a:prstClr val="black">
                <a:alpha val="40000"/>
              </a:prstClr>
            </a:outerShdw>
          </a:effectLst>
        </p:spPr>
        <p:txBody>
          <a:bodyPr lIns="182880" rIns="182880" rtlCol="0" anchor="ctr"/>
          <a:lstStyle/>
          <a:p>
            <a:pPr marL="233363" marR="0" lvl="0" indent="-233363" defTabSz="457200" eaLnBrk="1" fontAlgn="auto" latinLnBrk="0" hangingPunct="1">
              <a:lnSpc>
                <a:spcPct val="100000"/>
              </a:lnSpc>
              <a:spcBef>
                <a:spcPts val="0"/>
              </a:spcBef>
              <a:spcAft>
                <a:spcPts val="1200"/>
              </a:spcAft>
              <a:buClr>
                <a:srgbClr val="224982"/>
              </a:buClr>
              <a:buSzTx/>
              <a:buFont typeface="Wingdings" panose="05000000000000000000" pitchFamily="2" charset="2"/>
              <a:buChar char="§"/>
              <a:tabLst>
                <a:tab pos="228600" algn="l"/>
              </a:tabLst>
              <a:defRPr/>
            </a:pPr>
            <a:r>
              <a:rPr kumimoji="0" lang="cs-CZ" sz="1400" b="0" i="0" u="none" strike="noStrike" kern="0" cap="none" spc="0" normalizeH="0" baseline="0" noProof="0" dirty="0" smtClean="0">
                <a:ln>
                  <a:noFill/>
                </a:ln>
                <a:solidFill>
                  <a:srgbClr val="000000"/>
                </a:solidFill>
                <a:effectLst/>
                <a:uLnTx/>
                <a:uFillTx/>
                <a:ea typeface=""/>
                <a:cs typeface="Arial" panose="020B0604020202020204" pitchFamily="34" charset="0"/>
              </a:rPr>
              <a:t>Eliminuje riziko h</a:t>
            </a:r>
            <a:r>
              <a:rPr kumimoji="0" lang="en-US" sz="1400" b="0" i="0" u="none" strike="noStrike" kern="0" cap="none" spc="0" normalizeH="0" baseline="0" noProof="0" dirty="0" err="1" smtClean="0">
                <a:ln>
                  <a:noFill/>
                </a:ln>
                <a:solidFill>
                  <a:srgbClr val="000000"/>
                </a:solidFill>
                <a:effectLst/>
                <a:uLnTx/>
                <a:uFillTx/>
                <a:ea typeface=""/>
                <a:cs typeface="Arial" panose="020B0604020202020204" pitchFamily="34" charset="0"/>
              </a:rPr>
              <a:t>ard</a:t>
            </a:r>
            <a:r>
              <a:rPr kumimoji="0" lang="en-US" sz="1400" b="0" i="0" u="none" strike="noStrike" kern="0" cap="none" spc="0" normalizeH="0" baseline="0" noProof="0" dirty="0" smtClean="0">
                <a:ln>
                  <a:noFill/>
                </a:ln>
                <a:solidFill>
                  <a:srgbClr val="000000"/>
                </a:solidFill>
                <a:effectLst/>
                <a:uLnTx/>
                <a:uFillTx/>
                <a:ea typeface=""/>
                <a:cs typeface="Arial" panose="020B0604020202020204" pitchFamily="34" charset="0"/>
              </a:rPr>
              <a:t>-coded credentials</a:t>
            </a:r>
            <a:r>
              <a:rPr kumimoji="0" lang="cs-CZ" sz="1400" b="0" i="0" u="none" strike="noStrike" kern="0" cap="none" spc="0" normalizeH="0" baseline="0" noProof="0" dirty="0" smtClean="0">
                <a:ln>
                  <a:noFill/>
                </a:ln>
                <a:solidFill>
                  <a:srgbClr val="000000"/>
                </a:solidFill>
                <a:effectLst/>
                <a:uLnTx/>
                <a:uFillTx/>
                <a:ea typeface=""/>
                <a:cs typeface="Arial" panose="020B0604020202020204" pitchFamily="34" charset="0"/>
              </a:rPr>
              <a:t> v aplikacích</a:t>
            </a:r>
            <a:endParaRPr kumimoji="0" lang="en-US" sz="1400" b="0" i="0" u="none" strike="noStrike" kern="0" cap="none" spc="0" normalizeH="0" baseline="0" noProof="0" dirty="0" smtClean="0">
              <a:ln>
                <a:noFill/>
              </a:ln>
              <a:solidFill>
                <a:srgbClr val="000000"/>
              </a:solidFill>
              <a:effectLst/>
              <a:uLnTx/>
              <a:uFillTx/>
              <a:ea typeface=""/>
              <a:cs typeface="Arial" panose="020B0604020202020204" pitchFamily="34" charset="0"/>
            </a:endParaRPr>
          </a:p>
          <a:p>
            <a:pPr marL="233363" marR="0" lvl="0" indent="-233363" defTabSz="457200" eaLnBrk="1" fontAlgn="auto" latinLnBrk="0" hangingPunct="1">
              <a:lnSpc>
                <a:spcPct val="100000"/>
              </a:lnSpc>
              <a:spcBef>
                <a:spcPts val="0"/>
              </a:spcBef>
              <a:spcAft>
                <a:spcPts val="1200"/>
              </a:spcAft>
              <a:buClr>
                <a:srgbClr val="224982"/>
              </a:buClr>
              <a:buSzTx/>
              <a:buFont typeface="Wingdings" panose="05000000000000000000" pitchFamily="2" charset="2"/>
              <a:buChar char="§"/>
              <a:tabLst>
                <a:tab pos="228600" algn="l"/>
              </a:tabLst>
              <a:defRPr/>
            </a:pPr>
            <a:r>
              <a:rPr kumimoji="0" lang="cs-CZ" sz="1400" b="0" i="0" u="none" strike="noStrike" kern="0" cap="none" spc="0" normalizeH="0" baseline="0" noProof="0" dirty="0" smtClean="0">
                <a:ln>
                  <a:noFill/>
                </a:ln>
                <a:solidFill>
                  <a:srgbClr val="000000"/>
                </a:solidFill>
                <a:effectLst/>
                <a:uLnTx/>
                <a:uFillTx/>
                <a:ea typeface=""/>
                <a:cs typeface="Arial" panose="020B0604020202020204" pitchFamily="34" charset="0"/>
              </a:rPr>
              <a:t>Poskytuje flexibilní</a:t>
            </a:r>
            <a:r>
              <a:rPr kumimoji="0" lang="cs-CZ" sz="1400" b="0" i="0" u="none" strike="noStrike" kern="0" cap="none" spc="0" normalizeH="0" noProof="0" dirty="0" smtClean="0">
                <a:ln>
                  <a:noFill/>
                </a:ln>
                <a:solidFill>
                  <a:srgbClr val="000000"/>
                </a:solidFill>
                <a:effectLst/>
                <a:uLnTx/>
                <a:uFillTx/>
                <a:ea typeface=""/>
                <a:cs typeface="Arial" panose="020B0604020202020204" pitchFamily="34" charset="0"/>
              </a:rPr>
              <a:t> možnosti vynucení bezpečnostní politiky pro širokou škálu aplikačních/servisních účtů</a:t>
            </a:r>
            <a:endParaRPr kumimoji="0" lang="en-US" sz="1400" b="0" i="0" u="none" strike="noStrike" kern="0" cap="none" spc="0" normalizeH="0" baseline="0" noProof="0" dirty="0" smtClean="0">
              <a:ln>
                <a:noFill/>
              </a:ln>
              <a:solidFill>
                <a:srgbClr val="000000"/>
              </a:solidFill>
              <a:effectLst/>
              <a:uLnTx/>
              <a:uFillTx/>
              <a:ea typeface=""/>
              <a:cs typeface="Arial" panose="020B0604020202020204" pitchFamily="34" charset="0"/>
            </a:endParaRPr>
          </a:p>
        </p:txBody>
      </p:sp>
      <p:pic>
        <p:nvPicPr>
          <p:cNvPr id="2" name="Picture 1"/>
          <p:cNvPicPr>
            <a:picLocks noChangeAspect="1"/>
          </p:cNvPicPr>
          <p:nvPr/>
        </p:nvPicPr>
        <p:blipFill>
          <a:blip r:embed="rId18"/>
          <a:stretch>
            <a:fillRect/>
          </a:stretch>
        </p:blipFill>
        <p:spPr>
          <a:xfrm>
            <a:off x="9951860" y="-27219"/>
            <a:ext cx="2246859" cy="1116408"/>
          </a:xfrm>
          <a:prstGeom prst="rect">
            <a:avLst/>
          </a:prstGeom>
        </p:spPr>
      </p:pic>
    </p:spTree>
    <p:extLst>
      <p:ext uri="{BB962C8B-B14F-4D97-AF65-F5344CB8AC3E}">
        <p14:creationId xmlns:p14="http://schemas.microsoft.com/office/powerpoint/2010/main" val="32480975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wipe(left)">
                                      <p:cBhvr>
                                        <p:cTn id="10" dur="500"/>
                                        <p:tgtEl>
                                          <p:spTgt spid="9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91"/>
                                        </p:tgtEl>
                                      </p:cBhvr>
                                    </p:animEffect>
                                    <p:set>
                                      <p:cBhvr>
                                        <p:cTn id="15" dur="1" fill="hold">
                                          <p:stCondLst>
                                            <p:cond delay="499"/>
                                          </p:stCondLst>
                                        </p:cTn>
                                        <p:tgtEl>
                                          <p:spTgt spid="91"/>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99"/>
                                        </p:tgtEl>
                                      </p:cBhvr>
                                    </p:animEffect>
                                    <p:set>
                                      <p:cBhvr>
                                        <p:cTn id="18" dur="1" fill="hold">
                                          <p:stCondLst>
                                            <p:cond delay="499"/>
                                          </p:stCondLst>
                                        </p:cTn>
                                        <p:tgtEl>
                                          <p:spTgt spid="99"/>
                                        </p:tgtEl>
                                        <p:attrNameLst>
                                          <p:attrName>style.visibility</p:attrName>
                                        </p:attrNameLst>
                                      </p:cBhvr>
                                      <p:to>
                                        <p:strVal val="hidden"/>
                                      </p:to>
                                    </p:se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96"/>
                                        </p:tgtEl>
                                        <p:attrNameLst>
                                          <p:attrName>style.visibility</p:attrName>
                                        </p:attrNameLst>
                                      </p:cBhvr>
                                      <p:to>
                                        <p:strVal val="visible"/>
                                      </p:to>
                                    </p:set>
                                    <p:animEffect transition="in" filter="fade">
                                      <p:cBhvr>
                                        <p:cTn id="22" dur="500"/>
                                        <p:tgtEl>
                                          <p:spTgt spid="9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fade">
                                      <p:cBhvr>
                                        <p:cTn id="25" dur="500"/>
                                        <p:tgtEl>
                                          <p:spTgt spid="100"/>
                                        </p:tgtEl>
                                      </p:cBhvr>
                                    </p:animEffect>
                                  </p:childTnLst>
                                </p:cTn>
                              </p:par>
                              <p:par>
                                <p:cTn id="26" presetID="10" presetClass="entr" presetSubtype="0"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Effect transition="in" filter="fade">
                                      <p:cBhvr>
                                        <p:cTn id="28" dur="500"/>
                                        <p:tgtEl>
                                          <p:spTgt spid="9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nodeType="withEffect">
                                  <p:stCondLst>
                                    <p:cond delay="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wipe(left)">
                                      <p:cBhvr>
                                        <p:cTn id="37" dur="500"/>
                                        <p:tgtEl>
                                          <p:spTgt spid="95"/>
                                        </p:tgtEl>
                                      </p:cBhvr>
                                    </p:animEffect>
                                  </p:childTnLst>
                                </p:cTn>
                              </p:par>
                              <p:par>
                                <p:cTn id="38" presetID="10" presetClass="entr" presetSubtype="0" fill="hold"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8" grpId="0" animBg="1"/>
      <p:bldP spid="99" grpId="0"/>
      <p:bldP spid="99" grpId="1"/>
      <p:bldP spid="100" grpId="0"/>
      <p:bldP spid="10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43"/>
          <p:cNvSpPr/>
          <p:nvPr/>
        </p:nvSpPr>
        <p:spPr>
          <a:xfrm rot="16200000">
            <a:off x="5558679" y="-584996"/>
            <a:ext cx="1202063" cy="8357019"/>
          </a:xfrm>
          <a:prstGeom prst="rect">
            <a:avLst/>
          </a:prstGeom>
          <a:solidFill>
            <a:schemeClr val="bg1"/>
          </a:solidFill>
          <a:ln>
            <a:noFill/>
          </a:ln>
          <a:effectLst>
            <a:outerShdw blurRad="88900" dist="76200" sx="98000" sy="98000" algn="l" rotWithShape="0">
              <a:prstClr val="black">
                <a:alpha val="26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he-IL" sz="1400"/>
          </a:p>
        </p:txBody>
      </p:sp>
      <p:sp>
        <p:nvSpPr>
          <p:cNvPr id="2" name="Title 1"/>
          <p:cNvSpPr>
            <a:spLocks noGrp="1"/>
          </p:cNvSpPr>
          <p:nvPr>
            <p:ph type="title"/>
          </p:nvPr>
        </p:nvSpPr>
        <p:spPr>
          <a:noFill/>
          <a:ln>
            <a:noFill/>
          </a:ln>
        </p:spPr>
        <p:txBody>
          <a:bodyPr vert="horz" lIns="68575" tIns="68575" rIns="68575" bIns="68575" rtlCol="0" anchor="b" anchorCtr="0">
            <a:noAutofit/>
          </a:bodyPr>
          <a:lstStyle/>
          <a:p>
            <a:pPr>
              <a:lnSpc>
                <a:spcPct val="90000"/>
              </a:lnSpc>
              <a:buClr>
                <a:srgbClr val="47B8D3"/>
              </a:buClr>
              <a:buSzPct val="25000"/>
              <a:buFont typeface="Tahoma"/>
            </a:pPr>
            <a:r>
              <a:rPr lang="en-US" dirty="0" smtClean="0"/>
              <a:t>Conjur &amp; CONJUR ENTERPRISE</a:t>
            </a:r>
            <a:endParaRPr lang="en-US" dirty="0"/>
          </a:p>
        </p:txBody>
      </p:sp>
      <p:cxnSp>
        <p:nvCxnSpPr>
          <p:cNvPr id="5" name="מחבר ישר 4"/>
          <p:cNvCxnSpPr>
            <a:endCxn id="147" idx="0"/>
          </p:cNvCxnSpPr>
          <p:nvPr/>
        </p:nvCxnSpPr>
        <p:spPr>
          <a:xfrm>
            <a:off x="2176066" y="2309458"/>
            <a:ext cx="4566128" cy="275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28" name="Shape 244"/>
          <p:cNvSpPr txBox="1"/>
          <p:nvPr/>
        </p:nvSpPr>
        <p:spPr>
          <a:xfrm>
            <a:off x="2038847" y="1587368"/>
            <a:ext cx="941407" cy="487792"/>
          </a:xfrm>
          <a:prstGeom prst="rect">
            <a:avLst/>
          </a:prstGeom>
          <a:noFill/>
          <a:ln>
            <a:noFill/>
          </a:ln>
        </p:spPr>
        <p:txBody>
          <a:bodyPr lIns="54000" tIns="27000" rIns="13500" bIns="27000" anchor="ctr" anchorCtr="0">
            <a:noAutofit/>
          </a:bodyPr>
          <a:lstStyle/>
          <a:p>
            <a:pPr algn="ctr">
              <a:lnSpc>
                <a:spcPct val="90000"/>
              </a:lnSpc>
              <a:buSzPct val="25000"/>
            </a:pPr>
            <a:r>
              <a:rPr lang="en-US" sz="1200" b="1" dirty="0">
                <a:solidFill>
                  <a:schemeClr val="accent1"/>
                </a:solidFill>
                <a:ea typeface="Ropa Sans"/>
                <a:cs typeface="Ropa Sans"/>
                <a:sym typeface="Ropa Sans"/>
              </a:rPr>
              <a:t>Code</a:t>
            </a:r>
          </a:p>
        </p:txBody>
      </p:sp>
      <p:sp>
        <p:nvSpPr>
          <p:cNvPr id="129" name="Shape 246"/>
          <p:cNvSpPr txBox="1"/>
          <p:nvPr/>
        </p:nvSpPr>
        <p:spPr>
          <a:xfrm>
            <a:off x="2968568" y="2452611"/>
            <a:ext cx="627548" cy="487792"/>
          </a:xfrm>
          <a:prstGeom prst="rect">
            <a:avLst/>
          </a:prstGeom>
          <a:noFill/>
          <a:ln>
            <a:noFill/>
          </a:ln>
        </p:spPr>
        <p:txBody>
          <a:bodyPr lIns="40500" tIns="27000" rIns="13500" bIns="27000" anchor="ctr" anchorCtr="0">
            <a:noAutofit/>
          </a:bodyPr>
          <a:lstStyle/>
          <a:p>
            <a:pPr algn="ctr">
              <a:lnSpc>
                <a:spcPct val="90000"/>
              </a:lnSpc>
              <a:buSzPct val="25000"/>
            </a:pPr>
            <a:r>
              <a:rPr lang="en-US" sz="1200" b="1" dirty="0">
                <a:solidFill>
                  <a:schemeClr val="accent1"/>
                </a:solidFill>
                <a:ea typeface="Ropa Sans"/>
                <a:cs typeface="Ropa Sans"/>
                <a:sym typeface="Ropa Sans"/>
              </a:rPr>
              <a:t>Build</a:t>
            </a:r>
          </a:p>
        </p:txBody>
      </p:sp>
      <p:sp>
        <p:nvSpPr>
          <p:cNvPr id="130" name="Shape 248"/>
          <p:cNvSpPr txBox="1"/>
          <p:nvPr/>
        </p:nvSpPr>
        <p:spPr>
          <a:xfrm>
            <a:off x="3720767" y="1619328"/>
            <a:ext cx="824940" cy="487792"/>
          </a:xfrm>
          <a:prstGeom prst="rect">
            <a:avLst/>
          </a:prstGeom>
          <a:noFill/>
          <a:ln>
            <a:noFill/>
          </a:ln>
        </p:spPr>
        <p:txBody>
          <a:bodyPr lIns="40500" tIns="27000" rIns="13500" bIns="27000" anchor="ctr" anchorCtr="0">
            <a:noAutofit/>
          </a:bodyPr>
          <a:lstStyle/>
          <a:p>
            <a:pPr algn="ctr">
              <a:lnSpc>
                <a:spcPct val="90000"/>
              </a:lnSpc>
              <a:buSzPct val="25000"/>
            </a:pPr>
            <a:r>
              <a:rPr lang="en-US" sz="1200" b="1" dirty="0">
                <a:solidFill>
                  <a:schemeClr val="accent1"/>
                </a:solidFill>
                <a:ea typeface="Ropa Sans"/>
                <a:cs typeface="Ropa Sans"/>
                <a:sym typeface="Ropa Sans"/>
              </a:rPr>
              <a:t>Integrate</a:t>
            </a:r>
          </a:p>
        </p:txBody>
      </p:sp>
      <p:sp>
        <p:nvSpPr>
          <p:cNvPr id="131" name="Shape 250"/>
          <p:cNvSpPr txBox="1"/>
          <p:nvPr/>
        </p:nvSpPr>
        <p:spPr>
          <a:xfrm>
            <a:off x="4470965" y="2452611"/>
            <a:ext cx="627548" cy="487792"/>
          </a:xfrm>
          <a:prstGeom prst="rect">
            <a:avLst/>
          </a:prstGeom>
          <a:noFill/>
          <a:ln>
            <a:noFill/>
          </a:ln>
        </p:spPr>
        <p:txBody>
          <a:bodyPr lIns="40500" tIns="27000" rIns="13500" bIns="27000" anchor="ctr" anchorCtr="0">
            <a:noAutofit/>
          </a:bodyPr>
          <a:lstStyle/>
          <a:p>
            <a:pPr algn="ctr">
              <a:lnSpc>
                <a:spcPct val="90000"/>
              </a:lnSpc>
              <a:buSzPct val="25000"/>
            </a:pPr>
            <a:r>
              <a:rPr lang="en-US" sz="1200" b="1" dirty="0">
                <a:solidFill>
                  <a:schemeClr val="accent1"/>
                </a:solidFill>
                <a:ea typeface="Ropa Sans"/>
                <a:cs typeface="Ropa Sans"/>
                <a:sym typeface="Ropa Sans"/>
              </a:rPr>
              <a:t>Test</a:t>
            </a:r>
          </a:p>
        </p:txBody>
      </p:sp>
      <p:sp>
        <p:nvSpPr>
          <p:cNvPr id="132" name="Shape 252"/>
          <p:cNvSpPr txBox="1"/>
          <p:nvPr/>
        </p:nvSpPr>
        <p:spPr>
          <a:xfrm>
            <a:off x="5218134" y="1623951"/>
            <a:ext cx="627547" cy="487792"/>
          </a:xfrm>
          <a:prstGeom prst="rect">
            <a:avLst/>
          </a:prstGeom>
          <a:noFill/>
          <a:ln>
            <a:noFill/>
          </a:ln>
        </p:spPr>
        <p:txBody>
          <a:bodyPr lIns="40500" tIns="27000" rIns="13500" bIns="27000" anchor="ctr" anchorCtr="0">
            <a:noAutofit/>
          </a:bodyPr>
          <a:lstStyle/>
          <a:p>
            <a:pPr algn="ctr">
              <a:lnSpc>
                <a:spcPct val="90000"/>
              </a:lnSpc>
              <a:buSzPct val="25000"/>
            </a:pPr>
            <a:r>
              <a:rPr lang="en-US" sz="1200" b="1" dirty="0">
                <a:solidFill>
                  <a:schemeClr val="accent1"/>
                </a:solidFill>
                <a:ea typeface="Ropa Sans"/>
                <a:cs typeface="Ropa Sans"/>
                <a:sym typeface="Ropa Sans"/>
              </a:rPr>
              <a:t>Release</a:t>
            </a:r>
          </a:p>
        </p:txBody>
      </p:sp>
      <p:sp>
        <p:nvSpPr>
          <p:cNvPr id="133" name="Shape 254"/>
          <p:cNvSpPr txBox="1"/>
          <p:nvPr/>
        </p:nvSpPr>
        <p:spPr>
          <a:xfrm>
            <a:off x="5989489" y="2459862"/>
            <a:ext cx="627548" cy="487792"/>
          </a:xfrm>
          <a:prstGeom prst="rect">
            <a:avLst/>
          </a:prstGeom>
          <a:noFill/>
          <a:ln>
            <a:noFill/>
          </a:ln>
        </p:spPr>
        <p:txBody>
          <a:bodyPr lIns="40500" tIns="27000" rIns="13500" bIns="27000" anchor="ctr" anchorCtr="0">
            <a:noAutofit/>
          </a:bodyPr>
          <a:lstStyle/>
          <a:p>
            <a:pPr algn="ctr">
              <a:lnSpc>
                <a:spcPct val="90000"/>
              </a:lnSpc>
              <a:buSzPct val="25000"/>
            </a:pPr>
            <a:r>
              <a:rPr lang="en-US" sz="1200" b="1" dirty="0">
                <a:solidFill>
                  <a:schemeClr val="accent1"/>
                </a:solidFill>
                <a:ea typeface="Ropa Sans"/>
                <a:cs typeface="Ropa Sans"/>
                <a:sym typeface="Ropa Sans"/>
              </a:rPr>
              <a:t>Deploy</a:t>
            </a:r>
          </a:p>
        </p:txBody>
      </p:sp>
      <p:sp>
        <p:nvSpPr>
          <p:cNvPr id="136" name="משושה 135"/>
          <p:cNvSpPr/>
          <p:nvPr/>
        </p:nvSpPr>
        <p:spPr>
          <a:xfrm rot="5400000">
            <a:off x="2301948" y="2107478"/>
            <a:ext cx="468597" cy="403963"/>
          </a:xfrm>
          <a:prstGeom prst="hexagon">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37" name="משושה 136"/>
          <p:cNvSpPr/>
          <p:nvPr/>
        </p:nvSpPr>
        <p:spPr>
          <a:xfrm rot="5400000">
            <a:off x="3053887" y="2107477"/>
            <a:ext cx="468597" cy="403963"/>
          </a:xfrm>
          <a:prstGeom prst="hexagon">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38" name="משושה 137"/>
          <p:cNvSpPr/>
          <p:nvPr/>
        </p:nvSpPr>
        <p:spPr>
          <a:xfrm rot="5400000">
            <a:off x="3805825" y="2107476"/>
            <a:ext cx="468597" cy="403963"/>
          </a:xfrm>
          <a:prstGeom prst="hexagon">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39" name="משושה 138"/>
          <p:cNvSpPr/>
          <p:nvPr/>
        </p:nvSpPr>
        <p:spPr>
          <a:xfrm rot="5400000">
            <a:off x="4557765" y="2107475"/>
            <a:ext cx="468597" cy="403963"/>
          </a:xfrm>
          <a:prstGeom prst="hexagon">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40" name="משושה 139"/>
          <p:cNvSpPr/>
          <p:nvPr/>
        </p:nvSpPr>
        <p:spPr>
          <a:xfrm rot="5400000">
            <a:off x="5309704" y="2107477"/>
            <a:ext cx="468597" cy="403963"/>
          </a:xfrm>
          <a:prstGeom prst="hexagon">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41" name="משושה 140"/>
          <p:cNvSpPr/>
          <p:nvPr/>
        </p:nvSpPr>
        <p:spPr>
          <a:xfrm rot="5400000">
            <a:off x="6061642" y="2107476"/>
            <a:ext cx="468597" cy="403963"/>
          </a:xfrm>
          <a:prstGeom prst="hexagon">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6" name="משולש שווה-שוקיים 5"/>
          <p:cNvSpPr/>
          <p:nvPr/>
        </p:nvSpPr>
        <p:spPr>
          <a:xfrm rot="5400000">
            <a:off x="2815270" y="2254037"/>
            <a:ext cx="230313" cy="110836"/>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43" name="משולש שווה-שוקיים 142"/>
          <p:cNvSpPr/>
          <p:nvPr/>
        </p:nvSpPr>
        <p:spPr>
          <a:xfrm rot="5400000">
            <a:off x="3567976" y="2256788"/>
            <a:ext cx="230313" cy="110836"/>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44" name="משולש שווה-שוקיים 143"/>
          <p:cNvSpPr/>
          <p:nvPr/>
        </p:nvSpPr>
        <p:spPr>
          <a:xfrm rot="5400000">
            <a:off x="4312770" y="2254038"/>
            <a:ext cx="230313" cy="110836"/>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45" name="משולש שווה-שוקיים 144"/>
          <p:cNvSpPr/>
          <p:nvPr/>
        </p:nvSpPr>
        <p:spPr>
          <a:xfrm rot="5400000">
            <a:off x="5065474" y="2256789"/>
            <a:ext cx="230313" cy="110836"/>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46" name="משולש שווה-שוקיים 145"/>
          <p:cNvSpPr/>
          <p:nvPr/>
        </p:nvSpPr>
        <p:spPr>
          <a:xfrm rot="5400000">
            <a:off x="5818915" y="2254038"/>
            <a:ext cx="230313" cy="110836"/>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sp>
        <p:nvSpPr>
          <p:cNvPr id="147" name="משולש שווה-שוקיים 146"/>
          <p:cNvSpPr/>
          <p:nvPr/>
        </p:nvSpPr>
        <p:spPr>
          <a:xfrm rot="5400000">
            <a:off x="6571620" y="2256789"/>
            <a:ext cx="230313" cy="110836"/>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e-IL" sz="1400"/>
          </a:p>
        </p:txBody>
      </p:sp>
      <p:pic>
        <p:nvPicPr>
          <p:cNvPr id="7" name="תמונה 6"/>
          <p:cNvPicPr>
            <a:picLocks noChangeAspect="1"/>
          </p:cNvPicPr>
          <p:nvPr/>
        </p:nvPicPr>
        <p:blipFill>
          <a:blip r:embed="rId3"/>
          <a:stretch>
            <a:fillRect/>
          </a:stretch>
        </p:blipFill>
        <p:spPr>
          <a:xfrm>
            <a:off x="2355646" y="2138394"/>
            <a:ext cx="369083" cy="370849"/>
          </a:xfrm>
          <a:prstGeom prst="rect">
            <a:avLst/>
          </a:prstGeom>
        </p:spPr>
      </p:pic>
      <p:pic>
        <p:nvPicPr>
          <p:cNvPr id="9" name="תמונה 8"/>
          <p:cNvPicPr>
            <a:picLocks noChangeAspect="1"/>
          </p:cNvPicPr>
          <p:nvPr/>
        </p:nvPicPr>
        <p:blipFill>
          <a:blip r:embed="rId4"/>
          <a:stretch>
            <a:fillRect/>
          </a:stretch>
        </p:blipFill>
        <p:spPr>
          <a:xfrm>
            <a:off x="3064783" y="2102439"/>
            <a:ext cx="448726" cy="446590"/>
          </a:xfrm>
          <a:prstGeom prst="rect">
            <a:avLst/>
          </a:prstGeom>
        </p:spPr>
      </p:pic>
      <p:pic>
        <p:nvPicPr>
          <p:cNvPr id="11" name="תמונה 10"/>
          <p:cNvPicPr>
            <a:picLocks noChangeAspect="1"/>
          </p:cNvPicPr>
          <p:nvPr/>
        </p:nvPicPr>
        <p:blipFill>
          <a:blip r:embed="rId5"/>
          <a:stretch>
            <a:fillRect/>
          </a:stretch>
        </p:blipFill>
        <p:spPr>
          <a:xfrm>
            <a:off x="3792793" y="2074836"/>
            <a:ext cx="446590" cy="446590"/>
          </a:xfrm>
          <a:prstGeom prst="rect">
            <a:avLst/>
          </a:prstGeom>
        </p:spPr>
      </p:pic>
      <p:pic>
        <p:nvPicPr>
          <p:cNvPr id="13" name="תמונה 12"/>
          <p:cNvPicPr>
            <a:picLocks noChangeAspect="1"/>
          </p:cNvPicPr>
          <p:nvPr/>
        </p:nvPicPr>
        <p:blipFill>
          <a:blip r:embed="rId6"/>
          <a:stretch>
            <a:fillRect/>
          </a:stretch>
        </p:blipFill>
        <p:spPr>
          <a:xfrm>
            <a:off x="4569901" y="2084846"/>
            <a:ext cx="446590" cy="446590"/>
          </a:xfrm>
          <a:prstGeom prst="rect">
            <a:avLst/>
          </a:prstGeom>
        </p:spPr>
      </p:pic>
      <p:pic>
        <p:nvPicPr>
          <p:cNvPr id="15" name="תמונה 14"/>
          <p:cNvPicPr>
            <a:picLocks noChangeAspect="1"/>
          </p:cNvPicPr>
          <p:nvPr/>
        </p:nvPicPr>
        <p:blipFill>
          <a:blip r:embed="rId7"/>
          <a:stretch>
            <a:fillRect/>
          </a:stretch>
        </p:blipFill>
        <p:spPr>
          <a:xfrm>
            <a:off x="5323588" y="2083854"/>
            <a:ext cx="446590" cy="448726"/>
          </a:xfrm>
          <a:prstGeom prst="rect">
            <a:avLst/>
          </a:prstGeom>
        </p:spPr>
      </p:pic>
      <p:pic>
        <p:nvPicPr>
          <p:cNvPr id="17" name="תמונה 16"/>
          <p:cNvPicPr>
            <a:picLocks noChangeAspect="1"/>
          </p:cNvPicPr>
          <p:nvPr/>
        </p:nvPicPr>
        <p:blipFill>
          <a:blip r:embed="rId8"/>
          <a:stretch>
            <a:fillRect/>
          </a:stretch>
        </p:blipFill>
        <p:spPr>
          <a:xfrm>
            <a:off x="6097295" y="2115734"/>
            <a:ext cx="405991" cy="407933"/>
          </a:xfrm>
          <a:prstGeom prst="rect">
            <a:avLst/>
          </a:prstGeom>
        </p:spPr>
      </p:pic>
      <p:grpSp>
        <p:nvGrpSpPr>
          <p:cNvPr id="4" name="Group 3"/>
          <p:cNvGrpSpPr/>
          <p:nvPr/>
        </p:nvGrpSpPr>
        <p:grpSpPr>
          <a:xfrm>
            <a:off x="7339213" y="1689722"/>
            <a:ext cx="3153392" cy="1969945"/>
            <a:chOff x="7339213" y="1689722"/>
            <a:chExt cx="3153392" cy="1969945"/>
          </a:xfrm>
        </p:grpSpPr>
        <p:sp>
          <p:nvSpPr>
            <p:cNvPr id="24" name="Freeform 5"/>
            <p:cNvSpPr>
              <a:spLocks/>
            </p:cNvSpPr>
            <p:nvPr/>
          </p:nvSpPr>
          <p:spPr bwMode="auto">
            <a:xfrm>
              <a:off x="7339213" y="1689722"/>
              <a:ext cx="3153392" cy="1969945"/>
            </a:xfrm>
            <a:custGeom>
              <a:avLst/>
              <a:gdLst>
                <a:gd name="T0" fmla="*/ 388 w 531"/>
                <a:gd name="T1" fmla="*/ 332 h 332"/>
                <a:gd name="T2" fmla="*/ 413 w 531"/>
                <a:gd name="T3" fmla="*/ 332 h 332"/>
                <a:gd name="T4" fmla="*/ 531 w 531"/>
                <a:gd name="T5" fmla="*/ 213 h 332"/>
                <a:gd name="T6" fmla="*/ 413 w 531"/>
                <a:gd name="T7" fmla="*/ 94 h 332"/>
                <a:gd name="T8" fmla="*/ 388 w 531"/>
                <a:gd name="T9" fmla="*/ 97 h 332"/>
                <a:gd name="T10" fmla="*/ 247 w 531"/>
                <a:gd name="T11" fmla="*/ 0 h 332"/>
                <a:gd name="T12" fmla="*/ 95 w 531"/>
                <a:gd name="T13" fmla="*/ 152 h 332"/>
                <a:gd name="T14" fmla="*/ 95 w 531"/>
                <a:gd name="T15" fmla="*/ 154 h 332"/>
                <a:gd name="T16" fmla="*/ 89 w 531"/>
                <a:gd name="T17" fmla="*/ 154 h 332"/>
                <a:gd name="T18" fmla="*/ 0 w 531"/>
                <a:gd name="T19" fmla="*/ 243 h 332"/>
                <a:gd name="T20" fmla="*/ 89 w 531"/>
                <a:gd name="T21" fmla="*/ 332 h 332"/>
                <a:gd name="T22" fmla="*/ 311 w 531"/>
                <a:gd name="T23"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332">
                  <a:moveTo>
                    <a:pt x="388" y="332"/>
                  </a:moveTo>
                  <a:cubicBezTo>
                    <a:pt x="418" y="332"/>
                    <a:pt x="166" y="332"/>
                    <a:pt x="413" y="332"/>
                  </a:cubicBezTo>
                  <a:cubicBezTo>
                    <a:pt x="478" y="332"/>
                    <a:pt x="531" y="279"/>
                    <a:pt x="531" y="213"/>
                  </a:cubicBezTo>
                  <a:cubicBezTo>
                    <a:pt x="531" y="148"/>
                    <a:pt x="478" y="94"/>
                    <a:pt x="413" y="94"/>
                  </a:cubicBezTo>
                  <a:cubicBezTo>
                    <a:pt x="404" y="94"/>
                    <a:pt x="396" y="95"/>
                    <a:pt x="388" y="97"/>
                  </a:cubicBezTo>
                  <a:cubicBezTo>
                    <a:pt x="366" y="40"/>
                    <a:pt x="311" y="0"/>
                    <a:pt x="247" y="0"/>
                  </a:cubicBezTo>
                  <a:cubicBezTo>
                    <a:pt x="163" y="0"/>
                    <a:pt x="95" y="68"/>
                    <a:pt x="95" y="152"/>
                  </a:cubicBezTo>
                  <a:cubicBezTo>
                    <a:pt x="95" y="154"/>
                    <a:pt x="95" y="154"/>
                    <a:pt x="95" y="154"/>
                  </a:cubicBezTo>
                  <a:cubicBezTo>
                    <a:pt x="93" y="154"/>
                    <a:pt x="91" y="154"/>
                    <a:pt x="89" y="154"/>
                  </a:cubicBezTo>
                  <a:cubicBezTo>
                    <a:pt x="40" y="154"/>
                    <a:pt x="0" y="194"/>
                    <a:pt x="0" y="243"/>
                  </a:cubicBezTo>
                  <a:cubicBezTo>
                    <a:pt x="0" y="292"/>
                    <a:pt x="40" y="332"/>
                    <a:pt x="89" y="332"/>
                  </a:cubicBezTo>
                  <a:cubicBezTo>
                    <a:pt x="123" y="332"/>
                    <a:pt x="274" y="332"/>
                    <a:pt x="311" y="332"/>
                  </a:cubicBezTo>
                </a:path>
              </a:pathLst>
            </a:custGeom>
            <a:solidFill>
              <a:srgbClr val="FFFFFF"/>
            </a:solidFill>
            <a:ln w="57150" cap="flat">
              <a:solidFill>
                <a:schemeClr val="bg1">
                  <a:lumMod val="8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he-IL" sz="1400" dirty="0"/>
            </a:p>
          </p:txBody>
        </p:sp>
        <p:pic>
          <p:nvPicPr>
            <p:cNvPr id="52" name="Shape 203" descr="תמונה קשורה"/>
            <p:cNvPicPr preferRelativeResize="0"/>
            <p:nvPr/>
          </p:nvPicPr>
          <p:blipFill rotWithShape="1">
            <a:blip r:embed="rId9">
              <a:alphaModFix/>
            </a:blip>
            <a:srcRect t="14098"/>
            <a:stretch/>
          </p:blipFill>
          <p:spPr>
            <a:xfrm>
              <a:off x="8827317" y="1948656"/>
              <a:ext cx="519601" cy="450251"/>
            </a:xfrm>
            <a:prstGeom prst="rect">
              <a:avLst/>
            </a:prstGeom>
            <a:noFill/>
            <a:ln>
              <a:noFill/>
            </a:ln>
          </p:spPr>
        </p:pic>
        <p:pic>
          <p:nvPicPr>
            <p:cNvPr id="65" name="Picture 176"/>
            <p:cNvPicPr>
              <a:picLocks noChangeAspect="1"/>
            </p:cNvPicPr>
            <p:nvPr/>
          </p:nvPicPr>
          <p:blipFill rotWithShape="1">
            <a:blip r:embed="rId10" cstate="print">
              <a:extLst>
                <a:ext uri="{28A0092B-C50C-407E-A947-70E740481C1C}">
                  <a14:useLocalDpi xmlns:a14="http://schemas.microsoft.com/office/drawing/2010/main" val="0"/>
                </a:ext>
              </a:extLst>
            </a:blip>
            <a:srcRect b="18072"/>
            <a:stretch/>
          </p:blipFill>
          <p:spPr>
            <a:xfrm>
              <a:off x="8221779" y="2115661"/>
              <a:ext cx="513148" cy="385112"/>
            </a:xfrm>
            <a:prstGeom prst="rect">
              <a:avLst/>
            </a:prstGeom>
          </p:spPr>
        </p:pic>
        <p:pic>
          <p:nvPicPr>
            <p:cNvPr id="49" name="Shape 200" descr="תוצאת תמונה עבור ‪docker container image‬‏"/>
            <p:cNvPicPr preferRelativeResize="0"/>
            <p:nvPr/>
          </p:nvPicPr>
          <p:blipFill rotWithShape="1">
            <a:blip r:embed="rId11">
              <a:alphaModFix/>
            </a:blip>
            <a:srcRect/>
            <a:stretch/>
          </p:blipFill>
          <p:spPr>
            <a:xfrm>
              <a:off x="8280621" y="2504779"/>
              <a:ext cx="585933" cy="527279"/>
            </a:xfrm>
            <a:prstGeom prst="rect">
              <a:avLst/>
            </a:prstGeom>
            <a:noFill/>
            <a:ln>
              <a:noFill/>
            </a:ln>
          </p:spPr>
        </p:pic>
        <p:pic>
          <p:nvPicPr>
            <p:cNvPr id="50" name="Shape 201" descr="תמונה קשורה"/>
            <p:cNvPicPr preferRelativeResize="0"/>
            <p:nvPr/>
          </p:nvPicPr>
          <p:blipFill rotWithShape="1">
            <a:blip r:embed="rId12">
              <a:alphaModFix/>
            </a:blip>
            <a:srcRect/>
            <a:stretch/>
          </p:blipFill>
          <p:spPr>
            <a:xfrm>
              <a:off x="8845935" y="2479863"/>
              <a:ext cx="936940" cy="402516"/>
            </a:xfrm>
            <a:prstGeom prst="rect">
              <a:avLst/>
            </a:prstGeom>
            <a:noFill/>
            <a:ln>
              <a:noFill/>
            </a:ln>
          </p:spPr>
        </p:pic>
        <p:pic>
          <p:nvPicPr>
            <p:cNvPr id="51" name="Shape 202" descr="תוצאת תמונה עבור ‪EC2 image‬‏"/>
            <p:cNvPicPr preferRelativeResize="0"/>
            <p:nvPr/>
          </p:nvPicPr>
          <p:blipFill rotWithShape="1">
            <a:blip r:embed="rId13">
              <a:alphaModFix/>
            </a:blip>
            <a:srcRect/>
            <a:stretch/>
          </p:blipFill>
          <p:spPr>
            <a:xfrm>
              <a:off x="8673063" y="3019768"/>
              <a:ext cx="1058548" cy="424646"/>
            </a:xfrm>
            <a:prstGeom prst="rect">
              <a:avLst/>
            </a:prstGeom>
            <a:noFill/>
            <a:ln>
              <a:noFill/>
            </a:ln>
          </p:spPr>
        </p:pic>
        <p:pic>
          <p:nvPicPr>
            <p:cNvPr id="54" name="Picture 28"/>
            <p:cNvPicPr>
              <a:picLocks noChangeAspect="1"/>
            </p:cNvPicPr>
            <p:nvPr/>
          </p:nvPicPr>
          <p:blipFill>
            <a:blip r:embed="rId14"/>
            <a:stretch>
              <a:fillRect/>
            </a:stretch>
          </p:blipFill>
          <p:spPr>
            <a:xfrm>
              <a:off x="7640066" y="3218061"/>
              <a:ext cx="959500" cy="246914"/>
            </a:xfrm>
            <a:prstGeom prst="rect">
              <a:avLst/>
            </a:prstGeom>
          </p:spPr>
        </p:pic>
        <p:pic>
          <p:nvPicPr>
            <p:cNvPr id="66" name="Picture 17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699996" y="2553421"/>
              <a:ext cx="529838" cy="322135"/>
            </a:xfrm>
            <a:prstGeom prst="rect">
              <a:avLst/>
            </a:prstGeom>
          </p:spPr>
        </p:pic>
        <p:pic>
          <p:nvPicPr>
            <p:cNvPr id="67" name="Picture 299"/>
            <p:cNvPicPr>
              <a:picLocks noChangeAspect="1"/>
            </p:cNvPicPr>
            <p:nvPr/>
          </p:nvPicPr>
          <p:blipFill>
            <a:blip r:embed="rId16"/>
            <a:stretch>
              <a:fillRect/>
            </a:stretch>
          </p:blipFill>
          <p:spPr>
            <a:xfrm>
              <a:off x="7770870" y="2718820"/>
              <a:ext cx="348947" cy="350953"/>
            </a:xfrm>
            <a:prstGeom prst="rect">
              <a:avLst/>
            </a:prstGeom>
          </p:spPr>
        </p:pic>
        <p:pic>
          <p:nvPicPr>
            <p:cNvPr id="68" name="Picture 181"/>
            <p:cNvPicPr>
              <a:picLocks noChangeAspect="1"/>
            </p:cNvPicPr>
            <p:nvPr/>
          </p:nvPicPr>
          <p:blipFill>
            <a:blip r:embed="rId17"/>
            <a:stretch>
              <a:fillRect/>
            </a:stretch>
          </p:blipFill>
          <p:spPr>
            <a:xfrm>
              <a:off x="9830525" y="3083167"/>
              <a:ext cx="280149" cy="356964"/>
            </a:xfrm>
            <a:prstGeom prst="rect">
              <a:avLst/>
            </a:prstGeom>
          </p:spPr>
        </p:pic>
      </p:grpSp>
      <p:grpSp>
        <p:nvGrpSpPr>
          <p:cNvPr id="27" name="קבוצה 26"/>
          <p:cNvGrpSpPr/>
          <p:nvPr/>
        </p:nvGrpSpPr>
        <p:grpSpPr>
          <a:xfrm>
            <a:off x="2127077" y="3111807"/>
            <a:ext cx="5372041" cy="842621"/>
            <a:chOff x="502169" y="2351551"/>
            <a:chExt cx="5372041" cy="842621"/>
          </a:xfrm>
        </p:grpSpPr>
        <p:pic>
          <p:nvPicPr>
            <p:cNvPr id="53" name="תמונה 52"/>
            <p:cNvPicPr>
              <a:picLocks noChangeAspect="1"/>
            </p:cNvPicPr>
            <p:nvPr/>
          </p:nvPicPr>
          <p:blipFill>
            <a:blip r:embed="rId18"/>
            <a:stretch>
              <a:fillRect/>
            </a:stretch>
          </p:blipFill>
          <p:spPr>
            <a:xfrm>
              <a:off x="502169" y="2351551"/>
              <a:ext cx="735698" cy="829718"/>
            </a:xfrm>
            <a:prstGeom prst="rect">
              <a:avLst/>
            </a:prstGeom>
          </p:spPr>
        </p:pic>
        <p:pic>
          <p:nvPicPr>
            <p:cNvPr id="58" name="תמונה 57"/>
            <p:cNvPicPr>
              <a:picLocks noChangeAspect="1"/>
            </p:cNvPicPr>
            <p:nvPr/>
          </p:nvPicPr>
          <p:blipFill>
            <a:blip r:embed="rId19"/>
            <a:stretch>
              <a:fillRect/>
            </a:stretch>
          </p:blipFill>
          <p:spPr>
            <a:xfrm>
              <a:off x="1912205" y="2355956"/>
              <a:ext cx="738050" cy="809930"/>
            </a:xfrm>
            <a:prstGeom prst="rect">
              <a:avLst/>
            </a:prstGeom>
          </p:spPr>
        </p:pic>
        <p:pic>
          <p:nvPicPr>
            <p:cNvPr id="59" name="תמונה 58"/>
            <p:cNvPicPr>
              <a:picLocks noChangeAspect="1"/>
            </p:cNvPicPr>
            <p:nvPr/>
          </p:nvPicPr>
          <p:blipFill>
            <a:blip r:embed="rId20"/>
            <a:stretch>
              <a:fillRect/>
            </a:stretch>
          </p:blipFill>
          <p:spPr>
            <a:xfrm>
              <a:off x="4388754" y="2351551"/>
              <a:ext cx="738050" cy="829718"/>
            </a:xfrm>
            <a:prstGeom prst="rect">
              <a:avLst/>
            </a:prstGeom>
          </p:spPr>
        </p:pic>
        <p:pic>
          <p:nvPicPr>
            <p:cNvPr id="60" name="תמונה 59"/>
            <p:cNvPicPr>
              <a:picLocks noChangeAspect="1"/>
            </p:cNvPicPr>
            <p:nvPr/>
          </p:nvPicPr>
          <p:blipFill>
            <a:blip r:embed="rId21"/>
            <a:stretch>
              <a:fillRect/>
            </a:stretch>
          </p:blipFill>
          <p:spPr>
            <a:xfrm>
              <a:off x="3249862" y="2351551"/>
              <a:ext cx="738050" cy="829718"/>
            </a:xfrm>
            <a:prstGeom prst="rect">
              <a:avLst/>
            </a:prstGeom>
          </p:spPr>
        </p:pic>
        <p:sp>
          <p:nvSpPr>
            <p:cNvPr id="70" name="Shape 392"/>
            <p:cNvSpPr txBox="1"/>
            <p:nvPr/>
          </p:nvSpPr>
          <p:spPr>
            <a:xfrm>
              <a:off x="1191083" y="2455573"/>
              <a:ext cx="912895" cy="738599"/>
            </a:xfrm>
            <a:prstGeom prst="rect">
              <a:avLst/>
            </a:prstGeom>
            <a:noFill/>
            <a:ln>
              <a:noFill/>
            </a:ln>
          </p:spPr>
          <p:txBody>
            <a:bodyPr lIns="91425" tIns="45700" rIns="91425" bIns="45700" anchor="ctr" anchorCtr="0">
              <a:noAutofit/>
            </a:bodyPr>
            <a:lstStyle/>
            <a:p>
              <a:pPr>
                <a:buClr>
                  <a:schemeClr val="dk2"/>
                </a:buClr>
                <a:buSzPct val="25000"/>
              </a:pPr>
              <a:r>
                <a:rPr lang="en-US" sz="900" dirty="0">
                  <a:solidFill>
                    <a:schemeClr val="dk2"/>
                  </a:solidFill>
                  <a:latin typeface="Arial" panose="020B0604020202020204" pitchFamily="34" charset="0"/>
                  <a:ea typeface="Calibri"/>
                  <a:cs typeface="Arial" panose="020B0604020202020204" pitchFamily="34" charset="0"/>
                  <a:sym typeface="Calibri"/>
                </a:rPr>
                <a:t>Business Owner</a:t>
              </a:r>
              <a:endParaRPr lang="en" sz="900" dirty="0">
                <a:solidFill>
                  <a:schemeClr val="dk2"/>
                </a:solidFill>
                <a:latin typeface="Arial" panose="020B0604020202020204" pitchFamily="34" charset="0"/>
                <a:ea typeface="Calibri"/>
                <a:cs typeface="Arial" panose="020B0604020202020204" pitchFamily="34" charset="0"/>
                <a:sym typeface="Calibri"/>
              </a:endParaRPr>
            </a:p>
          </p:txBody>
        </p:sp>
        <p:sp>
          <p:nvSpPr>
            <p:cNvPr id="71" name="Shape 393"/>
            <p:cNvSpPr txBox="1"/>
            <p:nvPr/>
          </p:nvSpPr>
          <p:spPr>
            <a:xfrm>
              <a:off x="2597430" y="2630010"/>
              <a:ext cx="771708" cy="227239"/>
            </a:xfrm>
            <a:prstGeom prst="rect">
              <a:avLst/>
            </a:prstGeom>
            <a:noFill/>
            <a:ln>
              <a:noFill/>
            </a:ln>
          </p:spPr>
          <p:txBody>
            <a:bodyPr lIns="91425" tIns="45700" rIns="91425" bIns="45700" anchor="t" anchorCtr="0">
              <a:noAutofit/>
            </a:bodyPr>
            <a:lstStyle/>
            <a:p>
              <a:pPr>
                <a:buClr>
                  <a:schemeClr val="dk2"/>
                </a:buClr>
                <a:buSzPct val="25000"/>
              </a:pPr>
              <a:r>
                <a:rPr lang="en-US" sz="900" dirty="0">
                  <a:solidFill>
                    <a:schemeClr val="dk2"/>
                  </a:solidFill>
                  <a:latin typeface="Arial" panose="020B0604020202020204" pitchFamily="34" charset="0"/>
                  <a:ea typeface="Calibri"/>
                  <a:cs typeface="Arial" panose="020B0604020202020204" pitchFamily="34" charset="0"/>
                  <a:sym typeface="Calibri"/>
                </a:rPr>
                <a:t>Security owner</a:t>
              </a:r>
              <a:endParaRPr lang="en" sz="900" dirty="0">
                <a:solidFill>
                  <a:schemeClr val="dk2"/>
                </a:solidFill>
                <a:latin typeface="Arial" panose="020B0604020202020204" pitchFamily="34" charset="0"/>
                <a:ea typeface="Calibri"/>
                <a:cs typeface="Arial" panose="020B0604020202020204" pitchFamily="34" charset="0"/>
                <a:sym typeface="Calibri"/>
              </a:endParaRPr>
            </a:p>
          </p:txBody>
        </p:sp>
        <p:sp>
          <p:nvSpPr>
            <p:cNvPr id="72" name="Shape 394"/>
            <p:cNvSpPr txBox="1"/>
            <p:nvPr/>
          </p:nvSpPr>
          <p:spPr>
            <a:xfrm>
              <a:off x="3935165" y="2677920"/>
              <a:ext cx="502170" cy="244394"/>
            </a:xfrm>
            <a:prstGeom prst="rect">
              <a:avLst/>
            </a:prstGeom>
            <a:noFill/>
            <a:ln>
              <a:noFill/>
            </a:ln>
          </p:spPr>
          <p:txBody>
            <a:bodyPr lIns="91425" tIns="45700" rIns="91425" bIns="45700" anchor="ctr" anchorCtr="0">
              <a:noAutofit/>
            </a:bodyPr>
            <a:lstStyle/>
            <a:p>
              <a:pPr>
                <a:buClr>
                  <a:schemeClr val="dk2"/>
                </a:buClr>
                <a:buSzPct val="25000"/>
              </a:pPr>
              <a:r>
                <a:rPr lang="en-US" sz="900" dirty="0">
                  <a:solidFill>
                    <a:schemeClr val="dk2"/>
                  </a:solidFill>
                  <a:latin typeface="Arial" panose="020B0604020202020204" pitchFamily="34" charset="0"/>
                  <a:ea typeface="Calibri"/>
                  <a:cs typeface="Arial" panose="020B0604020202020204" pitchFamily="34" charset="0"/>
                  <a:sym typeface="Calibri"/>
                </a:rPr>
                <a:t>Ops</a:t>
              </a:r>
              <a:endParaRPr lang="en" sz="900" dirty="0">
                <a:solidFill>
                  <a:schemeClr val="dk2"/>
                </a:solidFill>
                <a:latin typeface="Arial" panose="020B0604020202020204" pitchFamily="34" charset="0"/>
                <a:ea typeface="Calibri"/>
                <a:cs typeface="Arial" panose="020B0604020202020204" pitchFamily="34" charset="0"/>
                <a:sym typeface="Calibri"/>
              </a:endParaRPr>
            </a:p>
          </p:txBody>
        </p:sp>
        <p:sp>
          <p:nvSpPr>
            <p:cNvPr id="73" name="Shape 395"/>
            <p:cNvSpPr txBox="1"/>
            <p:nvPr/>
          </p:nvSpPr>
          <p:spPr>
            <a:xfrm>
              <a:off x="5077163" y="2674276"/>
              <a:ext cx="797047" cy="266160"/>
            </a:xfrm>
            <a:prstGeom prst="rect">
              <a:avLst/>
            </a:prstGeom>
            <a:noFill/>
            <a:ln>
              <a:noFill/>
            </a:ln>
          </p:spPr>
          <p:txBody>
            <a:bodyPr lIns="91425" tIns="45700" rIns="91425" bIns="45700" anchor="t" anchorCtr="0">
              <a:noAutofit/>
            </a:bodyPr>
            <a:lstStyle/>
            <a:p>
              <a:pPr>
                <a:buClr>
                  <a:schemeClr val="dk2"/>
                </a:buClr>
                <a:buSzPct val="25000"/>
              </a:pPr>
              <a:r>
                <a:rPr lang="en-US" sz="900" dirty="0">
                  <a:solidFill>
                    <a:schemeClr val="dk2"/>
                  </a:solidFill>
                  <a:latin typeface="Arial" panose="020B0604020202020204" pitchFamily="34" charset="0"/>
                  <a:ea typeface="Calibri"/>
                  <a:cs typeface="Arial" panose="020B0604020202020204" pitchFamily="34" charset="0"/>
                  <a:sym typeface="Calibri"/>
                </a:rPr>
                <a:t>Developer</a:t>
              </a:r>
              <a:endParaRPr lang="en" sz="900" dirty="0">
                <a:solidFill>
                  <a:schemeClr val="dk2"/>
                </a:solidFill>
                <a:latin typeface="Arial" panose="020B0604020202020204" pitchFamily="34" charset="0"/>
                <a:ea typeface="Calibri"/>
                <a:cs typeface="Arial" panose="020B0604020202020204" pitchFamily="34" charset="0"/>
                <a:sym typeface="Calibri"/>
              </a:endParaRPr>
            </a:p>
          </p:txBody>
        </p:sp>
      </p:grpSp>
      <p:sp>
        <p:nvSpPr>
          <p:cNvPr id="57" name="Rectangle 56"/>
          <p:cNvSpPr/>
          <p:nvPr/>
        </p:nvSpPr>
        <p:spPr>
          <a:xfrm>
            <a:off x="2066909" y="4364542"/>
            <a:ext cx="7557543" cy="1919363"/>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82880" rIns="182880" rtlCol="0" anchor="ctr"/>
          <a:lstStyle/>
          <a:p>
            <a:pPr marL="231775" indent="-231775">
              <a:spcAft>
                <a:spcPts val="600"/>
              </a:spcAft>
              <a:buClr>
                <a:schemeClr val="accent1"/>
              </a:buClr>
              <a:buFont typeface="Arial" panose="020B0604020202020204" pitchFamily="34" charset="0"/>
              <a:buChar char="•"/>
              <a:tabLst>
                <a:tab pos="228600" algn="l"/>
              </a:tabLst>
            </a:pPr>
            <a:r>
              <a:rPr lang="cs-CZ" sz="1400" dirty="0" smtClean="0">
                <a:solidFill>
                  <a:schemeClr val="tx1"/>
                </a:solidFill>
                <a:latin typeface="Arial" panose="020B0604020202020204" pitchFamily="34" charset="0"/>
                <a:cs typeface="Arial" panose="020B0604020202020204" pitchFamily="34" charset="0"/>
              </a:rPr>
              <a:t>Správa a zabezpečení hesel a secrets v prostředí </a:t>
            </a:r>
            <a:r>
              <a:rPr lang="en-GB" sz="1400" dirty="0" smtClean="0">
                <a:solidFill>
                  <a:schemeClr val="tx1"/>
                </a:solidFill>
                <a:latin typeface="Arial" panose="020B0604020202020204" pitchFamily="34" charset="0"/>
                <a:cs typeface="Arial" panose="020B0604020202020204" pitchFamily="34" charset="0"/>
              </a:rPr>
              <a:t>DevOps</a:t>
            </a:r>
          </a:p>
          <a:p>
            <a:pPr marL="231775" indent="-231775">
              <a:spcAft>
                <a:spcPts val="600"/>
              </a:spcAft>
              <a:buClr>
                <a:schemeClr val="accent1"/>
              </a:buClr>
              <a:buFont typeface="Arial" panose="020B0604020202020204" pitchFamily="34" charset="0"/>
              <a:buChar char="•"/>
              <a:tabLst>
                <a:tab pos="228600" algn="l"/>
              </a:tabLst>
            </a:pPr>
            <a:r>
              <a:rPr lang="cs-CZ" sz="1400" dirty="0" smtClean="0">
                <a:solidFill>
                  <a:schemeClr val="tx1"/>
                </a:solidFill>
                <a:latin typeface="Arial" panose="020B0604020202020204" pitchFamily="34" charset="0"/>
                <a:cs typeface="Arial" panose="020B0604020202020204" pitchFamily="34" charset="0"/>
              </a:rPr>
              <a:t>Poskytuje platformu pro správu přihlašovacích údaju pro containerizaci</a:t>
            </a:r>
            <a:endParaRPr lang="en-GB" sz="1400" dirty="0" smtClean="0">
              <a:solidFill>
                <a:schemeClr val="tx1"/>
              </a:solidFill>
              <a:latin typeface="Arial" panose="020B0604020202020204" pitchFamily="34" charset="0"/>
              <a:cs typeface="Arial" panose="020B0604020202020204" pitchFamily="34" charset="0"/>
            </a:endParaRPr>
          </a:p>
          <a:p>
            <a:pPr marL="231775" indent="-231775">
              <a:spcAft>
                <a:spcPts val="600"/>
              </a:spcAft>
              <a:buClr>
                <a:schemeClr val="accent1"/>
              </a:buClr>
              <a:buFont typeface="Arial" panose="020B0604020202020204" pitchFamily="34" charset="0"/>
              <a:buChar char="•"/>
              <a:tabLst>
                <a:tab pos="228600" algn="l"/>
              </a:tabLst>
            </a:pPr>
            <a:r>
              <a:rPr lang="cs-CZ" sz="1400" dirty="0" smtClean="0">
                <a:solidFill>
                  <a:schemeClr val="tx1"/>
                </a:solidFill>
                <a:latin typeface="Arial" panose="020B0604020202020204" pitchFamily="34" charset="0"/>
                <a:cs typeface="Arial" panose="020B0604020202020204" pitchFamily="34" charset="0"/>
              </a:rPr>
              <a:t>Umožňuje snadnou integraci s </a:t>
            </a:r>
            <a:r>
              <a:rPr lang="en-GB" sz="1400" dirty="0" smtClean="0">
                <a:solidFill>
                  <a:schemeClr val="tx1"/>
                </a:solidFill>
                <a:latin typeface="Arial" panose="020B0604020202020204" pitchFamily="34" charset="0"/>
                <a:cs typeface="Arial" panose="020B0604020202020204" pitchFamily="34" charset="0"/>
              </a:rPr>
              <a:t>Enterprise Password Vault</a:t>
            </a:r>
            <a:r>
              <a:rPr lang="cs-CZ" sz="1400" dirty="0" smtClean="0">
                <a:solidFill>
                  <a:schemeClr val="tx1"/>
                </a:solidFill>
                <a:latin typeface="Arial" panose="020B0604020202020204" pitchFamily="34" charset="0"/>
                <a:cs typeface="Arial" panose="020B0604020202020204" pitchFamily="34" charset="0"/>
              </a:rPr>
              <a:t>, </a:t>
            </a:r>
            <a:r>
              <a:rPr lang="en-GB" sz="1400" dirty="0" smtClean="0">
                <a:solidFill>
                  <a:schemeClr val="tx1"/>
                </a:solidFill>
                <a:latin typeface="Arial" panose="020B0604020202020204" pitchFamily="34" charset="0"/>
                <a:cs typeface="Arial" panose="020B0604020202020204" pitchFamily="34" charset="0"/>
              </a:rPr>
              <a:t>DevOps</a:t>
            </a:r>
            <a:r>
              <a:rPr lang="cs-CZ" sz="1400" dirty="0" smtClean="0">
                <a:solidFill>
                  <a:schemeClr val="tx1"/>
                </a:solidFill>
                <a:latin typeface="Arial" panose="020B0604020202020204" pitchFamily="34" charset="0"/>
                <a:cs typeface="Arial" panose="020B0604020202020204" pitchFamily="34" charset="0"/>
              </a:rPr>
              <a:t> nástroji, ADLDAP a SIEM</a:t>
            </a:r>
            <a:endParaRPr lang="en-GB" sz="1400" dirty="0" smtClean="0">
              <a:solidFill>
                <a:schemeClr val="tx1"/>
              </a:solidFill>
              <a:latin typeface="Arial" panose="020B0604020202020204" pitchFamily="34" charset="0"/>
              <a:cs typeface="Arial" panose="020B0604020202020204" pitchFamily="34" charset="0"/>
            </a:endParaRPr>
          </a:p>
          <a:p>
            <a:pPr marL="231775" indent="-231775">
              <a:spcAft>
                <a:spcPts val="600"/>
              </a:spcAft>
              <a:buClr>
                <a:schemeClr val="accent1"/>
              </a:buClr>
              <a:buFont typeface="Arial" panose="020B0604020202020204" pitchFamily="34" charset="0"/>
              <a:buChar char="•"/>
              <a:tabLst>
                <a:tab pos="228600" algn="l"/>
              </a:tabLst>
            </a:pPr>
            <a:r>
              <a:rPr lang="cs-CZ" sz="1400" dirty="0" smtClean="0">
                <a:solidFill>
                  <a:schemeClr val="tx1"/>
                </a:solidFill>
                <a:latin typeface="Arial" panose="020B0604020202020204" pitchFamily="34" charset="0"/>
                <a:cs typeface="Arial" panose="020B0604020202020204" pitchFamily="34" charset="0"/>
              </a:rPr>
              <a:t>Dvě možnosti nasazení</a:t>
            </a:r>
            <a:r>
              <a:rPr lang="en-GB" sz="1400" dirty="0" smtClean="0">
                <a:solidFill>
                  <a:schemeClr val="tx1"/>
                </a:solidFill>
                <a:latin typeface="Arial" panose="020B0604020202020204" pitchFamily="34" charset="0"/>
                <a:cs typeface="Arial" panose="020B0604020202020204" pitchFamily="34" charset="0"/>
              </a:rPr>
              <a:t>: open source software a Enterprise </a:t>
            </a:r>
            <a:r>
              <a:rPr lang="en-GB" sz="1400" dirty="0" err="1" smtClean="0">
                <a:solidFill>
                  <a:schemeClr val="tx1"/>
                </a:solidFill>
                <a:latin typeface="Arial" panose="020B0604020202020204" pitchFamily="34" charset="0"/>
                <a:cs typeface="Arial" panose="020B0604020202020204" pitchFamily="34" charset="0"/>
              </a:rPr>
              <a:t>ver</a:t>
            </a:r>
            <a:r>
              <a:rPr lang="cs-CZ" sz="1400" dirty="0" smtClean="0">
                <a:solidFill>
                  <a:schemeClr val="tx1"/>
                </a:solidFill>
                <a:latin typeface="Arial" panose="020B0604020202020204" pitchFamily="34" charset="0"/>
                <a:cs typeface="Arial" panose="020B0604020202020204" pitchFamily="34" charset="0"/>
              </a:rPr>
              <a:t>ze</a:t>
            </a:r>
            <a:endParaRPr lang="en-GB" sz="1400" dirty="0" smtClean="0">
              <a:solidFill>
                <a:schemeClr val="tx1"/>
              </a:solidFill>
              <a:latin typeface="Arial" panose="020B0604020202020204" pitchFamily="34" charset="0"/>
              <a:cs typeface="Arial" panose="020B0604020202020204" pitchFamily="34" charset="0"/>
            </a:endParaRPr>
          </a:p>
          <a:p>
            <a:pPr marL="231775" indent="-231775">
              <a:spcAft>
                <a:spcPts val="600"/>
              </a:spcAft>
              <a:buClr>
                <a:schemeClr val="accent1"/>
              </a:buClr>
              <a:buFont typeface="Arial" panose="020B0604020202020204" pitchFamily="34" charset="0"/>
              <a:buChar char="•"/>
              <a:tabLst>
                <a:tab pos="228600" algn="l"/>
              </a:tabLst>
            </a:pPr>
            <a:endParaRPr lang="en-GB" sz="1400" dirty="0">
              <a:solidFill>
                <a:schemeClr val="tx1"/>
              </a:solidFill>
              <a:latin typeface="Arial" panose="020B0604020202020204" pitchFamily="34" charset="0"/>
              <a:cs typeface="Arial" panose="020B0604020202020204" pitchFamily="34" charset="0"/>
            </a:endParaRPr>
          </a:p>
        </p:txBody>
      </p:sp>
      <p:pic>
        <p:nvPicPr>
          <p:cNvPr id="55" name="Picture 54"/>
          <p:cNvPicPr>
            <a:picLocks noChangeAspect="1"/>
          </p:cNvPicPr>
          <p:nvPr/>
        </p:nvPicPr>
        <p:blipFill>
          <a:blip r:embed="rId22"/>
          <a:stretch>
            <a:fillRect/>
          </a:stretch>
        </p:blipFill>
        <p:spPr>
          <a:xfrm>
            <a:off x="9951860" y="-27219"/>
            <a:ext cx="2246859" cy="1116408"/>
          </a:xfrm>
          <a:prstGeom prst="rect">
            <a:avLst/>
          </a:prstGeom>
        </p:spPr>
      </p:pic>
    </p:spTree>
    <p:extLst>
      <p:ext uri="{BB962C8B-B14F-4D97-AF65-F5344CB8AC3E}">
        <p14:creationId xmlns:p14="http://schemas.microsoft.com/office/powerpoint/2010/main" val="4103779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65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300" fill="hold"/>
                                        <p:tgtEl>
                                          <p:spTgt spid="69"/>
                                        </p:tgtEl>
                                        <p:attrNameLst>
                                          <p:attrName>ppt_x</p:attrName>
                                        </p:attrNameLst>
                                      </p:cBhvr>
                                      <p:tavLst>
                                        <p:tav tm="0">
                                          <p:val>
                                            <p:strVal val="0-#ppt_w/2"/>
                                          </p:val>
                                        </p:tav>
                                        <p:tav tm="100000">
                                          <p:val>
                                            <p:strVal val="#ppt_x"/>
                                          </p:val>
                                        </p:tav>
                                      </p:tavLst>
                                    </p:anim>
                                    <p:anim calcmode="lin" valueType="num">
                                      <p:cBhvr additive="base">
                                        <p:cTn id="12"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cap="none" dirty="0" smtClean="0"/>
              <a:t>ON-DEMAND PRIVILEGES MANAGER</a:t>
            </a:r>
            <a:endParaRPr lang="en-US" cap="none" dirty="0"/>
          </a:p>
        </p:txBody>
      </p:sp>
      <p:sp>
        <p:nvSpPr>
          <p:cNvPr id="4" name="Slide Number Placeholder 3"/>
          <p:cNvSpPr>
            <a:spLocks noGrp="1"/>
          </p:cNvSpPr>
          <p:nvPr>
            <p:ph type="sldNum" sz="quarter" idx="12"/>
          </p:nvPr>
        </p:nvSpPr>
        <p:spPr/>
        <p:txBody>
          <a:bodyPr/>
          <a:lstStyle/>
          <a:p>
            <a:fld id="{3DB5E446-421A-E746-A83E-D1D14D8D9CBB}" type="slidenum">
              <a:rPr lang="en-US" smtClean="0"/>
              <a:t>19</a:t>
            </a:fld>
            <a:endParaRPr lang="en-US" dirty="0"/>
          </a:p>
        </p:txBody>
      </p:sp>
      <p:grpSp>
        <p:nvGrpSpPr>
          <p:cNvPr id="5" name="Group 4"/>
          <p:cNvGrpSpPr/>
          <p:nvPr/>
        </p:nvGrpSpPr>
        <p:grpSpPr>
          <a:xfrm>
            <a:off x="8296780" y="1376774"/>
            <a:ext cx="2167953" cy="2336596"/>
            <a:chOff x="6696580" y="1181045"/>
            <a:chExt cx="2167953" cy="2336596"/>
          </a:xfrm>
        </p:grpSpPr>
        <p:sp>
          <p:nvSpPr>
            <p:cNvPr id="6" name="Rectangle 5"/>
            <p:cNvSpPr/>
            <p:nvPr>
              <p:custDataLst>
                <p:tags r:id="rId1"/>
              </p:custDataLst>
            </p:nvPr>
          </p:nvSpPr>
          <p:spPr>
            <a:xfrm>
              <a:off x="6764323" y="1181045"/>
              <a:ext cx="2013806" cy="2336596"/>
            </a:xfrm>
            <a:prstGeom prst="rect">
              <a:avLst/>
            </a:prstGeom>
            <a:gradFill>
              <a:gsLst>
                <a:gs pos="5000">
                  <a:schemeClr val="accent2">
                    <a:lumMod val="20000"/>
                    <a:lumOff val="80000"/>
                  </a:schemeClr>
                </a:gs>
                <a:gs pos="41000">
                  <a:schemeClr val="accent2">
                    <a:lumMod val="20000"/>
                    <a:lumOff val="80000"/>
                  </a:schemeClr>
                </a:gs>
                <a:gs pos="90000">
                  <a:schemeClr val="bg1"/>
                </a:gs>
              </a:gsLst>
              <a:lin ang="5400000" scaled="0"/>
            </a:grad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980614" y="2129169"/>
              <a:ext cx="768096" cy="251494"/>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RHEL</a:t>
              </a:r>
              <a:endParaRPr lang="he-IL" sz="1000" b="1" dirty="0">
                <a:latin typeface="Arial" panose="020B0604020202020204" pitchFamily="34" charset="0"/>
                <a:cs typeface="Arial" panose="020B0604020202020204" pitchFamily="34" charset="0"/>
              </a:endParaRPr>
            </a:p>
          </p:txBody>
        </p:sp>
        <p:sp>
          <p:nvSpPr>
            <p:cNvPr id="8" name="TextBox 7"/>
            <p:cNvSpPr txBox="1"/>
            <p:nvPr/>
          </p:nvSpPr>
          <p:spPr>
            <a:xfrm>
              <a:off x="7686585" y="2129169"/>
              <a:ext cx="1000215" cy="251494"/>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AIX</a:t>
              </a:r>
              <a:endParaRPr lang="he-IL" sz="1000" b="1" dirty="0">
                <a:latin typeface="Arial" panose="020B0604020202020204" pitchFamily="34" charset="0"/>
                <a:cs typeface="Arial" panose="020B0604020202020204" pitchFamily="34" charset="0"/>
              </a:endParaRPr>
            </a:p>
          </p:txBody>
        </p:sp>
        <p:pic>
          <p:nvPicPr>
            <p:cNvPr id="9" name="Picture 8"/>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7126531" y="1709223"/>
              <a:ext cx="476379" cy="354288"/>
            </a:xfrm>
            <a:prstGeom prst="rect">
              <a:avLst/>
            </a:prstGeom>
          </p:spPr>
        </p:pic>
        <p:sp>
          <p:nvSpPr>
            <p:cNvPr id="10" name="TextBox 9"/>
            <p:cNvSpPr txBox="1"/>
            <p:nvPr/>
          </p:nvSpPr>
          <p:spPr>
            <a:xfrm>
              <a:off x="6696580" y="1255023"/>
              <a:ext cx="2167953" cy="307777"/>
            </a:xfrm>
            <a:prstGeom prst="rect">
              <a:avLst/>
            </a:prstGeom>
            <a:noFill/>
          </p:spPr>
          <p:txBody>
            <a:bodyPr wrap="square" rtlCol="0">
              <a:spAutoFit/>
            </a:bodyPr>
            <a:lstStyle/>
            <a:p>
              <a:pPr algn="ctr"/>
              <a:r>
                <a:rPr lang="en-US" sz="1400" b="1" u="sng" dirty="0" smtClean="0">
                  <a:latin typeface="Arial" panose="020B0604020202020204" pitchFamily="34" charset="0"/>
                  <a:cs typeface="Arial" pitchFamily="34" charset="0"/>
                </a:rPr>
                <a:t>Target Resources</a:t>
              </a:r>
            </a:p>
          </p:txBody>
        </p:sp>
        <p:pic>
          <p:nvPicPr>
            <p:cNvPr id="11" name="Picture 10"/>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7948503" y="1704683"/>
              <a:ext cx="476379" cy="354288"/>
            </a:xfrm>
            <a:prstGeom prst="rect">
              <a:avLst/>
            </a:prstGeom>
          </p:spPr>
        </p:pic>
        <p:sp>
          <p:nvSpPr>
            <p:cNvPr id="12" name="TextBox 11"/>
            <p:cNvSpPr txBox="1"/>
            <p:nvPr/>
          </p:nvSpPr>
          <p:spPr>
            <a:xfrm>
              <a:off x="7057555" y="2916482"/>
              <a:ext cx="768096" cy="251494"/>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Solaris</a:t>
              </a:r>
              <a:endParaRPr lang="he-IL" sz="1000" b="1" dirty="0">
                <a:latin typeface="Arial" panose="020B0604020202020204" pitchFamily="34" charset="0"/>
                <a:cs typeface="Arial" panose="020B0604020202020204" pitchFamily="34" charset="0"/>
              </a:endParaRPr>
            </a:p>
          </p:txBody>
        </p:sp>
        <p:pic>
          <p:nvPicPr>
            <p:cNvPr id="13" name="Picture 12"/>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7203472" y="2496536"/>
              <a:ext cx="476379" cy="354288"/>
            </a:xfrm>
            <a:prstGeom prst="rect">
              <a:avLst/>
            </a:prstGeom>
          </p:spPr>
        </p:pic>
        <p:sp>
          <p:nvSpPr>
            <p:cNvPr id="14" name="TextBox 13"/>
            <p:cNvSpPr txBox="1"/>
            <p:nvPr/>
          </p:nvSpPr>
          <p:spPr>
            <a:xfrm>
              <a:off x="7802644" y="2925547"/>
              <a:ext cx="768096" cy="251494"/>
            </a:xfrm>
            <a:prstGeom prst="rect">
              <a:avLst/>
            </a:prstGeom>
            <a:noFill/>
          </p:spPr>
          <p:txBody>
            <a:bodyPr wrap="square" lIns="96661" tIns="48331" rIns="96661" bIns="48331" rtlCol="1">
              <a:spAutoFit/>
            </a:bodyPr>
            <a:lstStyle/>
            <a:p>
              <a:pPr algn="ctr"/>
              <a:r>
                <a:rPr lang="en-US" sz="1000" b="1" dirty="0" smtClean="0">
                  <a:latin typeface="Arial" panose="020B0604020202020204" pitchFamily="34" charset="0"/>
                  <a:cs typeface="Arial" panose="020B0604020202020204" pitchFamily="34" charset="0"/>
                </a:rPr>
                <a:t>SUSE</a:t>
              </a:r>
              <a:endParaRPr lang="he-IL" sz="1000" b="1" dirty="0">
                <a:latin typeface="Arial" panose="020B0604020202020204" pitchFamily="34" charset="0"/>
                <a:cs typeface="Arial" panose="020B0604020202020204" pitchFamily="34" charset="0"/>
              </a:endParaRPr>
            </a:p>
          </p:txBody>
        </p:sp>
        <p:pic>
          <p:nvPicPr>
            <p:cNvPr id="15" name="Picture 14"/>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7948503" y="2478043"/>
              <a:ext cx="476379" cy="354288"/>
            </a:xfrm>
            <a:prstGeom prst="rect">
              <a:avLst/>
            </a:prstGeom>
          </p:spPr>
        </p:pic>
      </p:grpSp>
      <p:sp>
        <p:nvSpPr>
          <p:cNvPr id="16" name="Pentagon 15"/>
          <p:cNvSpPr/>
          <p:nvPr/>
        </p:nvSpPr>
        <p:spPr>
          <a:xfrm rot="10800000">
            <a:off x="5251366" y="1111723"/>
            <a:ext cx="2098583" cy="1785154"/>
          </a:xfrm>
          <a:prstGeom prst="homePlate">
            <a:avLst>
              <a:gd name="adj" fmla="val 34749"/>
            </a:avLst>
          </a:prstGeom>
          <a:gradFill>
            <a:gsLst>
              <a:gs pos="0">
                <a:schemeClr val="bg1">
                  <a:lumMod val="75000"/>
                </a:schemeClr>
              </a:gs>
              <a:gs pos="75000">
                <a:srgbClr val="F2F2F2"/>
              </a:gs>
              <a:gs pos="27000">
                <a:schemeClr val="bg1">
                  <a:lumMod val="95000"/>
                </a:schemeClr>
              </a:gs>
              <a:gs pos="93000">
                <a:schemeClr val="bg1"/>
              </a:gs>
            </a:gsLst>
            <a:lin ang="10800000" scaled="0"/>
          </a:gradFill>
          <a:ln>
            <a:gradFill>
              <a:gsLst>
                <a:gs pos="0">
                  <a:schemeClr val="tx1">
                    <a:lumMod val="50000"/>
                    <a:lumOff val="50000"/>
                  </a:schemeClr>
                </a:gs>
                <a:gs pos="22000">
                  <a:schemeClr val="bg1">
                    <a:lumMod val="75000"/>
                  </a:schemeClr>
                </a:gs>
                <a:gs pos="49000">
                  <a:schemeClr val="bg1">
                    <a:lumMod val="85000"/>
                  </a:schemeClr>
                </a:gs>
                <a:gs pos="80000">
                  <a:schemeClr val="bg2"/>
                </a:gs>
              </a:gsLst>
              <a:lin ang="10800000" scaled="0"/>
            </a:gra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8"/>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4076147" y="1431556"/>
            <a:ext cx="1143529" cy="1123290"/>
          </a:xfrm>
          <a:prstGeom prst="rect">
            <a:avLst/>
          </a:prstGeom>
          <a:noFill/>
          <a:ln w="9525">
            <a:noFill/>
            <a:miter lim="800000"/>
            <a:headEnd/>
            <a:tailEnd/>
          </a:ln>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96122" y="2872679"/>
            <a:ext cx="884840" cy="1072046"/>
          </a:xfrm>
          <a:prstGeom prst="rect">
            <a:avLst/>
          </a:prstGeom>
        </p:spPr>
      </p:pic>
      <p:pic>
        <p:nvPicPr>
          <p:cNvPr id="19" name="Picture 2"/>
          <p:cNvPicPr>
            <a:picLocks noChangeAspect="1" noChangeArrowheads="1"/>
          </p:cNvPicPr>
          <p:nvPr/>
        </p:nvPicPr>
        <p:blipFill>
          <a:blip r:embed="rId11" cstate="print"/>
          <a:srcRect/>
          <a:stretch>
            <a:fillRect/>
          </a:stretch>
        </p:blipFill>
        <p:spPr bwMode="auto">
          <a:xfrm>
            <a:off x="6675368" y="3103030"/>
            <a:ext cx="1982387" cy="1294685"/>
          </a:xfrm>
          <a:prstGeom prst="rect">
            <a:avLst/>
          </a:prstGeom>
          <a:noFill/>
          <a:ln w="9525">
            <a:noFill/>
            <a:miter lim="800000"/>
            <a:headEnd/>
            <a:tailEnd/>
          </a:ln>
        </p:spPr>
      </p:pic>
      <p:cxnSp>
        <p:nvCxnSpPr>
          <p:cNvPr id="20" name="Straight Arrow Connector 19"/>
          <p:cNvCxnSpPr/>
          <p:nvPr/>
        </p:nvCxnSpPr>
        <p:spPr>
          <a:xfrm>
            <a:off x="3552952" y="3729970"/>
            <a:ext cx="310896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a:off x="5861758" y="2082809"/>
            <a:ext cx="1531393" cy="246221"/>
            <a:chOff x="4266685" y="2086244"/>
            <a:chExt cx="1531393" cy="246221"/>
          </a:xfrm>
        </p:grpSpPr>
        <p:pic>
          <p:nvPicPr>
            <p:cNvPr id="22" name="Picture 30"/>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4266685" y="2089793"/>
              <a:ext cx="241184" cy="241184"/>
            </a:xfrm>
            <a:prstGeom prst="rect">
              <a:avLst/>
            </a:prstGeom>
            <a:noFill/>
            <a:ln w="9525">
              <a:noFill/>
              <a:miter lim="800000"/>
              <a:headEnd/>
              <a:tailEnd/>
            </a:ln>
          </p:spPr>
        </p:pic>
        <p:sp>
          <p:nvSpPr>
            <p:cNvPr id="23" name="TextBox 22"/>
            <p:cNvSpPr txBox="1"/>
            <p:nvPr/>
          </p:nvSpPr>
          <p:spPr>
            <a:xfrm>
              <a:off x="4502469" y="2086244"/>
              <a:ext cx="1295609" cy="246221"/>
            </a:xfrm>
            <a:prstGeom prst="rect">
              <a:avLst/>
            </a:prstGeom>
            <a:noFill/>
          </p:spPr>
          <p:txBody>
            <a:bodyPr wrap="square" rtlCol="0">
              <a:spAutoFit/>
            </a:bodyPr>
            <a:lstStyle/>
            <a:p>
              <a:pPr>
                <a:spcAft>
                  <a:spcPts val="300"/>
                </a:spcAft>
              </a:pPr>
              <a:r>
                <a:rPr lang="en-US" sz="1000" b="1" dirty="0" smtClean="0">
                  <a:latin typeface="Arial" panose="020B0604020202020204" pitchFamily="34" charset="0"/>
                  <a:cs typeface="Arial" panose="020B0604020202020204" pitchFamily="34" charset="0"/>
                </a:rPr>
                <a:t>3. Validate policy</a:t>
              </a:r>
            </a:p>
          </p:txBody>
        </p:sp>
      </p:grpSp>
      <p:grpSp>
        <p:nvGrpSpPr>
          <p:cNvPr id="24" name="Group 23"/>
          <p:cNvGrpSpPr/>
          <p:nvPr/>
        </p:nvGrpSpPr>
        <p:grpSpPr>
          <a:xfrm>
            <a:off x="5797962" y="2483916"/>
            <a:ext cx="2146630" cy="269543"/>
            <a:chOff x="4093893" y="2991549"/>
            <a:chExt cx="2146630" cy="269543"/>
          </a:xfrm>
        </p:grpSpPr>
        <p:pic>
          <p:nvPicPr>
            <p:cNvPr id="25" name="Picture 2"/>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4093893" y="2991549"/>
              <a:ext cx="265578" cy="26557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387501" y="3014871"/>
              <a:ext cx="1853022" cy="246221"/>
            </a:xfrm>
            <a:prstGeom prst="rect">
              <a:avLst/>
            </a:prstGeom>
            <a:noFill/>
          </p:spPr>
          <p:txBody>
            <a:bodyPr wrap="square" rtlCol="0">
              <a:spAutoFit/>
            </a:bodyPr>
            <a:lstStyle/>
            <a:p>
              <a:pPr>
                <a:spcAft>
                  <a:spcPts val="300"/>
                </a:spcAft>
              </a:pPr>
              <a:r>
                <a:rPr lang="en-US" sz="1000" b="1" dirty="0" smtClean="0">
                  <a:latin typeface="Arial" panose="020B0604020202020204" pitchFamily="34" charset="0"/>
                  <a:cs typeface="Arial" panose="020B0604020202020204" pitchFamily="34" charset="0"/>
                </a:rPr>
                <a:t>4. One-time access granted</a:t>
              </a:r>
            </a:p>
          </p:txBody>
        </p:sp>
      </p:grpSp>
      <p:cxnSp>
        <p:nvCxnSpPr>
          <p:cNvPr id="27" name="Elbow Connector 26"/>
          <p:cNvCxnSpPr/>
          <p:nvPr/>
        </p:nvCxnSpPr>
        <p:spPr>
          <a:xfrm rot="10800000">
            <a:off x="5631760" y="1601457"/>
            <a:ext cx="2552519" cy="1475268"/>
          </a:xfrm>
          <a:prstGeom prst="bentConnector3">
            <a:avLst>
              <a:gd name="adj1" fmla="val -60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8" name="Group 27"/>
          <p:cNvGrpSpPr/>
          <p:nvPr/>
        </p:nvGrpSpPr>
        <p:grpSpPr>
          <a:xfrm>
            <a:off x="2143994" y="3944725"/>
            <a:ext cx="2240194" cy="823302"/>
            <a:chOff x="457200" y="3990975"/>
            <a:chExt cx="2240194" cy="823302"/>
          </a:xfrm>
        </p:grpSpPr>
        <p:sp>
          <p:nvSpPr>
            <p:cNvPr id="29" name="TextBox 28"/>
            <p:cNvSpPr txBox="1"/>
            <p:nvPr/>
          </p:nvSpPr>
          <p:spPr>
            <a:xfrm>
              <a:off x="457200" y="3990975"/>
              <a:ext cx="2240194" cy="823302"/>
            </a:xfrm>
            <a:prstGeom prst="rect">
              <a:avLst/>
            </a:prstGeom>
            <a:noFill/>
          </p:spPr>
          <p:txBody>
            <a:bodyPr wrap="square" rtlCol="0">
              <a:spAutoFit/>
            </a:bodyPr>
            <a:lstStyle/>
            <a:p>
              <a:pPr>
                <a:spcAft>
                  <a:spcPts val="300"/>
                </a:spcAft>
              </a:pPr>
              <a:r>
                <a:rPr lang="en-US" sz="1000" b="1" dirty="0" smtClean="0">
                  <a:latin typeface="Arial" panose="020B0604020202020204" pitchFamily="34" charset="0"/>
                  <a:cs typeface="Arial" panose="020B0604020202020204" pitchFamily="34" charset="0"/>
                </a:rPr>
                <a:t>User Privileges:</a:t>
              </a:r>
            </a:p>
            <a:p>
              <a:pPr marL="171450" indent="-171450">
                <a:spcAft>
                  <a:spcPts val="300"/>
                </a:spcAft>
                <a:buFont typeface="Arial" panose="020B0604020202020204" pitchFamily="34" charset="0"/>
                <a:buChar char="•"/>
              </a:pPr>
              <a:r>
                <a:rPr lang="en-US" sz="1000" dirty="0" smtClean="0">
                  <a:latin typeface="Arial" panose="020B0604020202020204" pitchFamily="34" charset="0"/>
                  <a:cs typeface="Arial" panose="020B0604020202020204" pitchFamily="34" charset="0"/>
                </a:rPr>
                <a:t>Standard privileges</a:t>
              </a:r>
            </a:p>
            <a:p>
              <a:pPr marL="171450" indent="-171450">
                <a:spcAft>
                  <a:spcPts val="300"/>
                </a:spcAft>
                <a:buFont typeface="Arial" panose="020B0604020202020204" pitchFamily="34" charset="0"/>
                <a:buChar char="•"/>
              </a:pPr>
              <a:r>
                <a:rPr lang="en-US" sz="1000" dirty="0" smtClean="0">
                  <a:latin typeface="Arial" panose="020B0604020202020204" pitchFamily="34" charset="0"/>
                  <a:cs typeface="Arial" panose="020B0604020202020204" pitchFamily="34" charset="0"/>
                </a:rPr>
                <a:t>Permitted elevated privileges</a:t>
              </a:r>
            </a:p>
            <a:p>
              <a:pPr marL="171450" indent="-171450">
                <a:spcAft>
                  <a:spcPts val="300"/>
                </a:spcAft>
                <a:buFont typeface="Arial" panose="020B0604020202020204" pitchFamily="34" charset="0"/>
                <a:buChar char="•"/>
              </a:pPr>
              <a:r>
                <a:rPr lang="en-US" sz="1000" dirty="0" smtClean="0">
                  <a:latin typeface="Arial" panose="020B0604020202020204" pitchFamily="34" charset="0"/>
                  <a:cs typeface="Arial" panose="020B0604020202020204" pitchFamily="34" charset="0"/>
                </a:rPr>
                <a:t>Blocked privileges</a:t>
              </a:r>
            </a:p>
          </p:txBody>
        </p:sp>
        <p:sp>
          <p:nvSpPr>
            <p:cNvPr id="30" name="Oval 29"/>
            <p:cNvSpPr/>
            <p:nvPr/>
          </p:nvSpPr>
          <p:spPr>
            <a:xfrm>
              <a:off x="521525" y="4250625"/>
              <a:ext cx="91440" cy="91440"/>
            </a:xfrm>
            <a:prstGeom prst="ellipse">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21525" y="4450650"/>
              <a:ext cx="91440" cy="91440"/>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521525" y="4660200"/>
              <a:ext cx="91440" cy="9144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3" name="Group 32"/>
          <p:cNvGrpSpPr/>
          <p:nvPr/>
        </p:nvGrpSpPr>
        <p:grpSpPr>
          <a:xfrm>
            <a:off x="5583423" y="2377739"/>
            <a:ext cx="2454938" cy="731520"/>
            <a:chOff x="3983223" y="2816792"/>
            <a:chExt cx="2454938" cy="731520"/>
          </a:xfrm>
        </p:grpSpPr>
        <p:cxnSp>
          <p:nvCxnSpPr>
            <p:cNvPr id="34" name="Straight Arrow Connector 33"/>
            <p:cNvCxnSpPr/>
            <p:nvPr/>
          </p:nvCxnSpPr>
          <p:spPr>
            <a:xfrm flipH="1">
              <a:off x="6433293" y="2816792"/>
              <a:ext cx="4868" cy="7315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983223" y="2817527"/>
              <a:ext cx="2454938" cy="0"/>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36" name="Picture 8" descr="http://simpleicon.com/wp-content/uploads/film-2.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24432" y="2768939"/>
            <a:ext cx="419129" cy="419129"/>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36"/>
          <p:cNvGrpSpPr/>
          <p:nvPr/>
        </p:nvGrpSpPr>
        <p:grpSpPr>
          <a:xfrm>
            <a:off x="5872169" y="1281101"/>
            <a:ext cx="2424611" cy="246221"/>
            <a:chOff x="4288613" y="2611492"/>
            <a:chExt cx="2424611" cy="246221"/>
          </a:xfrm>
        </p:grpSpPr>
        <p:sp>
          <p:nvSpPr>
            <p:cNvPr id="38" name="TextBox 37"/>
            <p:cNvSpPr txBox="1"/>
            <p:nvPr/>
          </p:nvSpPr>
          <p:spPr>
            <a:xfrm>
              <a:off x="4518136" y="2611492"/>
              <a:ext cx="2195088" cy="246221"/>
            </a:xfrm>
            <a:prstGeom prst="rect">
              <a:avLst/>
            </a:prstGeom>
            <a:noFill/>
          </p:spPr>
          <p:txBody>
            <a:bodyPr wrap="square" rtlCol="0">
              <a:spAutoFit/>
            </a:bodyPr>
            <a:lstStyle/>
            <a:p>
              <a:pPr>
                <a:spcAft>
                  <a:spcPts val="300"/>
                </a:spcAft>
              </a:pPr>
              <a:r>
                <a:rPr lang="en-US" sz="1000" b="1" dirty="0" smtClean="0">
                  <a:latin typeface="Arial" panose="020B0604020202020204" pitchFamily="34" charset="0"/>
                  <a:cs typeface="Arial" panose="020B0604020202020204" pitchFamily="34" charset="0"/>
                </a:rPr>
                <a:t>1. Elevated privilege request sent</a:t>
              </a:r>
            </a:p>
          </p:txBody>
        </p:sp>
        <p:pic>
          <p:nvPicPr>
            <p:cNvPr id="39" name="Picture 38"/>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4288613" y="2616676"/>
              <a:ext cx="246219" cy="148101"/>
            </a:xfrm>
            <a:prstGeom prst="rect">
              <a:avLst/>
            </a:prstGeom>
            <a:noFill/>
            <a:ln w="9525">
              <a:noFill/>
              <a:miter lim="800000"/>
              <a:headEnd/>
              <a:tailEnd/>
            </a:ln>
          </p:spPr>
        </p:pic>
      </p:grpSp>
      <p:grpSp>
        <p:nvGrpSpPr>
          <p:cNvPr id="40" name="Group 39"/>
          <p:cNvGrpSpPr/>
          <p:nvPr/>
        </p:nvGrpSpPr>
        <p:grpSpPr>
          <a:xfrm>
            <a:off x="5823550" y="1668172"/>
            <a:ext cx="1693548" cy="290725"/>
            <a:chOff x="4238206" y="1627936"/>
            <a:chExt cx="1693548" cy="290725"/>
          </a:xfrm>
        </p:grpSpPr>
        <p:sp>
          <p:nvSpPr>
            <p:cNvPr id="41" name="TextBox 40"/>
            <p:cNvSpPr txBox="1"/>
            <p:nvPr/>
          </p:nvSpPr>
          <p:spPr>
            <a:xfrm>
              <a:off x="4511800" y="1627936"/>
              <a:ext cx="1419954" cy="246221"/>
            </a:xfrm>
            <a:prstGeom prst="rect">
              <a:avLst/>
            </a:prstGeom>
            <a:noFill/>
          </p:spPr>
          <p:txBody>
            <a:bodyPr wrap="square" rtlCol="0">
              <a:spAutoFit/>
            </a:bodyPr>
            <a:lstStyle/>
            <a:p>
              <a:pPr>
                <a:spcAft>
                  <a:spcPts val="300"/>
                </a:spcAft>
              </a:pPr>
              <a:r>
                <a:rPr lang="en-US" sz="1000" b="1" dirty="0" smtClean="0">
                  <a:latin typeface="Arial" panose="020B0604020202020204" pitchFamily="34" charset="0"/>
                  <a:cs typeface="Arial" panose="020B0604020202020204" pitchFamily="34" charset="0"/>
                </a:rPr>
                <a:t>2. Authenticate user</a:t>
              </a:r>
            </a:p>
          </p:txBody>
        </p:sp>
        <p:pic>
          <p:nvPicPr>
            <p:cNvPr id="42" name="Picture 2"/>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4238206" y="1652109"/>
              <a:ext cx="266552" cy="266552"/>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Rectangle 43"/>
          <p:cNvSpPr/>
          <p:nvPr/>
        </p:nvSpPr>
        <p:spPr>
          <a:xfrm>
            <a:off x="3043810" y="4881430"/>
            <a:ext cx="6305100" cy="1305360"/>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82880" rIns="91440" rtlCol="0" anchor="ctr"/>
          <a:lstStyle/>
          <a:p>
            <a:pPr marL="233363" indent="-233363">
              <a:spcAft>
                <a:spcPts val="1200"/>
              </a:spcAft>
              <a:buClr>
                <a:schemeClr val="accent1"/>
              </a:buClr>
              <a:buFont typeface="Wingdings" panose="05000000000000000000" pitchFamily="2" charset="2"/>
              <a:buChar char="§"/>
              <a:tabLst>
                <a:tab pos="228600" algn="l"/>
              </a:tabLst>
            </a:pPr>
            <a:r>
              <a:rPr lang="cs-CZ" sz="1400" dirty="0" smtClean="0">
                <a:solidFill>
                  <a:schemeClr val="tx1"/>
                </a:solidFill>
              </a:rPr>
              <a:t>Vynucení tzv. </a:t>
            </a:r>
            <a:r>
              <a:rPr lang="en-US" sz="1400" dirty="0" smtClean="0">
                <a:solidFill>
                  <a:schemeClr val="tx1"/>
                </a:solidFill>
              </a:rPr>
              <a:t>least privilege</a:t>
            </a:r>
            <a:r>
              <a:rPr lang="cs-CZ" sz="1400" dirty="0" smtClean="0">
                <a:solidFill>
                  <a:schemeClr val="tx1"/>
                </a:solidFill>
              </a:rPr>
              <a:t> politik – zajistí dostatečná oprávnění pro vyžadovanou činnost a zároveň zabezpečení cílového systému</a:t>
            </a:r>
            <a:endParaRPr lang="en-US" sz="1400" dirty="0" smtClean="0">
              <a:solidFill>
                <a:schemeClr val="tx1"/>
              </a:solidFill>
            </a:endParaRPr>
          </a:p>
          <a:p>
            <a:pPr marL="233363" indent="-233363">
              <a:spcAft>
                <a:spcPts val="1200"/>
              </a:spcAft>
              <a:buClr>
                <a:schemeClr val="accent1"/>
              </a:buClr>
              <a:buFont typeface="Wingdings" panose="05000000000000000000" pitchFamily="2" charset="2"/>
              <a:buChar char="§"/>
              <a:tabLst>
                <a:tab pos="228600" algn="l"/>
              </a:tabLst>
            </a:pPr>
            <a:r>
              <a:rPr lang="cs-CZ" sz="1400" dirty="0" smtClean="0">
                <a:solidFill>
                  <a:schemeClr val="tx1"/>
                </a:solidFill>
                <a:latin typeface="Arial" panose="020B0604020202020204" pitchFamily="34" charset="0"/>
                <a:cs typeface="Arial" panose="020B0604020202020204" pitchFamily="34" charset="0"/>
              </a:rPr>
              <a:t>Splňuje compliance požadavky – auditní záznam, správa privilegovaných přístupů, oddělení rolí</a:t>
            </a:r>
            <a:endParaRPr lang="en-US" sz="1400" dirty="0" smtClean="0">
              <a:solidFill>
                <a:schemeClr val="tx1"/>
              </a:solidFill>
              <a:latin typeface="Arial" panose="020B0604020202020204" pitchFamily="34" charset="0"/>
              <a:cs typeface="Arial" panose="020B0604020202020204" pitchFamily="34" charset="0"/>
            </a:endParaRPr>
          </a:p>
        </p:txBody>
      </p:sp>
      <p:pic>
        <p:nvPicPr>
          <p:cNvPr id="48" name="Picture 47"/>
          <p:cNvPicPr>
            <a:picLocks noChangeAspect="1"/>
          </p:cNvPicPr>
          <p:nvPr/>
        </p:nvPicPr>
        <p:blipFill>
          <a:blip r:embed="rId16"/>
          <a:stretch>
            <a:fillRect/>
          </a:stretch>
        </p:blipFill>
        <p:spPr>
          <a:xfrm>
            <a:off x="10154199" y="3235"/>
            <a:ext cx="2037801" cy="1361098"/>
          </a:xfrm>
          <a:prstGeom prst="rect">
            <a:avLst/>
          </a:prstGeom>
        </p:spPr>
      </p:pic>
    </p:spTree>
    <p:extLst>
      <p:ext uri="{BB962C8B-B14F-4D97-AF65-F5344CB8AC3E}">
        <p14:creationId xmlns:p14="http://schemas.microsoft.com/office/powerpoint/2010/main" val="1362131278"/>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cap="none" dirty="0" smtClean="0"/>
              <a:t>ENDPOINT PRIVILEGE MANAGER</a:t>
            </a:r>
            <a:endParaRPr lang="en-US" cap="none" dirty="0"/>
          </a:p>
        </p:txBody>
      </p:sp>
      <p:sp>
        <p:nvSpPr>
          <p:cNvPr id="4" name="Slide Number Placeholder 3"/>
          <p:cNvSpPr>
            <a:spLocks noGrp="1"/>
          </p:cNvSpPr>
          <p:nvPr>
            <p:ph type="sldNum" sz="quarter" idx="12"/>
          </p:nvPr>
        </p:nvSpPr>
        <p:spPr/>
        <p:txBody>
          <a:bodyPr/>
          <a:lstStyle/>
          <a:p>
            <a:fld id="{3DB5E446-421A-E746-A83E-D1D14D8D9CBB}" type="slidenum">
              <a:rPr lang="en-US" smtClean="0"/>
              <a:t>20</a:t>
            </a:fld>
            <a:endParaRPr lang="en-US" dirty="0"/>
          </a:p>
        </p:txBody>
      </p:sp>
      <p:sp>
        <p:nvSpPr>
          <p:cNvPr id="5" name="TextBox 4"/>
          <p:cNvSpPr txBox="1"/>
          <p:nvPr/>
        </p:nvSpPr>
        <p:spPr>
          <a:xfrm>
            <a:off x="780585" y="1435278"/>
            <a:ext cx="10314878" cy="338554"/>
          </a:xfrm>
          <a:prstGeom prst="rect">
            <a:avLst/>
          </a:prstGeom>
          <a:noFill/>
        </p:spPr>
        <p:txBody>
          <a:bodyPr wrap="square" rtlCol="0">
            <a:spAutoFit/>
          </a:bodyPr>
          <a:lstStyle/>
          <a:p>
            <a:pPr algn="ctr">
              <a:spcAft>
                <a:spcPts val="300"/>
              </a:spcAft>
            </a:pPr>
            <a:r>
              <a:rPr lang="cs-CZ" sz="1600" b="1" dirty="0" smtClean="0">
                <a:solidFill>
                  <a:schemeClr val="accent1"/>
                </a:solidFill>
                <a:latin typeface="Arial" panose="020B0604020202020204" pitchFamily="34" charset="0"/>
                <a:cs typeface="Arial" panose="020B0604020202020204" pitchFamily="34" charset="0"/>
              </a:rPr>
              <a:t>Uzamčení privilegií na </a:t>
            </a:r>
            <a:r>
              <a:rPr lang="en-GB" sz="1600" b="1" dirty="0" smtClean="0">
                <a:solidFill>
                  <a:schemeClr val="accent1"/>
                </a:solidFill>
                <a:latin typeface="Arial" panose="020B0604020202020204" pitchFamily="34" charset="0"/>
                <a:cs typeface="Arial" panose="020B0604020202020204" pitchFamily="34" charset="0"/>
              </a:rPr>
              <a:t>Windows a Mac </a:t>
            </a:r>
            <a:r>
              <a:rPr lang="cs-CZ" sz="1600" b="1" dirty="0" smtClean="0">
                <a:solidFill>
                  <a:schemeClr val="accent1"/>
                </a:solidFill>
                <a:latin typeface="Arial" panose="020B0604020202020204" pitchFamily="34" charset="0"/>
                <a:cs typeface="Arial" panose="020B0604020202020204" pitchFamily="34" charset="0"/>
              </a:rPr>
              <a:t>stanicích a serverech</a:t>
            </a:r>
            <a:r>
              <a:rPr lang="en-GB" sz="1600" b="1" dirty="0" smtClean="0">
                <a:solidFill>
                  <a:schemeClr val="accent1"/>
                </a:solidFill>
                <a:latin typeface="Arial" panose="020B0604020202020204" pitchFamily="34" charset="0"/>
                <a:cs typeface="Arial" panose="020B0604020202020204" pitchFamily="34" charset="0"/>
              </a:rPr>
              <a:t> </a:t>
            </a:r>
            <a:r>
              <a:rPr lang="cs-CZ" sz="1600" b="1" dirty="0" smtClean="0">
                <a:solidFill>
                  <a:schemeClr val="accent1"/>
                </a:solidFill>
                <a:latin typeface="Arial" panose="020B0604020202020204" pitchFamily="34" charset="0"/>
                <a:cs typeface="Arial" panose="020B0604020202020204" pitchFamily="34" charset="0"/>
              </a:rPr>
              <a:t>– zabrání útoku ihned v prvopočátku</a:t>
            </a:r>
            <a:endParaRPr lang="en-US" sz="1600" b="1" dirty="0" smtClean="0">
              <a:solidFill>
                <a:schemeClr val="accent1"/>
              </a:solidFill>
              <a:latin typeface="Arial" panose="020B0604020202020204" pitchFamily="34" charset="0"/>
              <a:cs typeface="Arial" panose="020B0604020202020204" pitchFamily="34" charset="0"/>
            </a:endParaRPr>
          </a:p>
        </p:txBody>
      </p:sp>
      <p:sp>
        <p:nvSpPr>
          <p:cNvPr id="7" name="Rectangle 6"/>
          <p:cNvSpPr/>
          <p:nvPr/>
        </p:nvSpPr>
        <p:spPr>
          <a:xfrm>
            <a:off x="2530498" y="4854915"/>
            <a:ext cx="7155316" cy="1539544"/>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82880" rIns="182880" rtlCol="0" anchor="ctr"/>
          <a:lstStyle/>
          <a:p>
            <a:pPr marL="233363" indent="-233363">
              <a:spcAft>
                <a:spcPts val="1200"/>
              </a:spcAft>
              <a:buClr>
                <a:schemeClr val="accent1"/>
              </a:buClr>
              <a:buFont typeface="Wingdings" panose="05000000000000000000" pitchFamily="2" charset="2"/>
              <a:buChar char="§"/>
              <a:tabLst>
                <a:tab pos="228600" algn="l"/>
              </a:tabLst>
            </a:pPr>
            <a:r>
              <a:rPr lang="en-GB" sz="1400" dirty="0" err="1">
                <a:solidFill>
                  <a:schemeClr val="tx1"/>
                </a:solidFill>
                <a:latin typeface="Arial" panose="020B0604020202020204" pitchFamily="34" charset="0"/>
                <a:cs typeface="Arial" panose="020B0604020202020204" pitchFamily="34" charset="0"/>
              </a:rPr>
              <a:t>Odstranění</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práv</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lokálního</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administrátora</a:t>
            </a:r>
            <a:r>
              <a:rPr lang="en-GB" sz="1400" dirty="0">
                <a:solidFill>
                  <a:schemeClr val="tx1"/>
                </a:solidFill>
                <a:latin typeface="Arial" panose="020B0604020202020204" pitchFamily="34" charset="0"/>
                <a:cs typeface="Arial" panose="020B0604020202020204" pitchFamily="34" charset="0"/>
              </a:rPr>
              <a:t> a </a:t>
            </a:r>
            <a:r>
              <a:rPr lang="en-GB" sz="1400" dirty="0" err="1">
                <a:solidFill>
                  <a:schemeClr val="tx1"/>
                </a:solidFill>
                <a:latin typeface="Arial" panose="020B0604020202020204" pitchFamily="34" charset="0"/>
                <a:cs typeface="Arial" panose="020B0604020202020204" pitchFamily="34" charset="0"/>
              </a:rPr>
              <a:t>kontrola</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aplikací</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na</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stanicích</a:t>
            </a:r>
            <a:r>
              <a:rPr lang="en-GB" sz="1400" dirty="0">
                <a:solidFill>
                  <a:schemeClr val="tx1"/>
                </a:solidFill>
                <a:latin typeface="Arial" panose="020B0604020202020204" pitchFamily="34" charset="0"/>
                <a:cs typeface="Arial" panose="020B0604020202020204" pitchFamily="34" charset="0"/>
              </a:rPr>
              <a:t> a </a:t>
            </a:r>
            <a:r>
              <a:rPr lang="en-GB" sz="1400" dirty="0" err="1">
                <a:solidFill>
                  <a:schemeClr val="tx1"/>
                </a:solidFill>
                <a:latin typeface="Arial" panose="020B0604020202020204" pitchFamily="34" charset="0"/>
                <a:cs typeface="Arial" panose="020B0604020202020204" pitchFamily="34" charset="0"/>
              </a:rPr>
              <a:t>serverech</a:t>
            </a:r>
            <a:r>
              <a:rPr lang="en-GB" sz="1400" dirty="0">
                <a:solidFill>
                  <a:schemeClr val="tx1"/>
                </a:solidFill>
                <a:latin typeface="Arial" panose="020B0604020202020204" pitchFamily="34" charset="0"/>
                <a:cs typeface="Arial" panose="020B0604020202020204" pitchFamily="34" charset="0"/>
              </a:rPr>
              <a:t> bez </a:t>
            </a:r>
            <a:r>
              <a:rPr lang="en-GB" sz="1400" dirty="0" err="1">
                <a:solidFill>
                  <a:schemeClr val="tx1"/>
                </a:solidFill>
                <a:latin typeface="Arial" panose="020B0604020202020204" pitchFamily="34" charset="0"/>
                <a:cs typeface="Arial" panose="020B0604020202020204" pitchFamily="34" charset="0"/>
              </a:rPr>
              <a:t>zatížení</a:t>
            </a:r>
            <a:r>
              <a:rPr lang="en-GB" sz="1400" dirty="0">
                <a:solidFill>
                  <a:schemeClr val="tx1"/>
                </a:solidFill>
                <a:latin typeface="Arial" panose="020B0604020202020204" pitchFamily="34" charset="0"/>
                <a:cs typeface="Arial" panose="020B0604020202020204" pitchFamily="34" charset="0"/>
              </a:rPr>
              <a:t> IT a </a:t>
            </a:r>
            <a:r>
              <a:rPr lang="en-GB" sz="1400" dirty="0" err="1">
                <a:solidFill>
                  <a:schemeClr val="tx1"/>
                </a:solidFill>
                <a:latin typeface="Arial" panose="020B0604020202020204" pitchFamily="34" charset="0"/>
                <a:cs typeface="Arial" panose="020B0604020202020204" pitchFamily="34" charset="0"/>
              </a:rPr>
              <a:t>obtěžování</a:t>
            </a:r>
            <a:r>
              <a:rPr lang="en-GB" sz="1400" dirty="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uživatelů</a:t>
            </a:r>
            <a:endParaRPr lang="cs-CZ" sz="1400" dirty="0" smtClean="0">
              <a:solidFill>
                <a:schemeClr val="tx1"/>
              </a:solidFill>
              <a:latin typeface="Arial" panose="020B0604020202020204" pitchFamily="34" charset="0"/>
              <a:cs typeface="Arial" panose="020B0604020202020204" pitchFamily="34" charset="0"/>
            </a:endParaRPr>
          </a:p>
          <a:p>
            <a:pPr marL="233363" indent="-233363">
              <a:spcAft>
                <a:spcPts val="1200"/>
              </a:spcAft>
              <a:buClr>
                <a:schemeClr val="accent1"/>
              </a:buClr>
              <a:buFont typeface="Wingdings" panose="05000000000000000000" pitchFamily="2" charset="2"/>
              <a:buChar char="§"/>
              <a:tabLst>
                <a:tab pos="228600" algn="l"/>
              </a:tabLst>
            </a:pPr>
            <a:r>
              <a:rPr lang="en-GB" sz="1400" dirty="0" err="1" smtClean="0">
                <a:solidFill>
                  <a:schemeClr val="tx1"/>
                </a:solidFill>
                <a:latin typeface="Arial" panose="020B0604020202020204" pitchFamily="34" charset="0"/>
                <a:cs typeface="Arial" panose="020B0604020202020204" pitchFamily="34" charset="0"/>
              </a:rPr>
              <a:t>Integrace</a:t>
            </a:r>
            <a:r>
              <a:rPr lang="en-GB" sz="1400" dirty="0" smtClean="0">
                <a:solidFill>
                  <a:schemeClr val="tx1"/>
                </a:solidFill>
                <a:latin typeface="Arial" panose="020B0604020202020204" pitchFamily="34" charset="0"/>
                <a:cs typeface="Arial" panose="020B0604020202020204" pitchFamily="34" charset="0"/>
              </a:rPr>
              <a:t> </a:t>
            </a:r>
            <a:r>
              <a:rPr lang="en-GB" sz="1400" dirty="0">
                <a:solidFill>
                  <a:schemeClr val="tx1"/>
                </a:solidFill>
                <a:latin typeface="Arial" panose="020B0604020202020204" pitchFamily="34" charset="0"/>
                <a:cs typeface="Arial" panose="020B0604020202020204" pitchFamily="34" charset="0"/>
              </a:rPr>
              <a:t>s </a:t>
            </a:r>
            <a:r>
              <a:rPr lang="en-GB" sz="1400" dirty="0" err="1">
                <a:solidFill>
                  <a:schemeClr val="tx1"/>
                </a:solidFill>
                <a:latin typeface="Arial" panose="020B0604020202020204" pitchFamily="34" charset="0"/>
                <a:cs typeface="Arial" panose="020B0604020202020204" pitchFamily="34" charset="0"/>
              </a:rPr>
              <a:t>nástroji</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na</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detekci</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škodlivých</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kódů</a:t>
            </a:r>
            <a:r>
              <a:rPr lang="en-GB" sz="1400" dirty="0">
                <a:solidFill>
                  <a:schemeClr val="tx1"/>
                </a:solidFill>
                <a:latin typeface="Arial" panose="020B0604020202020204" pitchFamily="34" charset="0"/>
                <a:cs typeface="Arial" panose="020B0604020202020204" pitchFamily="34" charset="0"/>
              </a:rPr>
              <a:t> a </a:t>
            </a:r>
            <a:r>
              <a:rPr lang="en-GB" sz="1400" dirty="0" err="1">
                <a:solidFill>
                  <a:schemeClr val="tx1"/>
                </a:solidFill>
                <a:latin typeface="Arial" panose="020B0604020202020204" pitchFamily="34" charset="0"/>
                <a:cs typeface="Arial" panose="020B0604020202020204" pitchFamily="34" charset="0"/>
              </a:rPr>
              <a:t>podvodných</a:t>
            </a:r>
            <a:r>
              <a:rPr lang="en-GB" sz="1400" dirty="0">
                <a:solidFill>
                  <a:schemeClr val="tx1"/>
                </a:solidFill>
                <a:latin typeface="Arial" panose="020B0604020202020204" pitchFamily="34" charset="0"/>
                <a:cs typeface="Arial" panose="020B0604020202020204" pitchFamily="34" charset="0"/>
              </a:rPr>
              <a:t> </a:t>
            </a:r>
            <a:r>
              <a:rPr lang="en-GB" sz="1400" dirty="0" err="1">
                <a:solidFill>
                  <a:schemeClr val="tx1"/>
                </a:solidFill>
                <a:latin typeface="Arial" panose="020B0604020202020204" pitchFamily="34" charset="0"/>
                <a:cs typeface="Arial" panose="020B0604020202020204" pitchFamily="34" charset="0"/>
              </a:rPr>
              <a:t>aplikací</a:t>
            </a:r>
            <a:endParaRPr lang="en-GB" sz="1400" dirty="0">
              <a:solidFill>
                <a:schemeClr val="tx1"/>
              </a:solidFill>
              <a:latin typeface="Arial" panose="020B0604020202020204" pitchFamily="34" charset="0"/>
              <a:cs typeface="Arial" panose="020B0604020202020204" pitchFamily="34" charset="0"/>
            </a:endParaRPr>
          </a:p>
          <a:p>
            <a:pPr marL="233363" indent="-233363">
              <a:spcAft>
                <a:spcPts val="1200"/>
              </a:spcAft>
              <a:buClr>
                <a:schemeClr val="accent1"/>
              </a:buClr>
              <a:buFont typeface="Wingdings" panose="05000000000000000000" pitchFamily="2" charset="2"/>
              <a:buChar char="§"/>
              <a:tabLst>
                <a:tab pos="228600" algn="l"/>
              </a:tabLst>
            </a:pPr>
            <a:r>
              <a:rPr lang="cs-CZ" sz="1400" dirty="0">
                <a:solidFill>
                  <a:schemeClr val="tx1"/>
                </a:solidFill>
                <a:latin typeface="Arial" panose="020B0604020202020204" pitchFamily="34" charset="0"/>
                <a:cs typeface="Arial" panose="020B0604020202020204" pitchFamily="34" charset="0"/>
              </a:rPr>
              <a:t>Sledování kdo, kdy a odkud spouští které aplikace a </a:t>
            </a:r>
            <a:r>
              <a:rPr lang="cs-CZ" sz="1400" dirty="0" smtClean="0">
                <a:solidFill>
                  <a:schemeClr val="tx1"/>
                </a:solidFill>
                <a:latin typeface="Arial" panose="020B0604020202020204" pitchFamily="34" charset="0"/>
                <a:cs typeface="Arial" panose="020B0604020202020204" pitchFamily="34" charset="0"/>
              </a:rPr>
              <a:t>soubory</a:t>
            </a:r>
            <a:endParaRPr lang="en-US" sz="1400" dirty="0" smtClean="0">
              <a:solidFill>
                <a:schemeClr val="tx1"/>
              </a:solidFill>
              <a:latin typeface="Arial" panose="020B0604020202020204" pitchFamily="34" charset="0"/>
              <a:cs typeface="Arial" panose="020B0604020202020204" pitchFamily="34" charset="0"/>
            </a:endParaRPr>
          </a:p>
        </p:txBody>
      </p:sp>
      <p:sp>
        <p:nvSpPr>
          <p:cNvPr id="11" name="TextBox 10"/>
          <p:cNvSpPr txBox="1"/>
          <p:nvPr/>
        </p:nvSpPr>
        <p:spPr>
          <a:xfrm>
            <a:off x="4393555" y="2145956"/>
            <a:ext cx="453970" cy="646331"/>
          </a:xfrm>
          <a:prstGeom prst="rect">
            <a:avLst/>
          </a:prstGeom>
          <a:noFill/>
        </p:spPr>
        <p:txBody>
          <a:bodyPr wrap="none" rtlCol="0">
            <a:spAutoFit/>
          </a:bodyPr>
          <a:lstStyle/>
          <a:p>
            <a:r>
              <a:rPr lang="en-GB" sz="3600" b="1" dirty="0" smtClean="0">
                <a:latin typeface="Arial" pitchFamily="34" charset="0"/>
                <a:cs typeface="Arial" pitchFamily="34" charset="0"/>
              </a:rPr>
              <a:t>+</a:t>
            </a:r>
          </a:p>
        </p:txBody>
      </p:sp>
      <p:sp>
        <p:nvSpPr>
          <p:cNvPr id="12" name="TextBox 11"/>
          <p:cNvSpPr txBox="1"/>
          <p:nvPr/>
        </p:nvSpPr>
        <p:spPr>
          <a:xfrm>
            <a:off x="7390790" y="2145956"/>
            <a:ext cx="453970" cy="646331"/>
          </a:xfrm>
          <a:prstGeom prst="rect">
            <a:avLst/>
          </a:prstGeom>
          <a:noFill/>
        </p:spPr>
        <p:txBody>
          <a:bodyPr wrap="none" rtlCol="0">
            <a:spAutoFit/>
          </a:bodyPr>
          <a:lstStyle/>
          <a:p>
            <a:r>
              <a:rPr lang="en-GB" sz="3600" b="1" dirty="0" smtClean="0">
                <a:latin typeface="Arial" pitchFamily="34" charset="0"/>
                <a:cs typeface="Arial" pitchFamily="34" charset="0"/>
              </a:rPr>
              <a:t>+</a:t>
            </a:r>
          </a:p>
        </p:txBody>
      </p:sp>
      <p:grpSp>
        <p:nvGrpSpPr>
          <p:cNvPr id="13" name="Group 12"/>
          <p:cNvGrpSpPr/>
          <p:nvPr/>
        </p:nvGrpSpPr>
        <p:grpSpPr>
          <a:xfrm>
            <a:off x="1871943" y="1989316"/>
            <a:ext cx="2446427" cy="2810203"/>
            <a:chOff x="632012" y="1621898"/>
            <a:chExt cx="2446427" cy="2810203"/>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091" y="1621898"/>
              <a:ext cx="856268" cy="1037430"/>
            </a:xfrm>
            <a:prstGeom prst="rect">
              <a:avLst/>
            </a:prstGeom>
          </p:spPr>
        </p:pic>
        <p:sp>
          <p:nvSpPr>
            <p:cNvPr id="15" name="TextBox 14"/>
            <p:cNvSpPr txBox="1"/>
            <p:nvPr/>
          </p:nvSpPr>
          <p:spPr>
            <a:xfrm>
              <a:off x="819760" y="2706175"/>
              <a:ext cx="2070930" cy="307777"/>
            </a:xfrm>
            <a:prstGeom prst="rect">
              <a:avLst/>
            </a:prstGeom>
            <a:noFill/>
          </p:spPr>
          <p:txBody>
            <a:bodyPr wrap="square" rtlCol="0">
              <a:spAutoFit/>
            </a:bodyPr>
            <a:lstStyle/>
            <a:p>
              <a:r>
                <a:rPr lang="en-US" sz="1400" b="1" dirty="0" smtClean="0">
                  <a:latin typeface="Arial" pitchFamily="34" charset="0"/>
                  <a:cs typeface="Arial" pitchFamily="34" charset="0"/>
                </a:rPr>
                <a:t>Privilege management </a:t>
              </a:r>
              <a:endParaRPr lang="en-US" b="1" dirty="0" smtClean="0">
                <a:latin typeface="Arial" pitchFamily="34" charset="0"/>
                <a:cs typeface="Arial" pitchFamily="34" charset="0"/>
              </a:endParaRPr>
            </a:p>
          </p:txBody>
        </p:sp>
        <p:sp>
          <p:nvSpPr>
            <p:cNvPr id="16" name="TextBox 15"/>
            <p:cNvSpPr txBox="1"/>
            <p:nvPr/>
          </p:nvSpPr>
          <p:spPr>
            <a:xfrm>
              <a:off x="632012" y="3077884"/>
              <a:ext cx="2446427" cy="1354217"/>
            </a:xfrm>
            <a:prstGeom prst="rect">
              <a:avLst/>
            </a:prstGeom>
            <a:noFill/>
          </p:spPr>
          <p:txBody>
            <a:bodyPr wrap="square" rtlCol="0">
              <a:spAutoFit/>
            </a:bodyPr>
            <a:lstStyle/>
            <a:p>
              <a:pPr marL="171450" indent="-171450">
                <a:spcAft>
                  <a:spcPts val="600"/>
                </a:spcAft>
                <a:buFont typeface="Wingdings" panose="05000000000000000000" pitchFamily="2" charset="2"/>
                <a:buChar char="§"/>
              </a:pPr>
              <a:r>
                <a:rPr lang="en-US" sz="1200" dirty="0" err="1">
                  <a:solidFill>
                    <a:schemeClr val="accent1"/>
                  </a:solidFill>
                  <a:latin typeface="Arial" pitchFamily="34" charset="0"/>
                  <a:cs typeface="Arial" pitchFamily="34" charset="0"/>
                </a:rPr>
                <a:t>Odstranění</a:t>
              </a:r>
              <a:r>
                <a:rPr lang="en-US" sz="1200" dirty="0">
                  <a:solidFill>
                    <a:schemeClr val="accent1"/>
                  </a:solidFill>
                  <a:latin typeface="Arial" pitchFamily="34" charset="0"/>
                  <a:cs typeface="Arial" pitchFamily="34" charset="0"/>
                </a:rPr>
                <a:t> </a:t>
              </a:r>
              <a:r>
                <a:rPr lang="en-US" sz="1200" dirty="0" err="1">
                  <a:solidFill>
                    <a:schemeClr val="accent1"/>
                  </a:solidFill>
                  <a:latin typeface="Arial" pitchFamily="34" charset="0"/>
                  <a:cs typeface="Arial" pitchFamily="34" charset="0"/>
                </a:rPr>
                <a:t>práv</a:t>
              </a:r>
              <a:r>
                <a:rPr lang="en-US" sz="1200" dirty="0">
                  <a:solidFill>
                    <a:schemeClr val="accent1"/>
                  </a:solidFill>
                  <a:latin typeface="Arial" pitchFamily="34" charset="0"/>
                  <a:cs typeface="Arial" pitchFamily="34" charset="0"/>
                </a:rPr>
                <a:t> </a:t>
              </a:r>
              <a:r>
                <a:rPr lang="en-US" sz="1200" dirty="0" err="1">
                  <a:solidFill>
                    <a:schemeClr val="accent1"/>
                  </a:solidFill>
                  <a:latin typeface="Arial" pitchFamily="34" charset="0"/>
                  <a:cs typeface="Arial" pitchFamily="34" charset="0"/>
                </a:rPr>
                <a:t>lokálního</a:t>
              </a:r>
              <a:r>
                <a:rPr lang="en-US" sz="1200" dirty="0">
                  <a:solidFill>
                    <a:schemeClr val="accent1"/>
                  </a:solidFill>
                  <a:latin typeface="Arial" pitchFamily="34" charset="0"/>
                  <a:cs typeface="Arial" pitchFamily="34" charset="0"/>
                </a:rPr>
                <a:t> </a:t>
              </a:r>
              <a:r>
                <a:rPr lang="en-US" sz="1200" dirty="0" err="1" smtClean="0">
                  <a:solidFill>
                    <a:schemeClr val="accent1"/>
                  </a:solidFill>
                  <a:latin typeface="Arial" pitchFamily="34" charset="0"/>
                  <a:cs typeface="Arial" pitchFamily="34" charset="0"/>
                </a:rPr>
                <a:t>administrátora</a:t>
              </a:r>
              <a:r>
                <a:rPr lang="cs-CZ" sz="1200" dirty="0" smtClean="0">
                  <a:solidFill>
                    <a:schemeClr val="accent1"/>
                  </a:solidFill>
                  <a:latin typeface="Arial" pitchFamily="34" charset="0"/>
                  <a:cs typeface="Arial" pitchFamily="34" charset="0"/>
                </a:rPr>
                <a:t> pro uživatele</a:t>
              </a:r>
              <a:endParaRPr lang="en-US" sz="1200" dirty="0" smtClean="0">
                <a:solidFill>
                  <a:schemeClr val="accent1"/>
                </a:solidFill>
                <a:latin typeface="Arial" pitchFamily="34" charset="0"/>
                <a:cs typeface="Arial" pitchFamily="34" charset="0"/>
              </a:endParaRPr>
            </a:p>
            <a:p>
              <a:pPr marL="171450" indent="-171450">
                <a:spcAft>
                  <a:spcPts val="600"/>
                </a:spcAft>
                <a:buFont typeface="Wingdings" panose="05000000000000000000" pitchFamily="2" charset="2"/>
                <a:buChar char="§"/>
              </a:pPr>
              <a:r>
                <a:rPr lang="en-US" sz="1200" dirty="0" err="1">
                  <a:solidFill>
                    <a:schemeClr val="accent1"/>
                  </a:solidFill>
                  <a:latin typeface="Arial" pitchFamily="34" charset="0"/>
                  <a:cs typeface="Arial" pitchFamily="34" charset="0"/>
                </a:rPr>
                <a:t>Automatické</a:t>
              </a:r>
              <a:r>
                <a:rPr lang="en-US" sz="1200" dirty="0">
                  <a:solidFill>
                    <a:schemeClr val="accent1"/>
                  </a:solidFill>
                  <a:latin typeface="Arial" pitchFamily="34" charset="0"/>
                  <a:cs typeface="Arial" pitchFamily="34" charset="0"/>
                </a:rPr>
                <a:t> </a:t>
              </a:r>
              <a:r>
                <a:rPr lang="en-US" sz="1200" dirty="0" err="1">
                  <a:solidFill>
                    <a:schemeClr val="accent1"/>
                  </a:solidFill>
                  <a:latin typeface="Arial" pitchFamily="34" charset="0"/>
                  <a:cs typeface="Arial" pitchFamily="34" charset="0"/>
                </a:rPr>
                <a:t>politiky</a:t>
              </a:r>
              <a:r>
                <a:rPr lang="en-US" sz="1200" dirty="0">
                  <a:solidFill>
                    <a:schemeClr val="accent1"/>
                  </a:solidFill>
                  <a:latin typeface="Arial" pitchFamily="34" charset="0"/>
                  <a:cs typeface="Arial" pitchFamily="34" charset="0"/>
                </a:rPr>
                <a:t> pro </a:t>
              </a:r>
              <a:r>
                <a:rPr lang="en-US" sz="1200" dirty="0" err="1">
                  <a:solidFill>
                    <a:schemeClr val="accent1"/>
                  </a:solidFill>
                  <a:latin typeface="Arial" pitchFamily="34" charset="0"/>
                  <a:cs typeface="Arial" pitchFamily="34" charset="0"/>
                </a:rPr>
                <a:t>povyšování</a:t>
              </a:r>
              <a:r>
                <a:rPr lang="en-US" sz="1200" dirty="0">
                  <a:solidFill>
                    <a:schemeClr val="accent1"/>
                  </a:solidFill>
                  <a:latin typeface="Arial" pitchFamily="34" charset="0"/>
                  <a:cs typeface="Arial" pitchFamily="34" charset="0"/>
                </a:rPr>
                <a:t> </a:t>
              </a:r>
              <a:r>
                <a:rPr lang="en-US" sz="1200" dirty="0" err="1" smtClean="0">
                  <a:solidFill>
                    <a:schemeClr val="accent1"/>
                  </a:solidFill>
                  <a:latin typeface="Arial" pitchFamily="34" charset="0"/>
                  <a:cs typeface="Arial" pitchFamily="34" charset="0"/>
                </a:rPr>
                <a:t>práv</a:t>
              </a:r>
              <a:r>
                <a:rPr lang="en-US" sz="1200" dirty="0" smtClean="0">
                  <a:solidFill>
                    <a:schemeClr val="accent1"/>
                  </a:solidFill>
                  <a:latin typeface="Arial" pitchFamily="34" charset="0"/>
                  <a:cs typeface="Arial" pitchFamily="34" charset="0"/>
                </a:rPr>
                <a:t> </a:t>
              </a:r>
              <a:r>
                <a:rPr lang="en-US" sz="1200" dirty="0">
                  <a:solidFill>
                    <a:schemeClr val="accent1"/>
                  </a:solidFill>
                  <a:latin typeface="Arial" pitchFamily="34" charset="0"/>
                  <a:cs typeface="Arial" pitchFamily="34" charset="0"/>
                </a:rPr>
                <a:t>a </a:t>
              </a:r>
              <a:r>
                <a:rPr lang="en-US" sz="1200" dirty="0" smtClean="0">
                  <a:solidFill>
                    <a:schemeClr val="accent1"/>
                  </a:solidFill>
                  <a:latin typeface="Arial" pitchFamily="34" charset="0"/>
                  <a:cs typeface="Arial" pitchFamily="34" charset="0"/>
                </a:rPr>
                <a:t>whitelisting</a:t>
              </a:r>
            </a:p>
            <a:p>
              <a:pPr marL="171450" indent="-171450">
                <a:spcAft>
                  <a:spcPts val="600"/>
                </a:spcAft>
                <a:buFont typeface="Wingdings" panose="05000000000000000000" pitchFamily="2" charset="2"/>
                <a:buChar char="§"/>
              </a:pPr>
              <a:r>
                <a:rPr lang="cs-CZ" sz="1200" dirty="0" smtClean="0">
                  <a:solidFill>
                    <a:schemeClr val="accent1"/>
                  </a:solidFill>
                  <a:latin typeface="Arial" pitchFamily="34" charset="0"/>
                  <a:cs typeface="Arial" pitchFamily="34" charset="0"/>
                </a:rPr>
                <a:t>Oddělení oprávnění na </a:t>
              </a:r>
              <a:r>
                <a:rPr lang="en-US" sz="1200" dirty="0" smtClean="0">
                  <a:solidFill>
                    <a:schemeClr val="accent1"/>
                  </a:solidFill>
                  <a:latin typeface="Arial" pitchFamily="34" charset="0"/>
                  <a:cs typeface="Arial" pitchFamily="34" charset="0"/>
                </a:rPr>
                <a:t>Windows Server</a:t>
              </a:r>
              <a:r>
                <a:rPr lang="cs-CZ" sz="1200" dirty="0" smtClean="0">
                  <a:solidFill>
                    <a:schemeClr val="accent1"/>
                  </a:solidFill>
                  <a:latin typeface="Arial" pitchFamily="34" charset="0"/>
                  <a:cs typeface="Arial" pitchFamily="34" charset="0"/>
                </a:rPr>
                <a:t>ech</a:t>
              </a:r>
              <a:endParaRPr lang="en-US" sz="1200" dirty="0" smtClean="0">
                <a:solidFill>
                  <a:schemeClr val="accent1"/>
                </a:solidFill>
                <a:latin typeface="Arial" pitchFamily="34" charset="0"/>
                <a:cs typeface="Arial" pitchFamily="34" charset="0"/>
              </a:endParaRPr>
            </a:p>
          </p:txBody>
        </p:sp>
      </p:grpSp>
      <p:grpSp>
        <p:nvGrpSpPr>
          <p:cNvPr id="17" name="Group 16"/>
          <p:cNvGrpSpPr/>
          <p:nvPr/>
        </p:nvGrpSpPr>
        <p:grpSpPr>
          <a:xfrm>
            <a:off x="4922710" y="1991117"/>
            <a:ext cx="2392895" cy="2584826"/>
            <a:chOff x="3426226" y="1662609"/>
            <a:chExt cx="2392895" cy="2584826"/>
          </a:xfrm>
        </p:grpSpPr>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9930" y="1662609"/>
              <a:ext cx="1145487" cy="956007"/>
            </a:xfrm>
            <a:prstGeom prst="rect">
              <a:avLst/>
            </a:prstGeom>
          </p:spPr>
        </p:pic>
        <p:sp>
          <p:nvSpPr>
            <p:cNvPr id="19" name="TextBox 18"/>
            <p:cNvSpPr txBox="1"/>
            <p:nvPr/>
          </p:nvSpPr>
          <p:spPr>
            <a:xfrm>
              <a:off x="3587208" y="2706175"/>
              <a:ext cx="2070930" cy="307777"/>
            </a:xfrm>
            <a:prstGeom prst="rect">
              <a:avLst/>
            </a:prstGeom>
            <a:noFill/>
          </p:spPr>
          <p:txBody>
            <a:bodyPr wrap="square" rtlCol="0">
              <a:spAutoFit/>
            </a:bodyPr>
            <a:lstStyle/>
            <a:p>
              <a:pPr algn="ctr"/>
              <a:r>
                <a:rPr lang="en-US" sz="1400" b="1" dirty="0" smtClean="0">
                  <a:latin typeface="Arial" pitchFamily="34" charset="0"/>
                  <a:cs typeface="Arial" pitchFamily="34" charset="0"/>
                </a:rPr>
                <a:t>Application control</a:t>
              </a:r>
              <a:endParaRPr lang="en-US" b="1" dirty="0" smtClean="0">
                <a:latin typeface="Arial" pitchFamily="34" charset="0"/>
                <a:cs typeface="Arial" pitchFamily="34" charset="0"/>
              </a:endParaRPr>
            </a:p>
          </p:txBody>
        </p:sp>
        <p:sp>
          <p:nvSpPr>
            <p:cNvPr id="20" name="TextBox 19"/>
            <p:cNvSpPr txBox="1"/>
            <p:nvPr/>
          </p:nvSpPr>
          <p:spPr>
            <a:xfrm>
              <a:off x="3426226" y="3077884"/>
              <a:ext cx="2392895" cy="1169551"/>
            </a:xfrm>
            <a:prstGeom prst="rect">
              <a:avLst/>
            </a:prstGeom>
            <a:noFill/>
          </p:spPr>
          <p:txBody>
            <a:bodyPr wrap="square" rtlCol="0">
              <a:spAutoFit/>
            </a:bodyPr>
            <a:lstStyle/>
            <a:p>
              <a:pPr marL="171450" indent="-171450">
                <a:spcAft>
                  <a:spcPts val="600"/>
                </a:spcAft>
                <a:buFont typeface="Wingdings" panose="05000000000000000000" pitchFamily="2" charset="2"/>
                <a:buChar char="§"/>
              </a:pPr>
              <a:r>
                <a:rPr lang="cs-CZ" sz="1200" dirty="0" smtClean="0">
                  <a:solidFill>
                    <a:schemeClr val="accent1"/>
                  </a:solidFill>
                  <a:latin typeface="Arial" pitchFamily="34" charset="0"/>
                  <a:cs typeface="Arial" pitchFamily="34" charset="0"/>
                </a:rPr>
                <a:t>Blokuje nevyžádané aplikace</a:t>
              </a:r>
              <a:endParaRPr lang="en-US" sz="1200" dirty="0">
                <a:solidFill>
                  <a:schemeClr val="accent1"/>
                </a:solidFill>
                <a:latin typeface="Arial" pitchFamily="34" charset="0"/>
                <a:cs typeface="Arial" pitchFamily="34" charset="0"/>
              </a:endParaRPr>
            </a:p>
            <a:p>
              <a:pPr marL="171450" indent="-171450">
                <a:spcAft>
                  <a:spcPts val="600"/>
                </a:spcAft>
                <a:buFont typeface="Wingdings" panose="05000000000000000000" pitchFamily="2" charset="2"/>
                <a:buChar char="§"/>
              </a:pPr>
              <a:r>
                <a:rPr lang="cs-CZ" sz="1200" dirty="0" smtClean="0">
                  <a:solidFill>
                    <a:schemeClr val="accent1"/>
                  </a:solidFill>
                  <a:latin typeface="Arial" pitchFamily="34" charset="0"/>
                  <a:cs typeface="Arial" pitchFamily="34" charset="0"/>
                </a:rPr>
                <a:t>Automaticky povýší oprávnění pro vybrané aplikace</a:t>
              </a:r>
              <a:endParaRPr lang="en-US" sz="1200" dirty="0">
                <a:solidFill>
                  <a:schemeClr val="accent1"/>
                </a:solidFill>
                <a:latin typeface="Arial" pitchFamily="34" charset="0"/>
                <a:cs typeface="Arial" pitchFamily="34" charset="0"/>
              </a:endParaRPr>
            </a:p>
            <a:p>
              <a:pPr marL="171450" indent="-171450">
                <a:spcAft>
                  <a:spcPts val="600"/>
                </a:spcAft>
                <a:buFont typeface="Wingdings" panose="05000000000000000000" pitchFamily="2" charset="2"/>
                <a:buChar char="§"/>
              </a:pPr>
              <a:r>
                <a:rPr lang="cs-CZ" sz="1200" dirty="0" smtClean="0">
                  <a:solidFill>
                    <a:schemeClr val="accent1"/>
                  </a:solidFill>
                  <a:latin typeface="Arial" pitchFamily="34" charset="0"/>
                  <a:cs typeface="Arial" pitchFamily="34" charset="0"/>
                </a:rPr>
                <a:t>Zabrání neznámým aplikacím způsobit škodu</a:t>
              </a:r>
              <a:endParaRPr lang="en-US" sz="1200" dirty="0">
                <a:solidFill>
                  <a:schemeClr val="accent1"/>
                </a:solidFill>
                <a:latin typeface="Arial" pitchFamily="34" charset="0"/>
                <a:cs typeface="Arial" pitchFamily="34" charset="0"/>
              </a:endParaRPr>
            </a:p>
          </p:txBody>
        </p:sp>
      </p:grpSp>
      <p:grpSp>
        <p:nvGrpSpPr>
          <p:cNvPr id="21" name="Group 20"/>
          <p:cNvGrpSpPr/>
          <p:nvPr/>
        </p:nvGrpSpPr>
        <p:grpSpPr>
          <a:xfrm>
            <a:off x="7919946" y="2134675"/>
            <a:ext cx="2526684" cy="2797936"/>
            <a:chOff x="6415610" y="1806167"/>
            <a:chExt cx="2526684" cy="2797936"/>
          </a:xfrm>
        </p:grpSpPr>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2935" y="1806167"/>
              <a:ext cx="1112035" cy="668893"/>
            </a:xfrm>
            <a:prstGeom prst="rect">
              <a:avLst/>
            </a:prstGeom>
          </p:spPr>
        </p:pic>
        <p:sp>
          <p:nvSpPr>
            <p:cNvPr id="23" name="TextBox 22"/>
            <p:cNvSpPr txBox="1"/>
            <p:nvPr/>
          </p:nvSpPr>
          <p:spPr>
            <a:xfrm>
              <a:off x="6415610" y="2706175"/>
              <a:ext cx="2526684" cy="307777"/>
            </a:xfrm>
            <a:prstGeom prst="rect">
              <a:avLst/>
            </a:prstGeom>
            <a:noFill/>
          </p:spPr>
          <p:txBody>
            <a:bodyPr wrap="square" rtlCol="0">
              <a:spAutoFit/>
            </a:bodyPr>
            <a:lstStyle/>
            <a:p>
              <a:pPr algn="ctr"/>
              <a:r>
                <a:rPr lang="en-US" sz="1400" b="1" dirty="0" smtClean="0">
                  <a:latin typeface="Arial" pitchFamily="34" charset="0"/>
                  <a:cs typeface="Arial" pitchFamily="34" charset="0"/>
                </a:rPr>
                <a:t>Credential theft protection</a:t>
              </a:r>
              <a:endParaRPr lang="en-US" b="1" dirty="0" smtClean="0">
                <a:latin typeface="Arial" pitchFamily="34" charset="0"/>
                <a:cs typeface="Arial" pitchFamily="34" charset="0"/>
              </a:endParaRPr>
            </a:p>
          </p:txBody>
        </p:sp>
        <p:sp>
          <p:nvSpPr>
            <p:cNvPr id="24" name="TextBox 23"/>
            <p:cNvSpPr txBox="1"/>
            <p:nvPr/>
          </p:nvSpPr>
          <p:spPr>
            <a:xfrm>
              <a:off x="6415610" y="3065220"/>
              <a:ext cx="2526684" cy="1538883"/>
            </a:xfrm>
            <a:prstGeom prst="rect">
              <a:avLst/>
            </a:prstGeom>
            <a:noFill/>
          </p:spPr>
          <p:txBody>
            <a:bodyPr wrap="square" rtlCol="0">
              <a:spAutoFit/>
            </a:bodyPr>
            <a:lstStyle/>
            <a:p>
              <a:pPr marL="171450" indent="-171450">
                <a:spcAft>
                  <a:spcPts val="600"/>
                </a:spcAft>
                <a:buFont typeface="Wingdings" panose="05000000000000000000" pitchFamily="2" charset="2"/>
                <a:buChar char="§"/>
              </a:pPr>
              <a:r>
                <a:rPr lang="cs-CZ" sz="1200" dirty="0" smtClean="0">
                  <a:solidFill>
                    <a:schemeClr val="accent1"/>
                  </a:solidFill>
                  <a:latin typeface="Arial" pitchFamily="34" charset="0"/>
                  <a:cs typeface="Arial" pitchFamily="34" charset="0"/>
                </a:rPr>
                <a:t>Detekuje a blokuje odcizení přihlašovacíh údajů na Windows stanicích</a:t>
              </a:r>
              <a:endParaRPr lang="en-US" sz="1200" dirty="0" smtClean="0">
                <a:solidFill>
                  <a:schemeClr val="accent1"/>
                </a:solidFill>
                <a:latin typeface="Arial" pitchFamily="34" charset="0"/>
                <a:cs typeface="Arial" pitchFamily="34" charset="0"/>
              </a:endParaRPr>
            </a:p>
            <a:p>
              <a:pPr marL="171450" indent="-171450">
                <a:spcAft>
                  <a:spcPts val="600"/>
                </a:spcAft>
                <a:buFont typeface="Wingdings" panose="05000000000000000000" pitchFamily="2" charset="2"/>
                <a:buChar char="§"/>
              </a:pPr>
              <a:r>
                <a:rPr lang="cs-CZ" sz="1200" dirty="0" smtClean="0">
                  <a:solidFill>
                    <a:schemeClr val="accent1"/>
                  </a:solidFill>
                  <a:latin typeface="Arial" pitchFamily="34" charset="0"/>
                  <a:cs typeface="Arial" pitchFamily="34" charset="0"/>
                </a:rPr>
                <a:t>Chrání</a:t>
              </a:r>
              <a:r>
                <a:rPr lang="en-US" sz="1200" dirty="0" smtClean="0">
                  <a:solidFill>
                    <a:schemeClr val="accent1"/>
                  </a:solidFill>
                  <a:latin typeface="Arial" pitchFamily="34" charset="0"/>
                  <a:cs typeface="Arial" pitchFamily="34" charset="0"/>
                </a:rPr>
                <a:t> OS, </a:t>
              </a:r>
              <a:r>
                <a:rPr lang="cs-CZ" sz="1200" dirty="0" smtClean="0">
                  <a:solidFill>
                    <a:schemeClr val="accent1"/>
                  </a:solidFill>
                  <a:latin typeface="Arial" pitchFamily="34" charset="0"/>
                  <a:cs typeface="Arial" pitchFamily="34" charset="0"/>
                </a:rPr>
                <a:t>prohlížeče a </a:t>
              </a:r>
              <a:r>
                <a:rPr lang="en-US" sz="1200" dirty="0" smtClean="0">
                  <a:solidFill>
                    <a:schemeClr val="accent1"/>
                  </a:solidFill>
                  <a:latin typeface="Arial" pitchFamily="34" charset="0"/>
                  <a:cs typeface="Arial" pitchFamily="34" charset="0"/>
                </a:rPr>
                <a:t>file cache credential stores</a:t>
              </a:r>
            </a:p>
            <a:p>
              <a:pPr marL="171450" indent="-171450">
                <a:spcAft>
                  <a:spcPts val="600"/>
                </a:spcAft>
                <a:buFont typeface="Wingdings" panose="05000000000000000000" pitchFamily="2" charset="2"/>
                <a:buChar char="§"/>
              </a:pPr>
              <a:r>
                <a:rPr lang="cs-CZ" sz="1200" dirty="0" smtClean="0">
                  <a:solidFill>
                    <a:schemeClr val="accent1"/>
                  </a:solidFill>
                  <a:latin typeface="Arial" pitchFamily="34" charset="0"/>
                  <a:cs typeface="Arial" pitchFamily="34" charset="0"/>
                </a:rPr>
                <a:t>Zabrání vstupu útočníka na stanici</a:t>
              </a:r>
              <a:endParaRPr lang="en-US" sz="1200" dirty="0">
                <a:solidFill>
                  <a:schemeClr val="accent1"/>
                </a:solidFill>
                <a:latin typeface="Arial" pitchFamily="34" charset="0"/>
                <a:cs typeface="Arial" pitchFamily="34" charset="0"/>
              </a:endParaRPr>
            </a:p>
          </p:txBody>
        </p:sp>
      </p:grpSp>
      <p:pic>
        <p:nvPicPr>
          <p:cNvPr id="2" name="Picture 1"/>
          <p:cNvPicPr>
            <a:picLocks noChangeAspect="1"/>
          </p:cNvPicPr>
          <p:nvPr/>
        </p:nvPicPr>
        <p:blipFill>
          <a:blip r:embed="rId6"/>
          <a:stretch>
            <a:fillRect/>
          </a:stretch>
        </p:blipFill>
        <p:spPr>
          <a:xfrm>
            <a:off x="9732810" y="0"/>
            <a:ext cx="2447422" cy="1204163"/>
          </a:xfrm>
          <a:prstGeom prst="rect">
            <a:avLst/>
          </a:prstGeom>
        </p:spPr>
      </p:pic>
    </p:spTree>
    <p:extLst>
      <p:ext uri="{BB962C8B-B14F-4D97-AF65-F5344CB8AC3E}">
        <p14:creationId xmlns:p14="http://schemas.microsoft.com/office/powerpoint/2010/main" val="1815719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29852" y="327666"/>
            <a:ext cx="11544822" cy="402352"/>
          </a:xfrm>
        </p:spPr>
        <p:txBody>
          <a:bodyPr/>
          <a:lstStyle/>
          <a:p>
            <a:r>
              <a:rPr lang="en-US" smtClean="0"/>
              <a:t>Standard Cyberark </a:t>
            </a:r>
            <a:r>
              <a:rPr lang="en-US" dirty="0" smtClean="0"/>
              <a:t>architecture </a:t>
            </a:r>
            <a:endParaRPr lang="en-US" dirty="0"/>
          </a:p>
        </p:txBody>
      </p:sp>
      <p:grpSp>
        <p:nvGrpSpPr>
          <p:cNvPr id="7" name="Group 6"/>
          <p:cNvGrpSpPr/>
          <p:nvPr/>
        </p:nvGrpSpPr>
        <p:grpSpPr>
          <a:xfrm>
            <a:off x="1639312" y="327666"/>
            <a:ext cx="8925901" cy="6450760"/>
            <a:chOff x="1639312" y="298088"/>
            <a:chExt cx="8925901" cy="6450760"/>
          </a:xfrm>
        </p:grpSpPr>
        <p:grpSp>
          <p:nvGrpSpPr>
            <p:cNvPr id="8" name="Group 7"/>
            <p:cNvGrpSpPr/>
            <p:nvPr/>
          </p:nvGrpSpPr>
          <p:grpSpPr>
            <a:xfrm>
              <a:off x="1639312" y="1356240"/>
              <a:ext cx="8925901" cy="5392608"/>
              <a:chOff x="1805067" y="1197141"/>
              <a:chExt cx="8925901" cy="5392608"/>
            </a:xfrm>
          </p:grpSpPr>
          <p:cxnSp>
            <p:nvCxnSpPr>
              <p:cNvPr id="12" name="Straight Arrow Connector 11"/>
              <p:cNvCxnSpPr/>
              <p:nvPr/>
            </p:nvCxnSpPr>
            <p:spPr>
              <a:xfrm>
                <a:off x="3294710" y="2851117"/>
                <a:ext cx="3033977" cy="19791"/>
              </a:xfrm>
              <a:prstGeom prst="straightConnector1">
                <a:avLst/>
              </a:prstGeom>
              <a:ln w="28575" cap="rnd">
                <a:solidFill>
                  <a:srgbClr val="52B722"/>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1805067" y="1197141"/>
                <a:ext cx="8912486" cy="5392608"/>
                <a:chOff x="1805067" y="1197141"/>
                <a:chExt cx="8912486" cy="5392608"/>
              </a:xfrm>
            </p:grpSpPr>
            <p:grpSp>
              <p:nvGrpSpPr>
                <p:cNvPr id="20" name="Group 19"/>
                <p:cNvGrpSpPr/>
                <p:nvPr/>
              </p:nvGrpSpPr>
              <p:grpSpPr>
                <a:xfrm>
                  <a:off x="1805067" y="1197141"/>
                  <a:ext cx="2348626" cy="5386812"/>
                  <a:chOff x="1101108" y="1202937"/>
                  <a:chExt cx="2348626" cy="5386812"/>
                </a:xfrm>
              </p:grpSpPr>
              <p:sp>
                <p:nvSpPr>
                  <p:cNvPr id="70" name="TextBox 69"/>
                  <p:cNvSpPr txBox="1"/>
                  <p:nvPr/>
                </p:nvSpPr>
                <p:spPr>
                  <a:xfrm>
                    <a:off x="1684194" y="3163470"/>
                    <a:ext cx="1166430" cy="24380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DR VAULT</a:t>
                    </a:r>
                    <a:endParaRPr lang="he-IL" sz="950" b="1" dirty="0">
                      <a:solidFill>
                        <a:srgbClr val="565756"/>
                      </a:solidFill>
                      <a:latin typeface="Arial" panose="020B0604020202020204" pitchFamily="34" charset="0"/>
                      <a:cs typeface="Arial" panose="020B0604020202020204" pitchFamily="34" charset="0"/>
                    </a:endParaRPr>
                  </a:p>
                </p:txBody>
              </p:sp>
              <p:grpSp>
                <p:nvGrpSpPr>
                  <p:cNvPr id="71" name="Group 70"/>
                  <p:cNvGrpSpPr/>
                  <p:nvPr/>
                </p:nvGrpSpPr>
                <p:grpSpPr>
                  <a:xfrm>
                    <a:off x="1101108" y="1202937"/>
                    <a:ext cx="2348626" cy="5386812"/>
                    <a:chOff x="1101108" y="1202937"/>
                    <a:chExt cx="2348626" cy="5386812"/>
                  </a:xfrm>
                </p:grpSpPr>
                <p:grpSp>
                  <p:nvGrpSpPr>
                    <p:cNvPr id="72" name="Group 71"/>
                    <p:cNvGrpSpPr/>
                    <p:nvPr/>
                  </p:nvGrpSpPr>
                  <p:grpSpPr>
                    <a:xfrm>
                      <a:off x="1101108" y="1202937"/>
                      <a:ext cx="2348626" cy="5386812"/>
                      <a:chOff x="8634388" y="1423417"/>
                      <a:chExt cx="2348626" cy="5386812"/>
                    </a:xfrm>
                  </p:grpSpPr>
                  <p:grpSp>
                    <p:nvGrpSpPr>
                      <p:cNvPr id="89" name="Group 88"/>
                      <p:cNvGrpSpPr/>
                      <p:nvPr/>
                    </p:nvGrpSpPr>
                    <p:grpSpPr>
                      <a:xfrm>
                        <a:off x="8634388" y="1423417"/>
                        <a:ext cx="2332605" cy="4622424"/>
                        <a:chOff x="6862741" y="1259775"/>
                        <a:chExt cx="2000212" cy="3963736"/>
                      </a:xfrm>
                    </p:grpSpPr>
                    <p:sp>
                      <p:nvSpPr>
                        <p:cNvPr id="93" name="Rectangle 92"/>
                        <p:cNvSpPr/>
                        <p:nvPr>
                          <p:custDataLst>
                            <p:tags r:id="rId12"/>
                          </p:custDataLst>
                        </p:nvPr>
                      </p:nvSpPr>
                      <p:spPr>
                        <a:xfrm>
                          <a:off x="6862741" y="1259775"/>
                          <a:ext cx="2000212" cy="3963736"/>
                        </a:xfrm>
                        <a:prstGeom prst="rect">
                          <a:avLst/>
                        </a:prstGeom>
                        <a:noFill/>
                        <a:ln w="28575">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TextBox 93"/>
                        <p:cNvSpPr txBox="1"/>
                        <p:nvPr/>
                      </p:nvSpPr>
                      <p:spPr>
                        <a:xfrm>
                          <a:off x="6938484" y="3752252"/>
                          <a:ext cx="940061"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PSM DR</a:t>
                          </a:r>
                          <a:endParaRPr lang="he-IL" sz="950" b="1" dirty="0">
                            <a:solidFill>
                              <a:srgbClr val="565756"/>
                            </a:solidFill>
                            <a:latin typeface="Arial" panose="020B0604020202020204" pitchFamily="34" charset="0"/>
                            <a:cs typeface="Arial" panose="020B0604020202020204" pitchFamily="34" charset="0"/>
                          </a:endParaRPr>
                        </a:p>
                      </p:txBody>
                    </p:sp>
                    <p:sp>
                      <p:nvSpPr>
                        <p:cNvPr id="95" name="TextBox 94"/>
                        <p:cNvSpPr txBox="1"/>
                        <p:nvPr/>
                      </p:nvSpPr>
                      <p:spPr>
                        <a:xfrm>
                          <a:off x="6959832" y="2079610"/>
                          <a:ext cx="768096"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PVWA</a:t>
                          </a:r>
                          <a:endParaRPr lang="he-IL" sz="950" b="1" dirty="0">
                            <a:solidFill>
                              <a:srgbClr val="565756"/>
                            </a:solidFill>
                            <a:latin typeface="Arial" panose="020B0604020202020204" pitchFamily="34" charset="0"/>
                            <a:cs typeface="Arial" panose="020B0604020202020204" pitchFamily="34" charset="0"/>
                          </a:endParaRPr>
                        </a:p>
                      </p:txBody>
                    </p:sp>
                    <p:sp>
                      <p:nvSpPr>
                        <p:cNvPr id="96" name="TextBox 95"/>
                        <p:cNvSpPr txBox="1"/>
                        <p:nvPr/>
                      </p:nvSpPr>
                      <p:spPr>
                        <a:xfrm>
                          <a:off x="7843120" y="2079610"/>
                          <a:ext cx="1000215"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PVWA</a:t>
                          </a:r>
                          <a:endParaRPr lang="he-IL" sz="950" b="1" dirty="0">
                            <a:solidFill>
                              <a:srgbClr val="565756"/>
                            </a:solidFill>
                            <a:latin typeface="Arial" panose="020B0604020202020204" pitchFamily="34" charset="0"/>
                            <a:cs typeface="Arial" panose="020B0604020202020204" pitchFamily="34" charset="0"/>
                          </a:endParaRPr>
                        </a:p>
                      </p:txBody>
                    </p:sp>
                    <p:sp>
                      <p:nvSpPr>
                        <p:cNvPr id="97" name="TextBox 96"/>
                        <p:cNvSpPr txBox="1"/>
                        <p:nvPr/>
                      </p:nvSpPr>
                      <p:spPr>
                        <a:xfrm>
                          <a:off x="7801072" y="3741991"/>
                          <a:ext cx="1061881"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CPM DR</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90" name="Picture 89"/>
                      <p:cNvPicPr>
                        <a:picLocks noChangeAspect="1"/>
                      </p:cNvPicPr>
                      <p:nvPr>
                        <p:custDataLst>
                          <p:tags r:id="rId10"/>
                        </p:custDataLst>
                      </p:nvPr>
                    </p:nvPicPr>
                    <p:blipFill>
                      <a:blip r:embed="rId14">
                        <a:extLst>
                          <a:ext uri="{28A0092B-C50C-407E-A947-70E740481C1C}">
                            <a14:useLocalDpi xmlns:a14="http://schemas.microsoft.com/office/drawing/2010/main" val="0"/>
                          </a:ext>
                        </a:extLst>
                      </a:blip>
                      <a:stretch>
                        <a:fillRect/>
                      </a:stretch>
                    </p:blipFill>
                    <p:spPr>
                      <a:xfrm>
                        <a:off x="10093692" y="1889759"/>
                        <a:ext cx="555543" cy="413163"/>
                      </a:xfrm>
                      <a:prstGeom prst="rect">
                        <a:avLst/>
                      </a:prstGeom>
                    </p:spPr>
                  </p:pic>
                  <p:pic>
                    <p:nvPicPr>
                      <p:cNvPr id="91" name="Picture 90"/>
                      <p:cNvPicPr>
                        <a:picLocks noChangeAspect="1"/>
                      </p:cNvPicPr>
                      <p:nvPr>
                        <p:custDataLst>
                          <p:tags r:id="rId11"/>
                        </p:custDataLst>
                      </p:nvPr>
                    </p:nvPicPr>
                    <p:blipFill>
                      <a:blip r:embed="rId14">
                        <a:extLst>
                          <a:ext uri="{28A0092B-C50C-407E-A947-70E740481C1C}">
                            <a14:useLocalDpi xmlns:a14="http://schemas.microsoft.com/office/drawing/2010/main" val="0"/>
                          </a:ext>
                        </a:extLst>
                      </a:blip>
                      <a:stretch>
                        <a:fillRect/>
                      </a:stretch>
                    </p:blipFill>
                    <p:spPr>
                      <a:xfrm>
                        <a:off x="8958724" y="1889759"/>
                        <a:ext cx="555543" cy="413163"/>
                      </a:xfrm>
                      <a:prstGeom prst="rect">
                        <a:avLst/>
                      </a:prstGeom>
                    </p:spPr>
                  </p:pic>
                  <p:sp>
                    <p:nvSpPr>
                      <p:cNvPr id="92" name="TextBox 91"/>
                      <p:cNvSpPr txBox="1"/>
                      <p:nvPr/>
                    </p:nvSpPr>
                    <p:spPr>
                      <a:xfrm>
                        <a:off x="8653287" y="6139186"/>
                        <a:ext cx="2329727" cy="671043"/>
                      </a:xfrm>
                      <a:prstGeom prst="rect">
                        <a:avLst/>
                      </a:prstGeom>
                      <a:noFill/>
                    </p:spPr>
                    <p:txBody>
                      <a:bodyPr wrap="square" rtlCol="0">
                        <a:noAutofit/>
                      </a:bodyPr>
                      <a:lstStyle/>
                      <a:p>
                        <a:pPr algn="ctr"/>
                        <a:r>
                          <a:rPr lang="en-US" sz="1200" b="1" cap="all" dirty="0" smtClean="0">
                            <a:solidFill>
                              <a:schemeClr val="tx2"/>
                            </a:solidFill>
                          </a:rPr>
                          <a:t>Disaster recovery site</a:t>
                        </a:r>
                      </a:p>
                    </p:txBody>
                  </p:sp>
                </p:grpSp>
                <p:pic>
                  <p:nvPicPr>
                    <p:cNvPr id="73" name="Picture 72"/>
                    <p:cNvPicPr>
                      <a:picLocks noChangeAspect="1"/>
                    </p:cNvPicPr>
                    <p:nvPr/>
                  </p:nvPicPr>
                  <p:blipFill rotWithShape="1">
                    <a:blip r:embed="rId15"/>
                    <a:srcRect l="4104" t="5534" r="5450"/>
                    <a:stretch/>
                  </p:blipFill>
                  <p:spPr>
                    <a:xfrm>
                      <a:off x="1957187" y="2525388"/>
                      <a:ext cx="597262" cy="606051"/>
                    </a:xfrm>
                    <a:prstGeom prst="rect">
                      <a:avLst/>
                    </a:prstGeom>
                  </p:spPr>
                </p:pic>
                <p:grpSp>
                  <p:nvGrpSpPr>
                    <p:cNvPr id="74" name="Group 73"/>
                    <p:cNvGrpSpPr/>
                    <p:nvPr/>
                  </p:nvGrpSpPr>
                  <p:grpSpPr>
                    <a:xfrm>
                      <a:off x="1435055" y="4819619"/>
                      <a:ext cx="1664707" cy="900619"/>
                      <a:chOff x="1464900" y="4940758"/>
                      <a:chExt cx="1664707" cy="900619"/>
                    </a:xfrm>
                  </p:grpSpPr>
                  <p:pic>
                    <p:nvPicPr>
                      <p:cNvPr id="85" name="Picture 84"/>
                      <p:cNvPicPr>
                        <a:picLocks noChangeAspect="1"/>
                      </p:cNvPicPr>
                      <p:nvPr/>
                    </p:nvPicPr>
                    <p:blipFill>
                      <a:blip r:embed="rId16"/>
                      <a:stretch>
                        <a:fillRect/>
                      </a:stretch>
                    </p:blipFill>
                    <p:spPr>
                      <a:xfrm>
                        <a:off x="1464900" y="4956212"/>
                        <a:ext cx="428153" cy="563909"/>
                      </a:xfrm>
                      <a:prstGeom prst="rect">
                        <a:avLst/>
                      </a:prstGeom>
                    </p:spPr>
                  </p:pic>
                  <p:pic>
                    <p:nvPicPr>
                      <p:cNvPr id="86" name="Picture 85"/>
                      <p:cNvPicPr>
                        <a:picLocks noChangeAspect="1"/>
                      </p:cNvPicPr>
                      <p:nvPr/>
                    </p:nvPicPr>
                    <p:blipFill>
                      <a:blip r:embed="rId17"/>
                      <a:stretch>
                        <a:fillRect/>
                      </a:stretch>
                    </p:blipFill>
                    <p:spPr>
                      <a:xfrm>
                        <a:off x="2691912" y="4940758"/>
                        <a:ext cx="437695" cy="594816"/>
                      </a:xfrm>
                      <a:prstGeom prst="rect">
                        <a:avLst/>
                      </a:prstGeom>
                    </p:spPr>
                  </p:pic>
                  <p:pic>
                    <p:nvPicPr>
                      <p:cNvPr id="87" name="Picture 86"/>
                      <p:cNvPicPr>
                        <a:picLocks noChangeAspect="1"/>
                      </p:cNvPicPr>
                      <p:nvPr>
                        <p:custDataLst>
                          <p:tags r:id="rId9"/>
                        </p:custDataLst>
                      </p:nvPr>
                    </p:nvPicPr>
                    <p:blipFill>
                      <a:blip r:embed="rId18">
                        <a:extLst>
                          <a:ext uri="{28A0092B-C50C-407E-A947-70E740481C1C}">
                            <a14:useLocalDpi xmlns:a14="http://schemas.microsoft.com/office/drawing/2010/main" val="0"/>
                          </a:ext>
                        </a:extLst>
                      </a:blip>
                      <a:stretch>
                        <a:fillRect/>
                      </a:stretch>
                    </p:blipFill>
                    <p:spPr>
                      <a:xfrm>
                        <a:off x="2058400" y="5034005"/>
                        <a:ext cx="512632" cy="486116"/>
                      </a:xfrm>
                      <a:prstGeom prst="rect">
                        <a:avLst/>
                      </a:prstGeom>
                    </p:spPr>
                  </p:pic>
                  <p:sp>
                    <p:nvSpPr>
                      <p:cNvPr id="88" name="TextBox 87"/>
                      <p:cNvSpPr txBox="1"/>
                      <p:nvPr/>
                    </p:nvSpPr>
                    <p:spPr>
                      <a:xfrm>
                        <a:off x="1528735" y="5597577"/>
                        <a:ext cx="1454165" cy="24380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TARGET DEVICES </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75" name="Picture 74"/>
                    <p:cNvPicPr>
                      <a:picLocks noChangeAspect="1"/>
                    </p:cNvPicPr>
                    <p:nvPr/>
                  </p:nvPicPr>
                  <p:blipFill rotWithShape="1">
                    <a:blip r:embed="rId19"/>
                    <a:srcRect l="3550" r="3018"/>
                    <a:stretch/>
                  </p:blipFill>
                  <p:spPr>
                    <a:xfrm>
                      <a:off x="1366261" y="3539063"/>
                      <a:ext cx="673908" cy="471009"/>
                    </a:xfrm>
                    <a:prstGeom prst="rect">
                      <a:avLst/>
                    </a:prstGeom>
                  </p:spPr>
                </p:pic>
                <p:pic>
                  <p:nvPicPr>
                    <p:cNvPr id="76" name="Picture 75"/>
                    <p:cNvPicPr>
                      <a:picLocks noChangeAspect="1"/>
                    </p:cNvPicPr>
                    <p:nvPr/>
                  </p:nvPicPr>
                  <p:blipFill>
                    <a:blip r:embed="rId20"/>
                    <a:stretch>
                      <a:fillRect/>
                    </a:stretch>
                  </p:blipFill>
                  <p:spPr>
                    <a:xfrm>
                      <a:off x="2586047" y="3503531"/>
                      <a:ext cx="503722" cy="502118"/>
                    </a:xfrm>
                    <a:prstGeom prst="rect">
                      <a:avLst/>
                    </a:prstGeom>
                  </p:spPr>
                </p:pic>
                <p:cxnSp>
                  <p:nvCxnSpPr>
                    <p:cNvPr id="77" name="Straight Arrow Connector 76"/>
                    <p:cNvCxnSpPr/>
                    <p:nvPr/>
                  </p:nvCxnSpPr>
                  <p:spPr>
                    <a:xfrm flipH="1" flipV="1">
                      <a:off x="1747306" y="4353410"/>
                      <a:ext cx="361927" cy="482530"/>
                    </a:xfrm>
                    <a:prstGeom prst="straightConnector1">
                      <a:avLst/>
                    </a:prstGeom>
                    <a:ln w="28575" cap="rnd">
                      <a:solidFill>
                        <a:srgbClr val="52B722"/>
                      </a:solidFill>
                      <a:prstDash val="sysDash"/>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flipV="1">
                      <a:off x="2400847" y="4338881"/>
                      <a:ext cx="351843" cy="497059"/>
                    </a:xfrm>
                    <a:prstGeom prst="straightConnector1">
                      <a:avLst/>
                    </a:prstGeom>
                    <a:ln w="28575" cap="rnd">
                      <a:solidFill>
                        <a:srgbClr val="52B722"/>
                      </a:solidFill>
                      <a:prstDash val="sysDash"/>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V="1">
                      <a:off x="1537902" y="3056533"/>
                      <a:ext cx="330625" cy="434269"/>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2625157" y="3053968"/>
                      <a:ext cx="357146" cy="425105"/>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95" idx="2"/>
                    </p:cNvCxnSpPr>
                    <p:nvPr/>
                  </p:nvCxnSpPr>
                  <p:spPr>
                    <a:xfrm>
                      <a:off x="1662202" y="2402811"/>
                      <a:ext cx="201006" cy="302014"/>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sp>
                  <p:nvSpPr>
                    <p:cNvPr id="82" name="Rectangle 81"/>
                    <p:cNvSpPr/>
                    <p:nvPr>
                      <p:custDataLst>
                        <p:tags r:id="rId8"/>
                      </p:custDataLst>
                    </p:nvPr>
                  </p:nvSpPr>
                  <p:spPr>
                    <a:xfrm>
                      <a:off x="1189438" y="1304447"/>
                      <a:ext cx="2137422" cy="1098363"/>
                    </a:xfrm>
                    <a:prstGeom prst="rect">
                      <a:avLst/>
                    </a:prstGeom>
                    <a:noFill/>
                    <a:ln w="28575">
                      <a:solidFill>
                        <a:srgbClr val="FFCC05"/>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3" name="Straight Arrow Connector 82"/>
                    <p:cNvCxnSpPr/>
                    <p:nvPr/>
                  </p:nvCxnSpPr>
                  <p:spPr>
                    <a:xfrm flipH="1">
                      <a:off x="2602387" y="2432701"/>
                      <a:ext cx="225233" cy="272124"/>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1214333" y="1357046"/>
                      <a:ext cx="2196502" cy="243800"/>
                    </a:xfrm>
                    <a:prstGeom prst="rect">
                      <a:avLst/>
                    </a:prstGeom>
                    <a:noFill/>
                  </p:spPr>
                  <p:txBody>
                    <a:bodyPr wrap="square" lIns="96661" tIns="48331" rIns="96661" bIns="48331" rtlCol="1">
                      <a:spAutoFit/>
                    </a:bodyPr>
                    <a:lstStyle/>
                    <a:p>
                      <a:pPr algn="ctr"/>
                      <a:r>
                        <a:rPr lang="en-US" sz="950" b="1" i="1" dirty="0" smtClean="0">
                          <a:solidFill>
                            <a:srgbClr val="FFCC05"/>
                          </a:solidFill>
                          <a:latin typeface="Arial" panose="020B0604020202020204" pitchFamily="34" charset="0"/>
                          <a:cs typeface="Arial" panose="020B0604020202020204" pitchFamily="34" charset="0"/>
                        </a:rPr>
                        <a:t>PVWA LOAD BALANCING</a:t>
                      </a:r>
                      <a:endParaRPr lang="he-IL" sz="950" b="1" i="1" dirty="0">
                        <a:solidFill>
                          <a:srgbClr val="FFCC05"/>
                        </a:solidFill>
                        <a:latin typeface="Arial" panose="020B0604020202020204" pitchFamily="34" charset="0"/>
                        <a:cs typeface="Arial" panose="020B0604020202020204" pitchFamily="34" charset="0"/>
                      </a:endParaRPr>
                    </a:p>
                  </p:txBody>
                </p:sp>
              </p:grpSp>
            </p:grpSp>
            <p:grpSp>
              <p:nvGrpSpPr>
                <p:cNvPr id="21" name="Group 20"/>
                <p:cNvGrpSpPr/>
                <p:nvPr/>
              </p:nvGrpSpPr>
              <p:grpSpPr>
                <a:xfrm>
                  <a:off x="5547537" y="1197141"/>
                  <a:ext cx="2348626" cy="5392608"/>
                  <a:chOff x="1101108" y="1197141"/>
                  <a:chExt cx="2348626" cy="5392608"/>
                </a:xfrm>
              </p:grpSpPr>
              <p:sp>
                <p:nvSpPr>
                  <p:cNvPr id="48" name="TextBox 47"/>
                  <p:cNvSpPr txBox="1"/>
                  <p:nvPr/>
                </p:nvSpPr>
                <p:spPr>
                  <a:xfrm>
                    <a:off x="1684194" y="3163470"/>
                    <a:ext cx="1166430" cy="389994"/>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PRIMARY VAULT</a:t>
                    </a:r>
                    <a:endParaRPr lang="he-IL" sz="950" b="1" dirty="0">
                      <a:solidFill>
                        <a:srgbClr val="565756"/>
                      </a:solidFill>
                      <a:latin typeface="Arial" panose="020B0604020202020204" pitchFamily="34" charset="0"/>
                      <a:cs typeface="Arial" panose="020B0604020202020204" pitchFamily="34" charset="0"/>
                    </a:endParaRPr>
                  </a:p>
                </p:txBody>
              </p:sp>
              <p:grpSp>
                <p:nvGrpSpPr>
                  <p:cNvPr id="49" name="Group 48"/>
                  <p:cNvGrpSpPr/>
                  <p:nvPr/>
                </p:nvGrpSpPr>
                <p:grpSpPr>
                  <a:xfrm>
                    <a:off x="1101108" y="1197141"/>
                    <a:ext cx="2348626" cy="5392608"/>
                    <a:chOff x="1101108" y="1197141"/>
                    <a:chExt cx="2348626" cy="5392608"/>
                  </a:xfrm>
                </p:grpSpPr>
                <p:grpSp>
                  <p:nvGrpSpPr>
                    <p:cNvPr id="50" name="Group 49"/>
                    <p:cNvGrpSpPr/>
                    <p:nvPr/>
                  </p:nvGrpSpPr>
                  <p:grpSpPr>
                    <a:xfrm>
                      <a:off x="1101108" y="1197141"/>
                      <a:ext cx="2348626" cy="5392608"/>
                      <a:chOff x="8634388" y="1417621"/>
                      <a:chExt cx="2348626" cy="5392608"/>
                    </a:xfrm>
                  </p:grpSpPr>
                  <p:grpSp>
                    <p:nvGrpSpPr>
                      <p:cNvPr id="63" name="Group 62"/>
                      <p:cNvGrpSpPr/>
                      <p:nvPr/>
                    </p:nvGrpSpPr>
                    <p:grpSpPr>
                      <a:xfrm>
                        <a:off x="8634388" y="1417621"/>
                        <a:ext cx="2332605" cy="4628220"/>
                        <a:chOff x="6862741" y="1254805"/>
                        <a:chExt cx="2000212" cy="3968706"/>
                      </a:xfrm>
                    </p:grpSpPr>
                    <p:sp>
                      <p:nvSpPr>
                        <p:cNvPr id="66" name="Rectangle 65"/>
                        <p:cNvSpPr/>
                        <p:nvPr>
                          <p:custDataLst>
                            <p:tags r:id="rId7"/>
                          </p:custDataLst>
                        </p:nvPr>
                      </p:nvSpPr>
                      <p:spPr>
                        <a:xfrm>
                          <a:off x="6862741" y="1254805"/>
                          <a:ext cx="2000212" cy="3968706"/>
                        </a:xfrm>
                        <a:prstGeom prst="rect">
                          <a:avLst/>
                        </a:prstGeom>
                        <a:noFill/>
                        <a:ln w="28575">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6938484" y="3752252"/>
                          <a:ext cx="940061"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PSM1 </a:t>
                          </a:r>
                          <a:endParaRPr lang="he-IL" sz="950" b="1" dirty="0">
                            <a:solidFill>
                              <a:srgbClr val="565756"/>
                            </a:solidFill>
                            <a:latin typeface="Arial" panose="020B0604020202020204" pitchFamily="34" charset="0"/>
                            <a:cs typeface="Arial" panose="020B0604020202020204" pitchFamily="34" charset="0"/>
                          </a:endParaRPr>
                        </a:p>
                      </p:txBody>
                    </p:sp>
                    <p:sp>
                      <p:nvSpPr>
                        <p:cNvPr id="68" name="TextBox 67"/>
                        <p:cNvSpPr txBox="1"/>
                        <p:nvPr/>
                      </p:nvSpPr>
                      <p:spPr>
                        <a:xfrm>
                          <a:off x="7843120" y="2079610"/>
                          <a:ext cx="1000215"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PVWA</a:t>
                          </a:r>
                          <a:endParaRPr lang="he-IL" sz="950" b="1" dirty="0">
                            <a:solidFill>
                              <a:srgbClr val="565756"/>
                            </a:solidFill>
                            <a:latin typeface="Arial" panose="020B0604020202020204" pitchFamily="34" charset="0"/>
                            <a:cs typeface="Arial" panose="020B0604020202020204" pitchFamily="34" charset="0"/>
                          </a:endParaRPr>
                        </a:p>
                      </p:txBody>
                    </p:sp>
                    <p:sp>
                      <p:nvSpPr>
                        <p:cNvPr id="69" name="TextBox 68"/>
                        <p:cNvSpPr txBox="1"/>
                        <p:nvPr/>
                      </p:nvSpPr>
                      <p:spPr>
                        <a:xfrm>
                          <a:off x="7801072" y="3741991"/>
                          <a:ext cx="1061881"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CPM1 </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64" name="Picture 63"/>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10093692" y="1889759"/>
                        <a:ext cx="555543" cy="413163"/>
                      </a:xfrm>
                      <a:prstGeom prst="rect">
                        <a:avLst/>
                      </a:prstGeom>
                    </p:spPr>
                  </p:pic>
                  <p:sp>
                    <p:nvSpPr>
                      <p:cNvPr id="65" name="TextBox 64"/>
                      <p:cNvSpPr txBox="1"/>
                      <p:nvPr/>
                    </p:nvSpPr>
                    <p:spPr>
                      <a:xfrm>
                        <a:off x="8653287" y="6139186"/>
                        <a:ext cx="2329727" cy="671043"/>
                      </a:xfrm>
                      <a:prstGeom prst="rect">
                        <a:avLst/>
                      </a:prstGeom>
                      <a:noFill/>
                    </p:spPr>
                    <p:txBody>
                      <a:bodyPr wrap="square" rtlCol="0">
                        <a:noAutofit/>
                      </a:bodyPr>
                      <a:lstStyle/>
                      <a:p>
                        <a:pPr algn="ctr"/>
                        <a:r>
                          <a:rPr lang="en-US" sz="1200" b="1" cap="all" dirty="0" smtClean="0">
                            <a:solidFill>
                              <a:schemeClr val="tx2"/>
                            </a:solidFill>
                          </a:rPr>
                          <a:t>SITE 1</a:t>
                        </a:r>
                      </a:p>
                    </p:txBody>
                  </p:sp>
                </p:grpSp>
                <p:grpSp>
                  <p:nvGrpSpPr>
                    <p:cNvPr id="51" name="Group 50"/>
                    <p:cNvGrpSpPr/>
                    <p:nvPr/>
                  </p:nvGrpSpPr>
                  <p:grpSpPr>
                    <a:xfrm>
                      <a:off x="1435055" y="4819619"/>
                      <a:ext cx="1664707" cy="900619"/>
                      <a:chOff x="1464900" y="4940758"/>
                      <a:chExt cx="1664707" cy="900619"/>
                    </a:xfrm>
                  </p:grpSpPr>
                  <p:pic>
                    <p:nvPicPr>
                      <p:cNvPr id="59" name="Picture 58"/>
                      <p:cNvPicPr>
                        <a:picLocks noChangeAspect="1"/>
                      </p:cNvPicPr>
                      <p:nvPr/>
                    </p:nvPicPr>
                    <p:blipFill>
                      <a:blip r:embed="rId16"/>
                      <a:stretch>
                        <a:fillRect/>
                      </a:stretch>
                    </p:blipFill>
                    <p:spPr>
                      <a:xfrm>
                        <a:off x="1464900" y="4956212"/>
                        <a:ext cx="428153" cy="563909"/>
                      </a:xfrm>
                      <a:prstGeom prst="rect">
                        <a:avLst/>
                      </a:prstGeom>
                    </p:spPr>
                  </p:pic>
                  <p:pic>
                    <p:nvPicPr>
                      <p:cNvPr id="60" name="Picture 59"/>
                      <p:cNvPicPr>
                        <a:picLocks noChangeAspect="1"/>
                      </p:cNvPicPr>
                      <p:nvPr/>
                    </p:nvPicPr>
                    <p:blipFill>
                      <a:blip r:embed="rId17"/>
                      <a:stretch>
                        <a:fillRect/>
                      </a:stretch>
                    </p:blipFill>
                    <p:spPr>
                      <a:xfrm>
                        <a:off x="2691912" y="4940758"/>
                        <a:ext cx="437695" cy="594816"/>
                      </a:xfrm>
                      <a:prstGeom prst="rect">
                        <a:avLst/>
                      </a:prstGeom>
                    </p:spPr>
                  </p:pic>
                  <p:pic>
                    <p:nvPicPr>
                      <p:cNvPr id="61" name="Picture 60"/>
                      <p:cNvPicPr>
                        <a:picLocks noChangeAspect="1"/>
                      </p:cNvPicPr>
                      <p:nvPr>
                        <p:custDataLst>
                          <p:tags r:id="rId5"/>
                        </p:custDataLst>
                      </p:nvPr>
                    </p:nvPicPr>
                    <p:blipFill>
                      <a:blip r:embed="rId18">
                        <a:extLst>
                          <a:ext uri="{28A0092B-C50C-407E-A947-70E740481C1C}">
                            <a14:useLocalDpi xmlns:a14="http://schemas.microsoft.com/office/drawing/2010/main" val="0"/>
                          </a:ext>
                        </a:extLst>
                      </a:blip>
                      <a:stretch>
                        <a:fillRect/>
                      </a:stretch>
                    </p:blipFill>
                    <p:spPr>
                      <a:xfrm>
                        <a:off x="2058400" y="5034005"/>
                        <a:ext cx="512632" cy="486116"/>
                      </a:xfrm>
                      <a:prstGeom prst="rect">
                        <a:avLst/>
                      </a:prstGeom>
                    </p:spPr>
                  </p:pic>
                  <p:sp>
                    <p:nvSpPr>
                      <p:cNvPr id="62" name="TextBox 61"/>
                      <p:cNvSpPr txBox="1"/>
                      <p:nvPr/>
                    </p:nvSpPr>
                    <p:spPr>
                      <a:xfrm>
                        <a:off x="1528735" y="5597577"/>
                        <a:ext cx="1454165" cy="24380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TARGET DEVICES </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52" name="Picture 51"/>
                    <p:cNvPicPr>
                      <a:picLocks noChangeAspect="1"/>
                    </p:cNvPicPr>
                    <p:nvPr/>
                  </p:nvPicPr>
                  <p:blipFill rotWithShape="1">
                    <a:blip r:embed="rId19"/>
                    <a:srcRect l="3550" r="3018"/>
                    <a:stretch/>
                  </p:blipFill>
                  <p:spPr>
                    <a:xfrm>
                      <a:off x="1366261" y="3539063"/>
                      <a:ext cx="673908" cy="471009"/>
                    </a:xfrm>
                    <a:prstGeom prst="rect">
                      <a:avLst/>
                    </a:prstGeom>
                  </p:spPr>
                </p:pic>
                <p:pic>
                  <p:nvPicPr>
                    <p:cNvPr id="53" name="Picture 52"/>
                    <p:cNvPicPr>
                      <a:picLocks noChangeAspect="1"/>
                    </p:cNvPicPr>
                    <p:nvPr/>
                  </p:nvPicPr>
                  <p:blipFill>
                    <a:blip r:embed="rId20"/>
                    <a:stretch>
                      <a:fillRect/>
                    </a:stretch>
                  </p:blipFill>
                  <p:spPr>
                    <a:xfrm>
                      <a:off x="2586047" y="3503531"/>
                      <a:ext cx="503722" cy="502118"/>
                    </a:xfrm>
                    <a:prstGeom prst="rect">
                      <a:avLst/>
                    </a:prstGeom>
                  </p:spPr>
                </p:pic>
                <p:cxnSp>
                  <p:nvCxnSpPr>
                    <p:cNvPr id="54" name="Straight Arrow Connector 53"/>
                    <p:cNvCxnSpPr/>
                    <p:nvPr/>
                  </p:nvCxnSpPr>
                  <p:spPr>
                    <a:xfrm flipH="1" flipV="1">
                      <a:off x="1747306" y="4353410"/>
                      <a:ext cx="361927" cy="482530"/>
                    </a:xfrm>
                    <a:prstGeom prst="straightConnector1">
                      <a:avLst/>
                    </a:prstGeom>
                    <a:ln w="28575" cap="rnd">
                      <a:solidFill>
                        <a:srgbClr val="52B722"/>
                      </a:solidFill>
                      <a:prstDash val="sysDash"/>
                      <a:headEnd type="triangle"/>
                      <a:tailEnd type="none"/>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2400847" y="4338881"/>
                      <a:ext cx="351843" cy="497059"/>
                    </a:xfrm>
                    <a:prstGeom prst="straightConnector1">
                      <a:avLst/>
                    </a:prstGeom>
                    <a:ln w="28575" cap="rnd">
                      <a:solidFill>
                        <a:srgbClr val="52B722"/>
                      </a:solidFill>
                      <a:prstDash val="sysDash"/>
                      <a:headEnd type="triangle"/>
                      <a:tailEnd type="none"/>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1537902" y="3056533"/>
                      <a:ext cx="330625" cy="434269"/>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flipV="1">
                      <a:off x="2625157" y="3053968"/>
                      <a:ext cx="357146" cy="425105"/>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H="1">
                      <a:off x="2602387" y="2432701"/>
                      <a:ext cx="225233" cy="272124"/>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grpSp>
            </p:grpSp>
            <p:grpSp>
              <p:nvGrpSpPr>
                <p:cNvPr id="22" name="Group 21"/>
                <p:cNvGrpSpPr/>
                <p:nvPr/>
              </p:nvGrpSpPr>
              <p:grpSpPr>
                <a:xfrm>
                  <a:off x="7060354" y="1197141"/>
                  <a:ext cx="3657199" cy="5392608"/>
                  <a:chOff x="-207465" y="1197141"/>
                  <a:chExt cx="3657199" cy="5392608"/>
                </a:xfrm>
              </p:grpSpPr>
              <p:sp>
                <p:nvSpPr>
                  <p:cNvPr id="24" name="TextBox 23"/>
                  <p:cNvSpPr txBox="1"/>
                  <p:nvPr/>
                </p:nvSpPr>
                <p:spPr>
                  <a:xfrm>
                    <a:off x="1684194" y="3163470"/>
                    <a:ext cx="1166430" cy="389994"/>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SATELLITE  VAULT</a:t>
                    </a:r>
                    <a:endParaRPr lang="he-IL" sz="950" b="1" dirty="0">
                      <a:solidFill>
                        <a:srgbClr val="565756"/>
                      </a:solidFill>
                      <a:latin typeface="Arial" panose="020B0604020202020204" pitchFamily="34" charset="0"/>
                      <a:cs typeface="Arial" panose="020B0604020202020204" pitchFamily="34" charset="0"/>
                    </a:endParaRPr>
                  </a:p>
                </p:txBody>
              </p:sp>
              <p:grpSp>
                <p:nvGrpSpPr>
                  <p:cNvPr id="25" name="Group 24"/>
                  <p:cNvGrpSpPr/>
                  <p:nvPr/>
                </p:nvGrpSpPr>
                <p:grpSpPr>
                  <a:xfrm>
                    <a:off x="-207465" y="1197141"/>
                    <a:ext cx="3657199" cy="5392608"/>
                    <a:chOff x="-207465" y="1197141"/>
                    <a:chExt cx="3657199" cy="5392608"/>
                  </a:xfrm>
                </p:grpSpPr>
                <p:grpSp>
                  <p:nvGrpSpPr>
                    <p:cNvPr id="26" name="Group 25"/>
                    <p:cNvGrpSpPr/>
                    <p:nvPr/>
                  </p:nvGrpSpPr>
                  <p:grpSpPr>
                    <a:xfrm>
                      <a:off x="1101108" y="1197141"/>
                      <a:ext cx="2348626" cy="5392608"/>
                      <a:chOff x="8634388" y="1417621"/>
                      <a:chExt cx="2348626" cy="5392608"/>
                    </a:xfrm>
                  </p:grpSpPr>
                  <p:grpSp>
                    <p:nvGrpSpPr>
                      <p:cNvPr id="41" name="Group 40"/>
                      <p:cNvGrpSpPr/>
                      <p:nvPr/>
                    </p:nvGrpSpPr>
                    <p:grpSpPr>
                      <a:xfrm>
                        <a:off x="8634388" y="1417621"/>
                        <a:ext cx="2332605" cy="4628220"/>
                        <a:chOff x="6862741" y="1254805"/>
                        <a:chExt cx="2000212" cy="3968706"/>
                      </a:xfrm>
                    </p:grpSpPr>
                    <p:sp>
                      <p:nvSpPr>
                        <p:cNvPr id="44" name="Rectangle 43"/>
                        <p:cNvSpPr/>
                        <p:nvPr>
                          <p:custDataLst>
                            <p:tags r:id="rId4"/>
                          </p:custDataLst>
                        </p:nvPr>
                      </p:nvSpPr>
                      <p:spPr>
                        <a:xfrm>
                          <a:off x="6862741" y="1254805"/>
                          <a:ext cx="2000212" cy="3968706"/>
                        </a:xfrm>
                        <a:prstGeom prst="rect">
                          <a:avLst/>
                        </a:prstGeom>
                        <a:noFill/>
                        <a:ln w="28575">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6938484" y="3752252"/>
                          <a:ext cx="940061"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PSM2 </a:t>
                          </a:r>
                          <a:endParaRPr lang="he-IL" sz="950" b="1" dirty="0">
                            <a:solidFill>
                              <a:srgbClr val="565756"/>
                            </a:solidFill>
                            <a:latin typeface="Arial" panose="020B0604020202020204" pitchFamily="34" charset="0"/>
                            <a:cs typeface="Arial" panose="020B0604020202020204" pitchFamily="34" charset="0"/>
                          </a:endParaRPr>
                        </a:p>
                      </p:txBody>
                    </p:sp>
                    <p:sp>
                      <p:nvSpPr>
                        <p:cNvPr id="46" name="TextBox 45"/>
                        <p:cNvSpPr txBox="1"/>
                        <p:nvPr/>
                      </p:nvSpPr>
                      <p:spPr>
                        <a:xfrm>
                          <a:off x="6959832" y="2079610"/>
                          <a:ext cx="768096"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PVWA</a:t>
                          </a:r>
                          <a:endParaRPr lang="he-IL" sz="950" b="1" dirty="0">
                            <a:solidFill>
                              <a:srgbClr val="565756"/>
                            </a:solidFill>
                            <a:latin typeface="Arial" panose="020B0604020202020204" pitchFamily="34" charset="0"/>
                            <a:cs typeface="Arial" panose="020B0604020202020204" pitchFamily="34" charset="0"/>
                          </a:endParaRPr>
                        </a:p>
                      </p:txBody>
                    </p:sp>
                    <p:sp>
                      <p:nvSpPr>
                        <p:cNvPr id="47" name="TextBox 46"/>
                        <p:cNvSpPr txBox="1"/>
                        <p:nvPr/>
                      </p:nvSpPr>
                      <p:spPr>
                        <a:xfrm>
                          <a:off x="7801072" y="3741991"/>
                          <a:ext cx="1061881" cy="209059"/>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CPM2 </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42" name="Picture 41"/>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8958724" y="1889759"/>
                        <a:ext cx="555543" cy="413163"/>
                      </a:xfrm>
                      <a:prstGeom prst="rect">
                        <a:avLst/>
                      </a:prstGeom>
                    </p:spPr>
                  </p:pic>
                  <p:sp>
                    <p:nvSpPr>
                      <p:cNvPr id="43" name="TextBox 42"/>
                      <p:cNvSpPr txBox="1"/>
                      <p:nvPr/>
                    </p:nvSpPr>
                    <p:spPr>
                      <a:xfrm>
                        <a:off x="8653287" y="6139186"/>
                        <a:ext cx="2329727" cy="671043"/>
                      </a:xfrm>
                      <a:prstGeom prst="rect">
                        <a:avLst/>
                      </a:prstGeom>
                      <a:noFill/>
                    </p:spPr>
                    <p:txBody>
                      <a:bodyPr wrap="square" rtlCol="0">
                        <a:noAutofit/>
                      </a:bodyPr>
                      <a:lstStyle/>
                      <a:p>
                        <a:pPr algn="ctr"/>
                        <a:r>
                          <a:rPr lang="en-US" sz="1200" b="1" cap="all" dirty="0" smtClean="0">
                            <a:solidFill>
                              <a:schemeClr val="tx2"/>
                            </a:solidFill>
                          </a:rPr>
                          <a:t>SITE 2</a:t>
                        </a:r>
                      </a:p>
                    </p:txBody>
                  </p:sp>
                </p:grpSp>
                <p:pic>
                  <p:nvPicPr>
                    <p:cNvPr id="27" name="Picture 26"/>
                    <p:cNvPicPr>
                      <a:picLocks noChangeAspect="1"/>
                    </p:cNvPicPr>
                    <p:nvPr/>
                  </p:nvPicPr>
                  <p:blipFill rotWithShape="1">
                    <a:blip r:embed="rId15"/>
                    <a:srcRect l="4104" t="5534" r="5450"/>
                    <a:stretch/>
                  </p:blipFill>
                  <p:spPr>
                    <a:xfrm>
                      <a:off x="1957187" y="2525388"/>
                      <a:ext cx="597262" cy="606051"/>
                    </a:xfrm>
                    <a:prstGeom prst="rect">
                      <a:avLst/>
                    </a:prstGeom>
                  </p:spPr>
                </p:pic>
                <p:grpSp>
                  <p:nvGrpSpPr>
                    <p:cNvPr id="28" name="Group 27"/>
                    <p:cNvGrpSpPr/>
                    <p:nvPr/>
                  </p:nvGrpSpPr>
                  <p:grpSpPr>
                    <a:xfrm>
                      <a:off x="1435055" y="4819619"/>
                      <a:ext cx="1664707" cy="900619"/>
                      <a:chOff x="1464900" y="4940758"/>
                      <a:chExt cx="1664707" cy="900619"/>
                    </a:xfrm>
                  </p:grpSpPr>
                  <p:pic>
                    <p:nvPicPr>
                      <p:cNvPr id="37" name="Picture 36"/>
                      <p:cNvPicPr>
                        <a:picLocks noChangeAspect="1"/>
                      </p:cNvPicPr>
                      <p:nvPr/>
                    </p:nvPicPr>
                    <p:blipFill>
                      <a:blip r:embed="rId16"/>
                      <a:stretch>
                        <a:fillRect/>
                      </a:stretch>
                    </p:blipFill>
                    <p:spPr>
                      <a:xfrm>
                        <a:off x="1464900" y="4956212"/>
                        <a:ext cx="428153" cy="563909"/>
                      </a:xfrm>
                      <a:prstGeom prst="rect">
                        <a:avLst/>
                      </a:prstGeom>
                    </p:spPr>
                  </p:pic>
                  <p:pic>
                    <p:nvPicPr>
                      <p:cNvPr id="38" name="Picture 37"/>
                      <p:cNvPicPr>
                        <a:picLocks noChangeAspect="1"/>
                      </p:cNvPicPr>
                      <p:nvPr/>
                    </p:nvPicPr>
                    <p:blipFill>
                      <a:blip r:embed="rId17"/>
                      <a:stretch>
                        <a:fillRect/>
                      </a:stretch>
                    </p:blipFill>
                    <p:spPr>
                      <a:xfrm>
                        <a:off x="2691912" y="4940758"/>
                        <a:ext cx="437695" cy="594816"/>
                      </a:xfrm>
                      <a:prstGeom prst="rect">
                        <a:avLst/>
                      </a:prstGeom>
                    </p:spPr>
                  </p:pic>
                  <p:pic>
                    <p:nvPicPr>
                      <p:cNvPr id="39" name="Picture 38"/>
                      <p:cNvPicPr>
                        <a:picLocks noChangeAspect="1"/>
                      </p:cNvPicPr>
                      <p:nvPr>
                        <p:custDataLst>
                          <p:tags r:id="rId2"/>
                        </p:custDataLst>
                      </p:nvPr>
                    </p:nvPicPr>
                    <p:blipFill>
                      <a:blip r:embed="rId18">
                        <a:extLst>
                          <a:ext uri="{28A0092B-C50C-407E-A947-70E740481C1C}">
                            <a14:useLocalDpi xmlns:a14="http://schemas.microsoft.com/office/drawing/2010/main" val="0"/>
                          </a:ext>
                        </a:extLst>
                      </a:blip>
                      <a:stretch>
                        <a:fillRect/>
                      </a:stretch>
                    </p:blipFill>
                    <p:spPr>
                      <a:xfrm>
                        <a:off x="2058400" y="5034005"/>
                        <a:ext cx="512632" cy="486116"/>
                      </a:xfrm>
                      <a:prstGeom prst="rect">
                        <a:avLst/>
                      </a:prstGeom>
                    </p:spPr>
                  </p:pic>
                  <p:sp>
                    <p:nvSpPr>
                      <p:cNvPr id="40" name="TextBox 39"/>
                      <p:cNvSpPr txBox="1"/>
                      <p:nvPr/>
                    </p:nvSpPr>
                    <p:spPr>
                      <a:xfrm>
                        <a:off x="1528735" y="5597577"/>
                        <a:ext cx="1454165" cy="24380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TARGET DEVICES </a:t>
                        </a:r>
                        <a:endParaRPr lang="he-IL" sz="950" b="1" dirty="0">
                          <a:solidFill>
                            <a:srgbClr val="565756"/>
                          </a:solidFill>
                          <a:latin typeface="Arial" panose="020B0604020202020204" pitchFamily="34" charset="0"/>
                          <a:cs typeface="Arial" panose="020B0604020202020204" pitchFamily="34" charset="0"/>
                        </a:endParaRPr>
                      </a:p>
                    </p:txBody>
                  </p:sp>
                </p:grpSp>
                <p:pic>
                  <p:nvPicPr>
                    <p:cNvPr id="29" name="Picture 28"/>
                    <p:cNvPicPr>
                      <a:picLocks noChangeAspect="1"/>
                    </p:cNvPicPr>
                    <p:nvPr/>
                  </p:nvPicPr>
                  <p:blipFill rotWithShape="1">
                    <a:blip r:embed="rId19"/>
                    <a:srcRect l="3550" r="3018"/>
                    <a:stretch/>
                  </p:blipFill>
                  <p:spPr>
                    <a:xfrm>
                      <a:off x="1366261" y="3539063"/>
                      <a:ext cx="673908" cy="471009"/>
                    </a:xfrm>
                    <a:prstGeom prst="rect">
                      <a:avLst/>
                    </a:prstGeom>
                  </p:spPr>
                </p:pic>
                <p:pic>
                  <p:nvPicPr>
                    <p:cNvPr id="30" name="Picture 29"/>
                    <p:cNvPicPr>
                      <a:picLocks noChangeAspect="1"/>
                    </p:cNvPicPr>
                    <p:nvPr/>
                  </p:nvPicPr>
                  <p:blipFill>
                    <a:blip r:embed="rId20"/>
                    <a:stretch>
                      <a:fillRect/>
                    </a:stretch>
                  </p:blipFill>
                  <p:spPr>
                    <a:xfrm>
                      <a:off x="2586047" y="3503531"/>
                      <a:ext cx="503722" cy="502118"/>
                    </a:xfrm>
                    <a:prstGeom prst="rect">
                      <a:avLst/>
                    </a:prstGeom>
                  </p:spPr>
                </p:pic>
                <p:cxnSp>
                  <p:nvCxnSpPr>
                    <p:cNvPr id="31" name="Straight Arrow Connector 30"/>
                    <p:cNvCxnSpPr/>
                    <p:nvPr/>
                  </p:nvCxnSpPr>
                  <p:spPr>
                    <a:xfrm flipH="1" flipV="1">
                      <a:off x="1747306" y="4353410"/>
                      <a:ext cx="361927" cy="482530"/>
                    </a:xfrm>
                    <a:prstGeom prst="straightConnector1">
                      <a:avLst/>
                    </a:prstGeom>
                    <a:ln w="28575" cap="rnd">
                      <a:solidFill>
                        <a:srgbClr val="52B722"/>
                      </a:solidFill>
                      <a:prstDash val="sysDash"/>
                      <a:headEnd type="triangle"/>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2400847" y="4338881"/>
                      <a:ext cx="351843" cy="497059"/>
                    </a:xfrm>
                    <a:prstGeom prst="straightConnector1">
                      <a:avLst/>
                    </a:prstGeom>
                    <a:ln w="28575" cap="rnd">
                      <a:solidFill>
                        <a:srgbClr val="52B722"/>
                      </a:solidFill>
                      <a:prstDash val="sysDash"/>
                      <a:headEnd type="triangle"/>
                      <a:tailEnd type="none"/>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178281" y="2976021"/>
                      <a:ext cx="1716183" cy="514782"/>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flipV="1">
                      <a:off x="-182689" y="2870908"/>
                      <a:ext cx="2714148" cy="764823"/>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207465" y="2412539"/>
                      <a:ext cx="1840483" cy="369398"/>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a:off x="2602387" y="2432701"/>
                      <a:ext cx="225233" cy="272124"/>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grpSp>
            </p:grpSp>
            <p:pic>
              <p:nvPicPr>
                <p:cNvPr id="23" name="Picture 22"/>
                <p:cNvPicPr>
                  <a:picLocks noChangeAspect="1"/>
                </p:cNvPicPr>
                <p:nvPr/>
              </p:nvPicPr>
              <p:blipFill rotWithShape="1">
                <a:blip r:embed="rId15"/>
                <a:srcRect l="4104" t="5534" r="5450"/>
                <a:stretch/>
              </p:blipFill>
              <p:spPr>
                <a:xfrm>
                  <a:off x="6403616" y="2525388"/>
                  <a:ext cx="597262" cy="606051"/>
                </a:xfrm>
                <a:prstGeom prst="rect">
                  <a:avLst/>
                </a:prstGeom>
              </p:spPr>
            </p:pic>
          </p:grpSp>
          <p:cxnSp>
            <p:nvCxnSpPr>
              <p:cNvPr id="14" name="Straight Arrow Connector 13"/>
              <p:cNvCxnSpPr/>
              <p:nvPr/>
            </p:nvCxnSpPr>
            <p:spPr>
              <a:xfrm flipV="1">
                <a:off x="7088843" y="2876483"/>
                <a:ext cx="2086473" cy="990"/>
              </a:xfrm>
              <a:prstGeom prst="straightConnector1">
                <a:avLst/>
              </a:prstGeom>
              <a:ln w="28575" cap="rnd">
                <a:solidFill>
                  <a:srgbClr val="52B722"/>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pic>
            <p:nvPicPr>
              <p:cNvPr id="15" name="Picture 14"/>
              <p:cNvPicPr>
                <a:picLocks noChangeAspect="1"/>
              </p:cNvPicPr>
              <p:nvPr/>
            </p:nvPicPr>
            <p:blipFill>
              <a:blip r:embed="rId21"/>
              <a:stretch>
                <a:fillRect/>
              </a:stretch>
            </p:blipFill>
            <p:spPr>
              <a:xfrm>
                <a:off x="9731960" y="1373139"/>
                <a:ext cx="700799" cy="640422"/>
              </a:xfrm>
              <a:prstGeom prst="rect">
                <a:avLst/>
              </a:prstGeom>
            </p:spPr>
          </p:pic>
          <p:sp>
            <p:nvSpPr>
              <p:cNvPr id="16" name="TextBox 15"/>
              <p:cNvSpPr txBox="1"/>
              <p:nvPr/>
            </p:nvSpPr>
            <p:spPr>
              <a:xfrm>
                <a:off x="9564538" y="2051509"/>
                <a:ext cx="1166430" cy="24380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BACKUP</a:t>
                </a:r>
                <a:endParaRPr lang="he-IL" sz="950" b="1" dirty="0">
                  <a:solidFill>
                    <a:srgbClr val="565756"/>
                  </a:solidFill>
                  <a:latin typeface="Arial" panose="020B0604020202020204" pitchFamily="34" charset="0"/>
                  <a:cs typeface="Arial" panose="020B0604020202020204" pitchFamily="34" charset="0"/>
                </a:endParaRPr>
              </a:p>
            </p:txBody>
          </p:sp>
          <p:sp>
            <p:nvSpPr>
              <p:cNvPr id="17" name="Rectangle 16"/>
              <p:cNvSpPr/>
              <p:nvPr/>
            </p:nvSpPr>
            <p:spPr>
              <a:xfrm>
                <a:off x="7832652" y="1266287"/>
                <a:ext cx="577591" cy="1175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1400" b="0" i="0" dirty="0" smtClean="0">
                  <a:solidFill>
                    <a:schemeClr val="bg1"/>
                  </a:solidFill>
                  <a:ea typeface="Proxima Nova" charset="0"/>
                  <a:cs typeface="Proxima Nova" charset="0"/>
                </a:endParaRPr>
              </a:p>
            </p:txBody>
          </p:sp>
          <p:sp>
            <p:nvSpPr>
              <p:cNvPr id="18" name="Rectangle 17"/>
              <p:cNvSpPr/>
              <p:nvPr>
                <p:custDataLst>
                  <p:tags r:id="rId1"/>
                </p:custDataLst>
              </p:nvPr>
            </p:nvSpPr>
            <p:spPr>
              <a:xfrm>
                <a:off x="6792597" y="1293285"/>
                <a:ext cx="2670591" cy="1109526"/>
              </a:xfrm>
              <a:prstGeom prst="rect">
                <a:avLst/>
              </a:prstGeom>
              <a:noFill/>
              <a:ln w="28575">
                <a:solidFill>
                  <a:srgbClr val="FFCC05"/>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7027537" y="1354533"/>
                <a:ext cx="2196502" cy="243800"/>
              </a:xfrm>
              <a:prstGeom prst="rect">
                <a:avLst/>
              </a:prstGeom>
              <a:noFill/>
            </p:spPr>
            <p:txBody>
              <a:bodyPr wrap="square" lIns="96661" tIns="48331" rIns="96661" bIns="48331" rtlCol="1">
                <a:spAutoFit/>
              </a:bodyPr>
              <a:lstStyle/>
              <a:p>
                <a:pPr algn="ctr"/>
                <a:r>
                  <a:rPr lang="en-US" sz="950" b="1" i="1" dirty="0" smtClean="0">
                    <a:solidFill>
                      <a:srgbClr val="FFCC05"/>
                    </a:solidFill>
                    <a:latin typeface="Arial" panose="020B0604020202020204" pitchFamily="34" charset="0"/>
                    <a:cs typeface="Arial" panose="020B0604020202020204" pitchFamily="34" charset="0"/>
                  </a:rPr>
                  <a:t>PVWA LOAD BALANCING</a:t>
                </a:r>
                <a:endParaRPr lang="he-IL" sz="950" b="1" i="1" dirty="0">
                  <a:solidFill>
                    <a:srgbClr val="FFCC05"/>
                  </a:solidFill>
                  <a:latin typeface="Arial" panose="020B0604020202020204" pitchFamily="34" charset="0"/>
                  <a:cs typeface="Arial" panose="020B0604020202020204" pitchFamily="34" charset="0"/>
                </a:endParaRPr>
              </a:p>
            </p:txBody>
          </p:sp>
        </p:grpSp>
        <p:pic>
          <p:nvPicPr>
            <p:cNvPr id="9" name="Picture 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666897" y="298088"/>
              <a:ext cx="577591" cy="586712"/>
            </a:xfrm>
            <a:prstGeom prst="rect">
              <a:avLst/>
            </a:prstGeom>
          </p:spPr>
        </p:pic>
        <p:cxnSp>
          <p:nvCxnSpPr>
            <p:cNvPr id="10" name="Straight Arrow Connector 9"/>
            <p:cNvCxnSpPr/>
            <p:nvPr/>
          </p:nvCxnSpPr>
          <p:spPr>
            <a:xfrm flipH="1">
              <a:off x="7957580" y="1084456"/>
              <a:ext cx="4557" cy="346863"/>
            </a:xfrm>
            <a:prstGeom prst="straightConnector1">
              <a:avLst/>
            </a:prstGeom>
            <a:ln w="28575" cap="rnd">
              <a:solidFill>
                <a:srgbClr val="0F2233"/>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370443" y="852051"/>
              <a:ext cx="1166430" cy="243800"/>
            </a:xfrm>
            <a:prstGeom prst="rect">
              <a:avLst/>
            </a:prstGeom>
            <a:noFill/>
          </p:spPr>
          <p:txBody>
            <a:bodyPr wrap="square" lIns="96661" tIns="48331" rIns="96661" bIns="48331" rtlCol="1">
              <a:spAutoFit/>
            </a:bodyPr>
            <a:lstStyle/>
            <a:p>
              <a:pPr algn="ctr"/>
              <a:r>
                <a:rPr lang="en-US" sz="950" b="1" dirty="0" smtClean="0">
                  <a:solidFill>
                    <a:srgbClr val="565756"/>
                  </a:solidFill>
                  <a:latin typeface="Arial" panose="020B0604020202020204" pitchFamily="34" charset="0"/>
                  <a:cs typeface="Arial" panose="020B0604020202020204" pitchFamily="34" charset="0"/>
                </a:rPr>
                <a:t>USER</a:t>
              </a:r>
              <a:endParaRPr lang="he-IL" sz="950" b="1" dirty="0">
                <a:solidFill>
                  <a:srgbClr val="565756"/>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68482221"/>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Cyberark privileged account security solution</a:t>
            </a:r>
            <a:endParaRPr lang="en-US" dirty="0"/>
          </a:p>
        </p:txBody>
      </p:sp>
      <p:sp>
        <p:nvSpPr>
          <p:cNvPr id="4" name="Slide Number Placeholder 3"/>
          <p:cNvSpPr>
            <a:spLocks noGrp="1"/>
          </p:cNvSpPr>
          <p:nvPr>
            <p:ph type="sldNum" sz="quarter" idx="12"/>
          </p:nvPr>
        </p:nvSpPr>
        <p:spPr/>
        <p:txBody>
          <a:bodyPr/>
          <a:lstStyle/>
          <a:p>
            <a:fld id="{3DB5E446-421A-E746-A83E-D1D14D8D9CBB}" type="slidenum">
              <a:rPr lang="en-US" smtClean="0"/>
              <a:t>22</a:t>
            </a:fld>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1708"/>
          <a:stretch/>
        </p:blipFill>
        <p:spPr>
          <a:xfrm>
            <a:off x="1538406" y="1068366"/>
            <a:ext cx="9127714" cy="5391049"/>
          </a:xfrm>
          <a:prstGeom prst="rect">
            <a:avLst/>
          </a:prstGeom>
        </p:spPr>
      </p:pic>
    </p:spTree>
    <p:extLst>
      <p:ext uri="{BB962C8B-B14F-4D97-AF65-F5344CB8AC3E}">
        <p14:creationId xmlns:p14="http://schemas.microsoft.com/office/powerpoint/2010/main" val="1844038707"/>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9852" y="914400"/>
            <a:ext cx="11544822" cy="5270141"/>
          </a:xfrm>
        </p:spPr>
        <p:txBody>
          <a:bodyPr>
            <a:normAutofit fontScale="92500" lnSpcReduction="10000"/>
          </a:bodyPr>
          <a:lstStyle/>
          <a:p>
            <a:r>
              <a:rPr lang="en-US" dirty="0" err="1"/>
              <a:t>Vyhledá</a:t>
            </a:r>
            <a:r>
              <a:rPr lang="en-US" dirty="0"/>
              <a:t> </a:t>
            </a:r>
            <a:r>
              <a:rPr lang="en-US" dirty="0" err="1"/>
              <a:t>všechny</a:t>
            </a:r>
            <a:r>
              <a:rPr lang="en-US" dirty="0"/>
              <a:t> </a:t>
            </a:r>
            <a:r>
              <a:rPr lang="en-US" dirty="0" err="1"/>
              <a:t>účty</a:t>
            </a:r>
            <a:r>
              <a:rPr lang="en-US" dirty="0"/>
              <a:t> (</a:t>
            </a:r>
            <a:r>
              <a:rPr lang="en-US" dirty="0" err="1"/>
              <a:t>privilegované</a:t>
            </a:r>
            <a:r>
              <a:rPr lang="en-US" dirty="0"/>
              <a:t> </a:t>
            </a:r>
            <a:r>
              <a:rPr lang="en-US" dirty="0" err="1"/>
              <a:t>i</a:t>
            </a:r>
            <a:r>
              <a:rPr lang="en-US" dirty="0"/>
              <a:t> </a:t>
            </a:r>
            <a:r>
              <a:rPr lang="en-US" dirty="0" err="1"/>
              <a:t>standardní</a:t>
            </a:r>
            <a:r>
              <a:rPr lang="en-US" dirty="0"/>
              <a:t>) </a:t>
            </a:r>
          </a:p>
          <a:p>
            <a:r>
              <a:rPr lang="en-US" dirty="0" err="1"/>
              <a:t>Identifikuje</a:t>
            </a:r>
            <a:r>
              <a:rPr lang="en-US" dirty="0"/>
              <a:t> </a:t>
            </a:r>
            <a:r>
              <a:rPr lang="en-US" dirty="0" err="1"/>
              <a:t>privilegované</a:t>
            </a:r>
            <a:r>
              <a:rPr lang="en-US" dirty="0"/>
              <a:t> </a:t>
            </a:r>
            <a:r>
              <a:rPr lang="en-US" dirty="0" err="1"/>
              <a:t>účty</a:t>
            </a:r>
            <a:r>
              <a:rPr lang="en-US" dirty="0"/>
              <a:t> a </a:t>
            </a:r>
            <a:r>
              <a:rPr lang="en-US" dirty="0" err="1"/>
              <a:t>typ</a:t>
            </a:r>
            <a:r>
              <a:rPr lang="en-US" dirty="0"/>
              <a:t> </a:t>
            </a:r>
            <a:r>
              <a:rPr lang="en-US" dirty="0" err="1"/>
              <a:t>přihlašování</a:t>
            </a:r>
            <a:r>
              <a:rPr lang="en-US" dirty="0"/>
              <a:t>:</a:t>
            </a:r>
          </a:p>
          <a:p>
            <a:pPr lvl="1"/>
            <a:r>
              <a:rPr lang="en-US" dirty="0"/>
              <a:t>SSH </a:t>
            </a:r>
            <a:r>
              <a:rPr lang="en-US" dirty="0" err="1"/>
              <a:t>klíče</a:t>
            </a:r>
            <a:endParaRPr lang="en-US" dirty="0"/>
          </a:p>
          <a:p>
            <a:pPr lvl="1"/>
            <a:r>
              <a:rPr lang="en-US" dirty="0" err="1"/>
              <a:t>Vložené</a:t>
            </a:r>
            <a:r>
              <a:rPr lang="en-US" dirty="0"/>
              <a:t>/hard-coded </a:t>
            </a:r>
            <a:r>
              <a:rPr lang="en-US" dirty="0" err="1"/>
              <a:t>účty</a:t>
            </a:r>
            <a:r>
              <a:rPr lang="en-US" dirty="0"/>
              <a:t> </a:t>
            </a:r>
            <a:r>
              <a:rPr lang="en-US" dirty="0" err="1"/>
              <a:t>na</a:t>
            </a:r>
            <a:r>
              <a:rPr lang="en-US" dirty="0"/>
              <a:t> IIS/WebSphere/WebLogic</a:t>
            </a:r>
          </a:p>
          <a:p>
            <a:pPr lvl="1"/>
            <a:r>
              <a:rPr lang="en-US" dirty="0" err="1"/>
              <a:t>Nezabezpečené</a:t>
            </a:r>
            <a:r>
              <a:rPr lang="en-US" dirty="0"/>
              <a:t> </a:t>
            </a:r>
            <a:r>
              <a:rPr lang="en-US" dirty="0" err="1"/>
              <a:t>užívaní</a:t>
            </a:r>
            <a:r>
              <a:rPr lang="en-US" dirty="0"/>
              <a:t> </a:t>
            </a:r>
            <a:r>
              <a:rPr lang="en-US" dirty="0" err="1"/>
              <a:t>práv</a:t>
            </a:r>
            <a:r>
              <a:rPr lang="en-US" dirty="0"/>
              <a:t> </a:t>
            </a:r>
            <a:r>
              <a:rPr lang="en-US" dirty="0" err="1"/>
              <a:t>na</a:t>
            </a:r>
            <a:r>
              <a:rPr lang="en-US" dirty="0"/>
              <a:t> UNIX </a:t>
            </a:r>
            <a:r>
              <a:rPr lang="en-US" dirty="0" err="1"/>
              <a:t>systémech</a:t>
            </a:r>
            <a:endParaRPr lang="en-US" dirty="0"/>
          </a:p>
          <a:p>
            <a:pPr lvl="1"/>
            <a:r>
              <a:rPr lang="en-US" dirty="0" err="1"/>
              <a:t>Hashe</a:t>
            </a:r>
            <a:r>
              <a:rPr lang="en-US" dirty="0"/>
              <a:t> </a:t>
            </a:r>
            <a:r>
              <a:rPr lang="en-US" dirty="0" err="1"/>
              <a:t>hesel</a:t>
            </a:r>
            <a:r>
              <a:rPr lang="en-US" dirty="0"/>
              <a:t> </a:t>
            </a:r>
            <a:r>
              <a:rPr lang="en-US" dirty="0" err="1"/>
              <a:t>na</a:t>
            </a:r>
            <a:r>
              <a:rPr lang="en-US" dirty="0"/>
              <a:t> </a:t>
            </a:r>
            <a:r>
              <a:rPr lang="en-US" dirty="0" err="1"/>
              <a:t>stanicích</a:t>
            </a:r>
            <a:r>
              <a:rPr lang="en-US" dirty="0"/>
              <a:t> a </a:t>
            </a:r>
            <a:r>
              <a:rPr lang="en-US" dirty="0" err="1"/>
              <a:t>serverech</a:t>
            </a:r>
            <a:endParaRPr lang="en-US" dirty="0"/>
          </a:p>
          <a:p>
            <a:pPr lvl="1"/>
            <a:r>
              <a:rPr lang="en-US" dirty="0"/>
              <a:t>AWS IAM </a:t>
            </a:r>
            <a:r>
              <a:rPr lang="en-US" dirty="0" err="1"/>
              <a:t>uživatele</a:t>
            </a:r>
            <a:r>
              <a:rPr lang="en-US" dirty="0"/>
              <a:t>, Access Keys a EC2 Key pairs</a:t>
            </a:r>
          </a:p>
          <a:p>
            <a:pPr lvl="1"/>
            <a:r>
              <a:rPr lang="en-US" dirty="0" err="1"/>
              <a:t>Riziko</a:t>
            </a:r>
            <a:r>
              <a:rPr lang="en-US" dirty="0"/>
              <a:t> Golden Ticket attack</a:t>
            </a:r>
          </a:p>
          <a:p>
            <a:r>
              <a:rPr lang="en-US" dirty="0" err="1"/>
              <a:t>Přehledné</a:t>
            </a:r>
            <a:r>
              <a:rPr lang="en-US" dirty="0"/>
              <a:t> </a:t>
            </a:r>
            <a:r>
              <a:rPr lang="en-US" dirty="0" err="1"/>
              <a:t>reporty</a:t>
            </a:r>
            <a:r>
              <a:rPr lang="en-US" dirty="0"/>
              <a:t> s </a:t>
            </a:r>
            <a:r>
              <a:rPr lang="en-US" dirty="0" err="1"/>
              <a:t>výsledky</a:t>
            </a:r>
            <a:r>
              <a:rPr lang="en-US" dirty="0"/>
              <a:t> </a:t>
            </a:r>
            <a:r>
              <a:rPr lang="en-US" dirty="0" err="1"/>
              <a:t>skenu</a:t>
            </a:r>
            <a:r>
              <a:rPr lang="en-US" dirty="0"/>
              <a:t> - </a:t>
            </a:r>
            <a:br>
              <a:rPr lang="en-US" dirty="0"/>
            </a:br>
            <a:r>
              <a:rPr lang="en-US" dirty="0"/>
              <a:t>Executive Summary Dashboard </a:t>
            </a:r>
          </a:p>
          <a:p>
            <a:r>
              <a:rPr lang="en-US" dirty="0" err="1"/>
              <a:t>Vytvoření</a:t>
            </a:r>
            <a:r>
              <a:rPr lang="en-US" dirty="0"/>
              <a:t> </a:t>
            </a:r>
            <a:r>
              <a:rPr lang="en-US" dirty="0" err="1"/>
              <a:t>tzv</a:t>
            </a:r>
            <a:r>
              <a:rPr lang="en-US" dirty="0"/>
              <a:t>. Trust map s </a:t>
            </a:r>
            <a:r>
              <a:rPr lang="en-US" dirty="0" err="1"/>
              <a:t>vyhledanými</a:t>
            </a:r>
            <a:r>
              <a:rPr lang="en-US" dirty="0"/>
              <a:t> SSH </a:t>
            </a:r>
            <a:r>
              <a:rPr lang="en-US" dirty="0" err="1"/>
              <a:t>klíči</a:t>
            </a:r>
            <a:r>
              <a:rPr lang="en-US" dirty="0"/>
              <a:t> a hash </a:t>
            </a:r>
            <a:r>
              <a:rPr lang="en-US" dirty="0" err="1"/>
              <a:t>hesel</a:t>
            </a:r>
            <a:endParaRPr lang="en-US" dirty="0"/>
          </a:p>
          <a:p>
            <a:r>
              <a:rPr lang="en-US" dirty="0" err="1"/>
              <a:t>Sken</a:t>
            </a:r>
            <a:r>
              <a:rPr lang="en-US" dirty="0"/>
              <a:t> </a:t>
            </a:r>
            <a:r>
              <a:rPr lang="en-US" dirty="0" err="1"/>
              <a:t>běží</a:t>
            </a:r>
            <a:r>
              <a:rPr lang="en-US" dirty="0"/>
              <a:t> v </a:t>
            </a:r>
            <a:r>
              <a:rPr lang="en-US" dirty="0" err="1"/>
              <a:t>pozadí</a:t>
            </a:r>
            <a:r>
              <a:rPr lang="en-US" dirty="0"/>
              <a:t> s </a:t>
            </a:r>
            <a:r>
              <a:rPr lang="en-US" dirty="0" err="1"/>
              <a:t>minimálním</a:t>
            </a:r>
            <a:r>
              <a:rPr lang="en-US" dirty="0"/>
              <a:t> </a:t>
            </a:r>
            <a:r>
              <a:rPr lang="en-US" dirty="0" err="1"/>
              <a:t>dopadem</a:t>
            </a:r>
            <a:r>
              <a:rPr lang="en-US" dirty="0"/>
              <a:t> </a:t>
            </a:r>
            <a:r>
              <a:rPr lang="en-US" dirty="0" err="1"/>
              <a:t>na</a:t>
            </a:r>
            <a:r>
              <a:rPr lang="en-US" dirty="0"/>
              <a:t> </a:t>
            </a:r>
            <a:r>
              <a:rPr lang="en-US" dirty="0" err="1"/>
              <a:t>výkon</a:t>
            </a:r>
            <a:endParaRPr lang="en-US" dirty="0"/>
          </a:p>
          <a:p>
            <a:r>
              <a:rPr lang="en-US" dirty="0" err="1"/>
              <a:t>Aplikace</a:t>
            </a:r>
            <a:r>
              <a:rPr lang="en-US" dirty="0"/>
              <a:t> se </a:t>
            </a:r>
            <a:r>
              <a:rPr lang="en-US" dirty="0" err="1"/>
              <a:t>neinstaluje</a:t>
            </a:r>
            <a:r>
              <a:rPr lang="en-US" dirty="0"/>
              <a:t> (</a:t>
            </a:r>
            <a:r>
              <a:rPr lang="en-US" dirty="0" err="1"/>
              <a:t>spustitelný</a:t>
            </a:r>
            <a:r>
              <a:rPr lang="en-US" dirty="0"/>
              <a:t> exe </a:t>
            </a:r>
            <a:r>
              <a:rPr lang="en-US" dirty="0" err="1"/>
              <a:t>soubor</a:t>
            </a:r>
            <a:r>
              <a:rPr lang="en-US" dirty="0"/>
              <a:t>)</a:t>
            </a:r>
          </a:p>
          <a:p>
            <a:r>
              <a:rPr lang="en-US" dirty="0" err="1"/>
              <a:t>Nízké</a:t>
            </a:r>
            <a:r>
              <a:rPr lang="en-US" dirty="0"/>
              <a:t> </a:t>
            </a:r>
            <a:r>
              <a:rPr lang="en-US" dirty="0" err="1"/>
              <a:t>nároky</a:t>
            </a:r>
            <a:r>
              <a:rPr lang="en-US" dirty="0"/>
              <a:t> </a:t>
            </a:r>
            <a:r>
              <a:rPr lang="en-US" dirty="0" err="1"/>
              <a:t>na</a:t>
            </a:r>
            <a:r>
              <a:rPr lang="en-US" dirty="0"/>
              <a:t> </a:t>
            </a:r>
            <a:r>
              <a:rPr lang="en-US" dirty="0" err="1"/>
              <a:t>výkon</a:t>
            </a:r>
            <a:endParaRPr lang="en-US" dirty="0"/>
          </a:p>
        </p:txBody>
      </p:sp>
      <p:sp>
        <p:nvSpPr>
          <p:cNvPr id="3" name="Title 2"/>
          <p:cNvSpPr>
            <a:spLocks noGrp="1"/>
          </p:cNvSpPr>
          <p:nvPr>
            <p:ph type="title"/>
          </p:nvPr>
        </p:nvSpPr>
        <p:spPr/>
        <p:txBody>
          <a:bodyPr>
            <a:normAutofit/>
          </a:bodyPr>
          <a:lstStyle/>
          <a:p>
            <a:r>
              <a:rPr lang="en-US" dirty="0"/>
              <a:t>CyberArk Discovery &amp; Audit (DNA</a:t>
            </a:r>
            <a:r>
              <a:rPr lang="en-US" dirty="0" smtClean="0"/>
              <a:t>)</a:t>
            </a:r>
            <a:endParaRPr lang="en-US" dirty="0"/>
          </a:p>
        </p:txBody>
      </p:sp>
      <p:sp>
        <p:nvSpPr>
          <p:cNvPr id="4" name="Slide Number Placeholder 3"/>
          <p:cNvSpPr>
            <a:spLocks noGrp="1"/>
          </p:cNvSpPr>
          <p:nvPr>
            <p:ph type="sldNum" sz="quarter" idx="12"/>
          </p:nvPr>
        </p:nvSpPr>
        <p:spPr/>
        <p:txBody>
          <a:bodyPr/>
          <a:lstStyle/>
          <a:p>
            <a:fld id="{3DB5E446-421A-E746-A83E-D1D14D8D9CBB}" type="slidenum">
              <a:rPr lang="en-US" smtClean="0"/>
              <a:t>23</a:t>
            </a:fld>
            <a:endParaRPr lang="en-US" dirty="0"/>
          </a:p>
        </p:txBody>
      </p:sp>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942" b="1"/>
          <a:stretch/>
        </p:blipFill>
        <p:spPr bwMode="auto">
          <a:xfrm>
            <a:off x="9859100" y="3212139"/>
            <a:ext cx="1944068" cy="1953671"/>
          </a:xfrm>
          <a:prstGeom prst="rect">
            <a:avLst/>
          </a:prstGeom>
          <a:ln>
            <a:solidFill>
              <a:schemeClr val="tx1"/>
            </a:solidFill>
          </a:ln>
          <a:extLst>
            <a:ext uri="{909E8E84-426E-40DD-AFC4-6F175D3DCCD1}">
              <a14:hiddenFill xmlns:a14="http://schemas.microsoft.com/office/drawing/2010/main">
                <a:solidFill>
                  <a:schemeClr val="accent1"/>
                </a:solidFill>
              </a14:hiddenFill>
            </a:ext>
          </a:extLst>
        </p:spPr>
      </p:pic>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7774957" y="4611248"/>
            <a:ext cx="2031390" cy="1261643"/>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507" y="537148"/>
            <a:ext cx="3479385" cy="2582833"/>
          </a:xfrm>
          <a:prstGeom prst="rect">
            <a:avLst/>
          </a:prstGeom>
          <a:ln>
            <a:solidFill>
              <a:schemeClr val="tx1"/>
            </a:solidFill>
          </a:ln>
        </p:spPr>
      </p:pic>
      <p:pic>
        <p:nvPicPr>
          <p:cNvPr id="10" name="Picture 9"/>
          <p:cNvPicPr/>
          <p:nvPr/>
        </p:nvPicPr>
        <p:blipFill>
          <a:blip r:embed="rId5" cstate="print">
            <a:extLst>
              <a:ext uri="{28A0092B-C50C-407E-A947-70E740481C1C}">
                <a14:useLocalDpi xmlns:a14="http://schemas.microsoft.com/office/drawing/2010/main" val="0"/>
              </a:ext>
            </a:extLst>
          </a:blip>
          <a:stretch>
            <a:fillRect/>
          </a:stretch>
        </p:blipFill>
        <p:spPr>
          <a:xfrm>
            <a:off x="7774094" y="3212139"/>
            <a:ext cx="2032253" cy="1292741"/>
          </a:xfrm>
          <a:prstGeom prst="rect">
            <a:avLst/>
          </a:prstGeom>
          <a:ln>
            <a:solidFill>
              <a:schemeClr val="tx1"/>
            </a:solidFill>
          </a:ln>
        </p:spPr>
      </p:pic>
    </p:spTree>
    <p:extLst>
      <p:ext uri="{BB962C8B-B14F-4D97-AF65-F5344CB8AC3E}">
        <p14:creationId xmlns:p14="http://schemas.microsoft.com/office/powerpoint/2010/main" val="438984726"/>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B5E446-421A-E746-A83E-D1D14D8D9CBB}" type="slidenum">
              <a:rPr lang="en-US" smtClean="0"/>
              <a:t>24</a:t>
            </a:fld>
            <a:endParaRPr lang="en-US" dirty="0"/>
          </a:p>
        </p:txBody>
      </p:sp>
      <p:sp>
        <p:nvSpPr>
          <p:cNvPr id="5" name="Title 4"/>
          <p:cNvSpPr>
            <a:spLocks noGrp="1"/>
          </p:cNvSpPr>
          <p:nvPr>
            <p:ph type="title"/>
          </p:nvPr>
        </p:nvSpPr>
        <p:spPr/>
        <p:txBody>
          <a:bodyPr/>
          <a:lstStyle/>
          <a:p>
            <a:r>
              <a:rPr lang="cs-CZ" dirty="0" smtClean="0"/>
              <a:t>DĚKUJI</a:t>
            </a:r>
            <a:endParaRPr lang="en-US" dirty="0"/>
          </a:p>
        </p:txBody>
      </p:sp>
    </p:spTree>
    <p:extLst>
      <p:ext uri="{BB962C8B-B14F-4D97-AF65-F5344CB8AC3E}">
        <p14:creationId xmlns:p14="http://schemas.microsoft.com/office/powerpoint/2010/main" val="269124894"/>
      </p:ext>
    </p:ext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2.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3.xml><?xml version="1.0" encoding="utf-8"?>
<p:tagLst xmlns:a="http://schemas.openxmlformats.org/drawingml/2006/main" xmlns:r="http://schemas.openxmlformats.org/officeDocument/2006/relationships" xmlns:p="http://schemas.openxmlformats.org/presentationml/2006/main">
  <p:tag name="DUPLICATEID" val="b0d8bb865acc4cdaa4950d720f98b3a5"/>
</p:tagLst>
</file>

<file path=ppt/tags/tag4.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5.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6.xml><?xml version="1.0" encoding="utf-8"?>
<p:tagLst xmlns:a="http://schemas.openxmlformats.org/drawingml/2006/main" xmlns:r="http://schemas.openxmlformats.org/officeDocument/2006/relationships" xmlns:p="http://schemas.openxmlformats.org/presentationml/2006/main">
  <p:tag name="DUPLICATEID" val="b0d8bb865acc4cdaa4950d720f98b3a5"/>
</p:tagLst>
</file>

<file path=ppt/tags/tag7.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8.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9.xml><?xml version="1.0" encoding="utf-8"?>
<p:tagLst xmlns:a="http://schemas.openxmlformats.org/drawingml/2006/main" xmlns:r="http://schemas.openxmlformats.org/officeDocument/2006/relationships" xmlns:p="http://schemas.openxmlformats.org/presentationml/2006/main">
  <p:tag name="DUPLICATEID" val="d39a23b8f158418199f7acfa8a4bbf04"/>
</p:tagLst>
</file>

<file path=ppt/tags/tag10.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11.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12.xml><?xml version="1.0" encoding="utf-8"?>
<p:tagLst xmlns:a="http://schemas.openxmlformats.org/drawingml/2006/main" xmlns:r="http://schemas.openxmlformats.org/officeDocument/2006/relationships" xmlns:p="http://schemas.openxmlformats.org/presentationml/2006/main">
  <p:tag name="DUPLICATEID" val="57a62c590f924704a7f523b67db841a1"/>
</p:tagLst>
</file>

<file path=ppt/tags/tag13.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14.xml><?xml version="1.0" encoding="utf-8"?>
<p:tagLst xmlns:a="http://schemas.openxmlformats.org/drawingml/2006/main" xmlns:r="http://schemas.openxmlformats.org/officeDocument/2006/relationships" xmlns:p="http://schemas.openxmlformats.org/presentationml/2006/main">
  <p:tag name="DUPLICATEID" val="b0d8bb865acc4cdaa4950d720f98b3a5"/>
</p:tagLst>
</file>

<file path=ppt/tags/tag15.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ags/tag16.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17.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18.xml><?xml version="1.0" encoding="utf-8"?>
<p:tagLst xmlns:a="http://schemas.openxmlformats.org/drawingml/2006/main" xmlns:r="http://schemas.openxmlformats.org/officeDocument/2006/relationships" xmlns:p="http://schemas.openxmlformats.org/presentationml/2006/main">
  <p:tag name="DUPLICATEID" val="57a62c590f924704a7f523b67db841a1"/>
</p:tagLst>
</file>

<file path=ppt/tags/tag19.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20.xml><?xml version="1.0" encoding="utf-8"?>
<p:tagLst xmlns:a="http://schemas.openxmlformats.org/drawingml/2006/main" xmlns:r="http://schemas.openxmlformats.org/officeDocument/2006/relationships" xmlns:p="http://schemas.openxmlformats.org/presentationml/2006/main">
  <p:tag name="DUPLICATEID" val="b0d8bb865acc4cdaa4950d720f98b3a5"/>
</p:tagLst>
</file>

<file path=ppt/tags/tag21.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ags/tag22.xml><?xml version="1.0" encoding="utf-8"?>
<p:tagLst xmlns:a="http://schemas.openxmlformats.org/drawingml/2006/main" xmlns:r="http://schemas.openxmlformats.org/officeDocument/2006/relationships" xmlns:p="http://schemas.openxmlformats.org/presentationml/2006/main">
  <p:tag name="DUPLICATEID" val="2706a5a9e4354ad194241890554c0e86"/>
</p:tagLst>
</file>

<file path=ppt/tags/tag23.xml><?xml version="1.0" encoding="utf-8"?>
<p:tagLst xmlns:a="http://schemas.openxmlformats.org/drawingml/2006/main" xmlns:r="http://schemas.openxmlformats.org/officeDocument/2006/relationships" xmlns:p="http://schemas.openxmlformats.org/presentationml/2006/main">
  <p:tag name="DUPLICATEID" val="99d2495c52924d2d901ac3daed1db923"/>
</p:tagLst>
</file>

<file path=ppt/tags/tag24.xml><?xml version="1.0" encoding="utf-8"?>
<p:tagLst xmlns:a="http://schemas.openxmlformats.org/drawingml/2006/main" xmlns:r="http://schemas.openxmlformats.org/officeDocument/2006/relationships" xmlns:p="http://schemas.openxmlformats.org/presentationml/2006/main">
  <p:tag name="DUPLICATEID" val="265d54e2066748b6be424fece3cbe2a2"/>
</p:tagLst>
</file>

<file path=ppt/tags/tag25.xml><?xml version="1.0" encoding="utf-8"?>
<p:tagLst xmlns:a="http://schemas.openxmlformats.org/drawingml/2006/main" xmlns:r="http://schemas.openxmlformats.org/officeDocument/2006/relationships" xmlns:p="http://schemas.openxmlformats.org/presentationml/2006/main">
  <p:tag name="DUPLICATEID" val="899f9b68005348959814ae95608cb330"/>
</p:tagLst>
</file>

<file path=ppt/tags/tag26.xml><?xml version="1.0" encoding="utf-8"?>
<p:tagLst xmlns:a="http://schemas.openxmlformats.org/drawingml/2006/main" xmlns:r="http://schemas.openxmlformats.org/officeDocument/2006/relationships" xmlns:p="http://schemas.openxmlformats.org/presentationml/2006/main">
  <p:tag name="DUPLICATEID" val="ffc8f625d445432d93e2c6f4af28ca2a"/>
</p:tagLst>
</file>

<file path=ppt/tags/tag27.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28.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29.xml><?xml version="1.0" encoding="utf-8"?>
<p:tagLst xmlns:a="http://schemas.openxmlformats.org/drawingml/2006/main" xmlns:r="http://schemas.openxmlformats.org/officeDocument/2006/relationships" xmlns:p="http://schemas.openxmlformats.org/presentationml/2006/main">
  <p:tag name="DUPLICATEID" val="57a62c590f924704a7f523b67db841a1"/>
</p:tagLst>
</file>

<file path=ppt/tags/tag30.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31.xml><?xml version="1.0" encoding="utf-8"?>
<p:tagLst xmlns:a="http://schemas.openxmlformats.org/drawingml/2006/main" xmlns:r="http://schemas.openxmlformats.org/officeDocument/2006/relationships" xmlns:p="http://schemas.openxmlformats.org/presentationml/2006/main">
  <p:tag name="DUPLICATEID" val="b0d8bb865acc4cdaa4950d720f98b3a5"/>
</p:tagLst>
</file>

<file path=ppt/tags/tag32.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ags/tag33.xml><?xml version="1.0" encoding="utf-8"?>
<p:tagLst xmlns:a="http://schemas.openxmlformats.org/drawingml/2006/main" xmlns:r="http://schemas.openxmlformats.org/officeDocument/2006/relationships" xmlns:p="http://schemas.openxmlformats.org/presentationml/2006/main">
  <p:tag name="DUPLICATEID" val="35d77935c8ea46689bf3d877859a18a2"/>
</p:tagLst>
</file>

<file path=ppt/tags/tag34.xml><?xml version="1.0" encoding="utf-8"?>
<p:tagLst xmlns:a="http://schemas.openxmlformats.org/drawingml/2006/main" xmlns:r="http://schemas.openxmlformats.org/officeDocument/2006/relationships" xmlns:p="http://schemas.openxmlformats.org/presentationml/2006/main">
  <p:tag name="DUPLICATEID" val="6eeef97b9bbb4b6587ca099a6a526edb"/>
</p:tagLst>
</file>

<file path=ppt/tags/tag35.xml><?xml version="1.0" encoding="utf-8"?>
<p:tagLst xmlns:a="http://schemas.openxmlformats.org/drawingml/2006/main" xmlns:r="http://schemas.openxmlformats.org/officeDocument/2006/relationships" xmlns:p="http://schemas.openxmlformats.org/presentationml/2006/main">
  <p:tag name="DUPLICATEID" val="7284d9edc83941eab17211e5079599a5"/>
</p:tagLst>
</file>

<file path=ppt/tags/tag36.xml><?xml version="1.0" encoding="utf-8"?>
<p:tagLst xmlns:a="http://schemas.openxmlformats.org/drawingml/2006/main" xmlns:r="http://schemas.openxmlformats.org/officeDocument/2006/relationships" xmlns:p="http://schemas.openxmlformats.org/presentationml/2006/main">
  <p:tag name="DUPLICATEID" val="9ff6c5f8057d48b1ba45aa36fb96371e"/>
</p:tagLst>
</file>

<file path=ppt/tags/tag37.xml><?xml version="1.0" encoding="utf-8"?>
<p:tagLst xmlns:a="http://schemas.openxmlformats.org/drawingml/2006/main" xmlns:r="http://schemas.openxmlformats.org/officeDocument/2006/relationships" xmlns:p="http://schemas.openxmlformats.org/presentationml/2006/main">
  <p:tag name="DUPLICATEID" val="846f818bebeb44b4b3fe208056a440a5"/>
</p:tagLst>
</file>

<file path=ppt/tags/tag38.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ags/tag39.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40.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41.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ags/tag42.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43.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44.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ags/tag45.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ags/tag46.xml><?xml version="1.0" encoding="utf-8"?>
<p:tagLst xmlns:a="http://schemas.openxmlformats.org/drawingml/2006/main" xmlns:r="http://schemas.openxmlformats.org/officeDocument/2006/relationships" xmlns:p="http://schemas.openxmlformats.org/presentationml/2006/main">
  <p:tag name="DUPLICATEID" val="5e37cd80a4614391a092752b5b818631"/>
</p:tagLst>
</file>

<file path=ppt/tags/tag47.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48.xml><?xml version="1.0" encoding="utf-8"?>
<p:tagLst xmlns:a="http://schemas.openxmlformats.org/drawingml/2006/main" xmlns:r="http://schemas.openxmlformats.org/officeDocument/2006/relationships" xmlns:p="http://schemas.openxmlformats.org/presentationml/2006/main">
  <p:tag name="DUPLICATEID" val="78c62f087aa843dfa4e6f57fa3652835"/>
</p:tagLst>
</file>

<file path=ppt/tags/tag49.xml><?xml version="1.0" encoding="utf-8"?>
<p:tagLst xmlns:a="http://schemas.openxmlformats.org/drawingml/2006/main" xmlns:r="http://schemas.openxmlformats.org/officeDocument/2006/relationships" xmlns:p="http://schemas.openxmlformats.org/presentationml/2006/main">
  <p:tag name="DUPLICATEID" val="1e6572227a7542878995d7744a011dfc"/>
</p:tagLst>
</file>

<file path=ppt/theme/theme1.xml><?xml version="1.0" encoding="utf-8"?>
<a:theme xmlns:a="http://schemas.openxmlformats.org/drawingml/2006/main" name="company-update-q1-v3">
  <a:themeElements>
    <a:clrScheme name="CyberArk 1">
      <a:dk1>
        <a:srgbClr val="0F2233"/>
      </a:dk1>
      <a:lt1>
        <a:srgbClr val="FFFFFF"/>
      </a:lt1>
      <a:dk2>
        <a:srgbClr val="4C4D4C"/>
      </a:dk2>
      <a:lt2>
        <a:srgbClr val="767776"/>
      </a:lt2>
      <a:accent1>
        <a:srgbClr val="4C4D4C"/>
      </a:accent1>
      <a:accent2>
        <a:srgbClr val="4D8FCC"/>
      </a:accent2>
      <a:accent3>
        <a:srgbClr val="69AE45"/>
      </a:accent3>
      <a:accent4>
        <a:srgbClr val="FFCC05"/>
      </a:accent4>
      <a:accent5>
        <a:srgbClr val="153653"/>
      </a:accent5>
      <a:accent6>
        <a:srgbClr val="A7C8E6"/>
      </a:accent6>
      <a:hlink>
        <a:srgbClr val="6BA2D6"/>
      </a:hlink>
      <a:folHlink>
        <a:srgbClr val="4D8FC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sz="1400" b="0" i="0" dirty="0" smtClean="0">
            <a:solidFill>
              <a:schemeClr val="bg1"/>
            </a:solidFill>
            <a:ea typeface="Proxima Nova" charset="0"/>
            <a:cs typeface="Proxima Nova"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rmAutofit/>
      </a:bodyPr>
      <a:lstStyle>
        <a:defPPr>
          <a:defRPr smtClean="0"/>
        </a:defPPr>
      </a:lstStyle>
    </a:txDef>
  </a:objectDefaults>
  <a:extraClrSchemeLst/>
  <a:extLst>
    <a:ext uri="{05A4C25C-085E-4340-85A3-A5531E510DB2}">
      <thm15:themeFamily xmlns:thm15="http://schemas.microsoft.com/office/thememl/2012/main" name="Presentation2" id="{87DDD038-F666-B24A-809B-C524BC97F5ED}" vid="{DB349F34-23DD-FA44-A92E-51BD95CF97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31707</TotalTime>
  <Words>4724</Words>
  <Application>Microsoft Office PowerPoint</Application>
  <PresentationFormat>Widescreen</PresentationFormat>
  <Paragraphs>480</Paragraphs>
  <Slides>24</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Courier New</vt:lpstr>
      <vt:lpstr>Proxima Nova</vt:lpstr>
      <vt:lpstr>Ropa Sans</vt:lpstr>
      <vt:lpstr>Tahoma</vt:lpstr>
      <vt:lpstr>Wingdings</vt:lpstr>
      <vt:lpstr>company-update-q1-v3</vt:lpstr>
      <vt:lpstr>PowerPoint Presentation</vt:lpstr>
      <vt:lpstr>PrivilegOVANÉ ÚČTY jsou všude</vt:lpstr>
      <vt:lpstr>PrivilegOVANÉ ÚČTY - “KLÍČE K VAŠEMU it”</vt:lpstr>
      <vt:lpstr>TYPICKÝ PRŮBĚH ÚTOKU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Komplexní ochrana Privilegovaných účtů</vt:lpstr>
      <vt:lpstr>Privileged Account Security Solution</vt:lpstr>
      <vt:lpstr>Zabezpečení a správa přihlašovacích údajů</vt:lpstr>
      <vt:lpstr>Session isolation, monitoring and recording</vt:lpstr>
      <vt:lpstr>PRIVILEGED THREAT ANALYTICS with Domain Controller Protection Option</vt:lpstr>
      <vt:lpstr>APPLICATION IDENTITY MANAGER </vt:lpstr>
      <vt:lpstr>Conjur &amp; CONJUR ENTERPRISE</vt:lpstr>
      <vt:lpstr>ON-DEMAND PRIVILEGES MANAGER</vt:lpstr>
      <vt:lpstr>ENDPOINT PRIVILEGE MANAGER</vt:lpstr>
      <vt:lpstr>Standard Cyberark architecture </vt:lpstr>
      <vt:lpstr>Cyberark privileged account security solution</vt:lpstr>
      <vt:lpstr>CyberArk Discovery &amp; Audit (DNA)</vt:lpstr>
      <vt:lpstr>DĚKUJI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Strategy &amp; CM Update</dc:title>
  <dc:creator>Jan Pergler</dc:creator>
  <cp:lastModifiedBy>Jan Pergler</cp:lastModifiedBy>
  <cp:revision>349</cp:revision>
  <dcterms:created xsi:type="dcterms:W3CDTF">2017-04-12T07:15:40Z</dcterms:created>
  <dcterms:modified xsi:type="dcterms:W3CDTF">2018-05-02T13:43:09Z</dcterms:modified>
</cp:coreProperties>
</file>