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303" r:id="rId2"/>
    <p:sldId id="301" r:id="rId3"/>
    <p:sldId id="314" r:id="rId4"/>
    <p:sldId id="315" r:id="rId5"/>
    <p:sldId id="316" r:id="rId6"/>
    <p:sldId id="317" r:id="rId7"/>
    <p:sldId id="318" r:id="rId8"/>
    <p:sldId id="304" r:id="rId9"/>
    <p:sldId id="319" r:id="rId10"/>
    <p:sldId id="306" r:id="rId11"/>
    <p:sldId id="307" r:id="rId12"/>
    <p:sldId id="311" r:id="rId13"/>
    <p:sldId id="312" r:id="rId14"/>
    <p:sldId id="302" r:id="rId15"/>
    <p:sldId id="313" r:id="rId16"/>
    <p:sldId id="257" r:id="rId17"/>
  </p:sldIdLst>
  <p:sldSz cx="12192000" cy="6858000"/>
  <p:notesSz cx="6858000" cy="9144000"/>
  <p:defaultText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D1D1D1"/>
    <a:srgbClr val="454446"/>
    <a:srgbClr val="B4B4B4"/>
    <a:srgbClr val="E1564B"/>
    <a:srgbClr val="EF3A41"/>
    <a:srgbClr val="E2BC00"/>
    <a:srgbClr val="969696"/>
    <a:srgbClr val="FFD700"/>
    <a:srgbClr val="B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5" autoAdjust="0"/>
    <p:restoredTop sz="94684" autoAdjust="0"/>
  </p:normalViewPr>
  <p:slideViewPr>
    <p:cSldViewPr>
      <p:cViewPr varScale="1">
        <p:scale>
          <a:sx n="87" d="100"/>
          <a:sy n="87" d="100"/>
        </p:scale>
        <p:origin x="-432" y="-90"/>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k-SK"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422037B-8A5E-46CF-9434-379E8193B4C1}" type="datetimeFigureOut">
              <a:rPr lang="sk-SK" smtClean="0"/>
              <a:pPr/>
              <a:t>21. 4. 2017</a:t>
            </a:fld>
            <a:endParaRPr lang="sk-SK"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sk-SK"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k-SK"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82C6BAA-9E73-4261-8639-19B57D5D2DCB}" type="slidenum">
              <a:rPr lang="sk-SK" smtClean="0"/>
              <a:pPr/>
              <a:t>‹#›</a:t>
            </a:fld>
            <a:endParaRPr lang="sk-SK" dirty="0"/>
          </a:p>
        </p:txBody>
      </p:sp>
    </p:spTree>
    <p:extLst>
      <p:ext uri="{BB962C8B-B14F-4D97-AF65-F5344CB8AC3E}">
        <p14:creationId xmlns:p14="http://schemas.microsoft.com/office/powerpoint/2010/main" val="8411947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razu snímky 1"/>
          <p:cNvSpPr>
            <a:spLocks noGrp="1" noRot="1" noChangeAspect="1"/>
          </p:cNvSpPr>
          <p:nvPr>
            <p:ph type="sldImg"/>
          </p:nvPr>
        </p:nvSpPr>
        <p:spPr/>
      </p:sp>
      <p:sp>
        <p:nvSpPr>
          <p:cNvPr id="3" name="Zástupný symbol poznámok 2"/>
          <p:cNvSpPr>
            <a:spLocks noGrp="1"/>
          </p:cNvSpPr>
          <p:nvPr>
            <p:ph type="body" idx="1"/>
          </p:nvPr>
        </p:nvSpPr>
        <p:spPr/>
        <p:txBody>
          <a:bodyPr/>
          <a:lstStyle/>
          <a:p>
            <a:endParaRPr lang="sk-SK" b="1" dirty="0"/>
          </a:p>
        </p:txBody>
      </p:sp>
      <p:sp>
        <p:nvSpPr>
          <p:cNvPr id="4" name="Zástupný symbol čísla snímky 3"/>
          <p:cNvSpPr>
            <a:spLocks noGrp="1"/>
          </p:cNvSpPr>
          <p:nvPr>
            <p:ph type="sldNum" sz="quarter" idx="10"/>
          </p:nvPr>
        </p:nvSpPr>
        <p:spPr/>
        <p:txBody>
          <a:bodyPr/>
          <a:lstStyle/>
          <a:p>
            <a:fld id="{A82C6BAA-9E73-4261-8639-19B57D5D2DCB}" type="slidenum">
              <a:rPr lang="sk-SK" smtClean="0"/>
              <a:pPr/>
              <a:t>9</a:t>
            </a:fld>
            <a:endParaRPr lang="sk-SK" dirty="0"/>
          </a:p>
        </p:txBody>
      </p:sp>
    </p:spTree>
    <p:extLst>
      <p:ext uri="{BB962C8B-B14F-4D97-AF65-F5344CB8AC3E}">
        <p14:creationId xmlns:p14="http://schemas.microsoft.com/office/powerpoint/2010/main" val="135410661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3" name="TextBox 12"/>
          <p:cNvSpPr txBox="1"/>
          <p:nvPr userDrawn="1"/>
        </p:nvSpPr>
        <p:spPr>
          <a:xfrm>
            <a:off x="8975899" y="6324601"/>
            <a:ext cx="2844800" cy="307777"/>
          </a:xfrm>
          <a:prstGeom prst="rect">
            <a:avLst/>
          </a:prstGeom>
          <a:noFill/>
        </p:spPr>
        <p:txBody>
          <a:bodyPr wrap="square" rtlCol="0">
            <a:spAutoFit/>
          </a:bodyPr>
          <a:lstStyle/>
          <a:p>
            <a:pPr algn="r"/>
            <a:r>
              <a:rPr lang="sk-SK" sz="1400" kern="1200" dirty="0" smtClean="0">
                <a:solidFill>
                  <a:schemeClr val="tx1"/>
                </a:solidFill>
                <a:latin typeface="+mn-lt"/>
                <a:ea typeface="+mn-ea"/>
                <a:cs typeface="Lucida Sans Unicode" pitchFamily="34" charset="0"/>
              </a:rPr>
              <a:t>www.tempest.sk</a:t>
            </a:r>
            <a:endParaRPr lang="sk-SK" sz="1400" kern="1200" dirty="0">
              <a:solidFill>
                <a:schemeClr val="tx1"/>
              </a:solidFill>
              <a:latin typeface="+mn-lt"/>
              <a:ea typeface="+mn-ea"/>
              <a:cs typeface="Lucida Sans Unicode" pitchFamily="34" charset="0"/>
            </a:endParaRPr>
          </a:p>
        </p:txBody>
      </p:sp>
      <p:sp>
        <p:nvSpPr>
          <p:cNvPr id="15" name="Text Placeholder 9"/>
          <p:cNvSpPr>
            <a:spLocks noGrp="1"/>
          </p:cNvSpPr>
          <p:nvPr>
            <p:ph type="body" sz="quarter" idx="11" hasCustomPrompt="1"/>
          </p:nvPr>
        </p:nvSpPr>
        <p:spPr>
          <a:xfrm>
            <a:off x="914400" y="3124200"/>
            <a:ext cx="8061499" cy="1752600"/>
          </a:xfrm>
        </p:spPr>
        <p:txBody>
          <a:bodyPr>
            <a:noAutofit/>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2400" baseline="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r>
              <a:rPr lang="sk-SK" dirty="0" smtClean="0"/>
              <a:t>Meno prezentujúceho</a:t>
            </a:r>
            <a:endParaRPr lang="en-US" dirty="0" smtClean="0"/>
          </a:p>
        </p:txBody>
      </p:sp>
      <p:sp>
        <p:nvSpPr>
          <p:cNvPr id="16" name="Text Placeholder 9"/>
          <p:cNvSpPr>
            <a:spLocks noGrp="1"/>
          </p:cNvSpPr>
          <p:nvPr>
            <p:ph type="body" sz="quarter" idx="12" hasCustomPrompt="1"/>
          </p:nvPr>
        </p:nvSpPr>
        <p:spPr>
          <a:xfrm>
            <a:off x="914400" y="1447800"/>
            <a:ext cx="8061499" cy="1752600"/>
          </a:xfrm>
        </p:spPr>
        <p:txBody>
          <a:bodyPr anchor="b">
            <a:noAutofit/>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2800" b="1" baseline="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r>
              <a:rPr lang="sk-SK" dirty="0" smtClean="0"/>
              <a:t>Názov prezentácie</a:t>
            </a:r>
            <a:endParaRPr lang="en-US" dirty="0" smtClean="0"/>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34242" y="278314"/>
            <a:ext cx="1866414" cy="702414"/>
          </a:xfrm>
          <a:prstGeom prst="rect">
            <a:avLst/>
          </a:prstGeom>
        </p:spPr>
      </p:pic>
    </p:spTree>
    <p:extLst>
      <p:ext uri="{BB962C8B-B14F-4D97-AF65-F5344CB8AC3E}">
        <p14:creationId xmlns:p14="http://schemas.microsoft.com/office/powerpoint/2010/main" val="237993912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6502400" cy="715962"/>
          </a:xfrm>
        </p:spPr>
        <p:txBody>
          <a:bodyPr>
            <a:noAutofit/>
          </a:bodyPr>
          <a:lstStyle>
            <a:lvl1pPr algn="l">
              <a:defRPr sz="3600" cap="all" baseline="0"/>
            </a:lvl1pPr>
          </a:lstStyle>
          <a:p>
            <a:r>
              <a:rPr lang="en-US" smtClean="0"/>
              <a:t>Click to edit Master title style</a:t>
            </a:r>
            <a:endParaRPr lang="sk-SK" dirty="0"/>
          </a:p>
        </p:txBody>
      </p:sp>
      <p:sp>
        <p:nvSpPr>
          <p:cNvPr id="3" name="Content Placeholder 2"/>
          <p:cNvSpPr>
            <a:spLocks noGrp="1"/>
          </p:cNvSpPr>
          <p:nvPr>
            <p:ph idx="1"/>
          </p:nvPr>
        </p:nvSpPr>
        <p:spPr>
          <a:xfrm>
            <a:off x="609600" y="1143001"/>
            <a:ext cx="10972800" cy="4983163"/>
          </a:xfrm>
        </p:spPr>
        <p:txBody>
          <a:bodyPr/>
          <a:lstStyle>
            <a:lvl1pPr>
              <a:buClr>
                <a:srgbClr val="FF0000"/>
              </a:buClr>
              <a:defRPr sz="2800"/>
            </a:lvl1pPr>
            <a:lvl2pPr>
              <a:buClr>
                <a:srgbClr val="EC1C24"/>
              </a:buClr>
              <a:defRPr sz="2400"/>
            </a:lvl2pPr>
            <a:lvl3pPr>
              <a:buClr>
                <a:srgbClr val="FF0000"/>
              </a:buClr>
              <a:defRPr sz="2000"/>
            </a:lvl3pPr>
            <a:lvl4pPr>
              <a:buClr>
                <a:srgbClr val="FF0000"/>
              </a:buClr>
              <a:defRPr sz="1800"/>
            </a:lvl4pPr>
            <a:lvl5pPr>
              <a:buClr>
                <a:srgbClr val="FF0000"/>
              </a:buCl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dirty="0"/>
          </a:p>
        </p:txBody>
      </p:sp>
      <p:sp>
        <p:nvSpPr>
          <p:cNvPr id="4" name="Date Placeholder 3"/>
          <p:cNvSpPr>
            <a:spLocks noGrp="1"/>
          </p:cNvSpPr>
          <p:nvPr>
            <p:ph type="dt" sz="half" idx="10"/>
          </p:nvPr>
        </p:nvSpPr>
        <p:spPr/>
        <p:txBody>
          <a:bodyPr/>
          <a:lstStyle/>
          <a:p>
            <a:fld id="{4191AE07-1334-4C6F-8282-5FAB3E76147C}" type="datetimeFigureOut">
              <a:rPr lang="sk-SK" smtClean="0"/>
              <a:pPr/>
              <a:t>21. 4. 2017</a:t>
            </a:fld>
            <a:endParaRPr lang="sk-SK" dirty="0"/>
          </a:p>
        </p:txBody>
      </p:sp>
      <p:sp>
        <p:nvSpPr>
          <p:cNvPr id="5" name="Footer Placeholder 4"/>
          <p:cNvSpPr>
            <a:spLocks noGrp="1"/>
          </p:cNvSpPr>
          <p:nvPr>
            <p:ph type="ftr" sz="quarter" idx="11"/>
          </p:nvPr>
        </p:nvSpPr>
        <p:spPr/>
        <p:txBody>
          <a:bodyPr/>
          <a:lstStyle/>
          <a:p>
            <a:endParaRPr lang="sk-SK" dirty="0"/>
          </a:p>
        </p:txBody>
      </p:sp>
      <p:sp>
        <p:nvSpPr>
          <p:cNvPr id="6" name="Slide Number Placeholder 5"/>
          <p:cNvSpPr>
            <a:spLocks noGrp="1"/>
          </p:cNvSpPr>
          <p:nvPr>
            <p:ph type="sldNum" sz="quarter" idx="12"/>
          </p:nvPr>
        </p:nvSpPr>
        <p:spPr/>
        <p:txBody>
          <a:bodyPr/>
          <a:lstStyle/>
          <a:p>
            <a:fld id="{214204A0-DF82-4FE6-B9C2-7067C5A64B35}" type="slidenum">
              <a:rPr lang="sk-SK" smtClean="0"/>
              <a:pPr/>
              <a:t>‹#›</a:t>
            </a:fld>
            <a:endParaRPr lang="sk-SK"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34242" y="278314"/>
            <a:ext cx="1866414" cy="702414"/>
          </a:xfrm>
          <a:prstGeom prst="rect">
            <a:avLst/>
          </a:prstGeom>
        </p:spPr>
      </p:pic>
    </p:spTree>
    <p:extLst>
      <p:ext uri="{BB962C8B-B14F-4D97-AF65-F5344CB8AC3E}">
        <p14:creationId xmlns:p14="http://schemas.microsoft.com/office/powerpoint/2010/main" val="187710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solidFill>
            <a:srgbClr val="4544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sz="1800" dirty="0"/>
          </a:p>
        </p:txBody>
      </p:sp>
      <p:sp>
        <p:nvSpPr>
          <p:cNvPr id="10" name="Title 1"/>
          <p:cNvSpPr>
            <a:spLocks noGrp="1"/>
          </p:cNvSpPr>
          <p:nvPr>
            <p:ph type="title"/>
          </p:nvPr>
        </p:nvSpPr>
        <p:spPr>
          <a:xfrm>
            <a:off x="406400" y="356463"/>
            <a:ext cx="6502400" cy="2462937"/>
          </a:xfrm>
        </p:spPr>
        <p:txBody>
          <a:bodyPr anchor="t">
            <a:noAutofit/>
          </a:bodyPr>
          <a:lstStyle>
            <a:lvl1pPr marL="0" marR="0" indent="0" algn="l" defTabSz="914400" rtl="0" eaLnBrk="1" fontAlgn="auto" latinLnBrk="0" hangingPunct="1">
              <a:lnSpc>
                <a:spcPct val="100000"/>
              </a:lnSpc>
              <a:spcBef>
                <a:spcPct val="0"/>
              </a:spcBef>
              <a:spcAft>
                <a:spcPts val="0"/>
              </a:spcAft>
              <a:buClrTx/>
              <a:buSzTx/>
              <a:buFontTx/>
              <a:buNone/>
              <a:tabLst/>
              <a:defRPr sz="6000" cap="all" baseline="0">
                <a:solidFill>
                  <a:schemeClr val="bg1"/>
                </a:solidFill>
              </a:defRPr>
            </a:lvl1pPr>
          </a:lstStyle>
          <a:p>
            <a:r>
              <a:rPr lang="en-US" smtClean="0"/>
              <a:t>Click to edit Master title style</a:t>
            </a:r>
            <a:endParaRPr lang="sk-SK" dirty="0"/>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93814" y="5517232"/>
            <a:ext cx="1973794" cy="742826"/>
          </a:xfrm>
          <a:prstGeom prst="rect">
            <a:avLst/>
          </a:prstGeom>
        </p:spPr>
      </p:pic>
    </p:spTree>
    <p:extLst>
      <p:ext uri="{BB962C8B-B14F-4D97-AF65-F5344CB8AC3E}">
        <p14:creationId xmlns:p14="http://schemas.microsoft.com/office/powerpoint/2010/main" val="18113411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66801"/>
            <a:ext cx="5384800" cy="5059363"/>
          </a:xfrm>
        </p:spPr>
        <p:txBody>
          <a:bodyPr/>
          <a:lstStyle>
            <a:lvl1pPr>
              <a:buClr>
                <a:srgbClr val="FF0000"/>
              </a:buClr>
              <a:defRPr sz="2800"/>
            </a:lvl1pPr>
            <a:lvl2pPr>
              <a:buClr>
                <a:srgbClr val="FF0000"/>
              </a:buClr>
              <a:defRPr sz="2400"/>
            </a:lvl2pPr>
            <a:lvl3pPr>
              <a:buClr>
                <a:srgbClr val="FF0000"/>
              </a:buClr>
              <a:defRPr sz="2000"/>
            </a:lvl3pPr>
            <a:lvl4pPr>
              <a:buClr>
                <a:srgbClr val="FF0000"/>
              </a:buClr>
              <a:defRPr sz="1800"/>
            </a:lvl4pPr>
            <a:lvl5pPr>
              <a:buClr>
                <a:srgbClr val="FF0000"/>
              </a:buCl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dirty="0"/>
          </a:p>
        </p:txBody>
      </p:sp>
      <p:sp>
        <p:nvSpPr>
          <p:cNvPr id="4" name="Content Placeholder 3"/>
          <p:cNvSpPr>
            <a:spLocks noGrp="1"/>
          </p:cNvSpPr>
          <p:nvPr>
            <p:ph sz="half" idx="2"/>
          </p:nvPr>
        </p:nvSpPr>
        <p:spPr>
          <a:xfrm>
            <a:off x="6197600" y="1066801"/>
            <a:ext cx="5384800" cy="5059363"/>
          </a:xfrm>
        </p:spPr>
        <p:txBody>
          <a:bodyPr/>
          <a:lstStyle>
            <a:lvl1pPr>
              <a:buClr>
                <a:srgbClr val="FF0000"/>
              </a:buClr>
              <a:defRPr sz="2800"/>
            </a:lvl1pPr>
            <a:lvl2pPr>
              <a:buClr>
                <a:srgbClr val="FF0000"/>
              </a:buClr>
              <a:defRPr sz="2400"/>
            </a:lvl2pPr>
            <a:lvl3pPr>
              <a:buClr>
                <a:srgbClr val="FF0000"/>
              </a:buClr>
              <a:defRPr sz="2000"/>
            </a:lvl3pPr>
            <a:lvl4pPr>
              <a:buClr>
                <a:srgbClr val="FF0000"/>
              </a:buClr>
              <a:defRPr sz="1800"/>
            </a:lvl4pPr>
            <a:lvl5pPr>
              <a:buClr>
                <a:srgbClr val="FF0000"/>
              </a:buCl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dirty="0"/>
          </a:p>
        </p:txBody>
      </p:sp>
      <p:sp>
        <p:nvSpPr>
          <p:cNvPr id="5" name="Date Placeholder 4"/>
          <p:cNvSpPr>
            <a:spLocks noGrp="1"/>
          </p:cNvSpPr>
          <p:nvPr>
            <p:ph type="dt" sz="half" idx="10"/>
          </p:nvPr>
        </p:nvSpPr>
        <p:spPr/>
        <p:txBody>
          <a:bodyPr/>
          <a:lstStyle/>
          <a:p>
            <a:fld id="{4191AE07-1334-4C6F-8282-5FAB3E76147C}" type="datetimeFigureOut">
              <a:rPr lang="sk-SK" smtClean="0"/>
              <a:pPr/>
              <a:t>21. 4. 2017</a:t>
            </a:fld>
            <a:endParaRPr lang="sk-SK" dirty="0"/>
          </a:p>
        </p:txBody>
      </p:sp>
      <p:sp>
        <p:nvSpPr>
          <p:cNvPr id="6" name="Footer Placeholder 5"/>
          <p:cNvSpPr>
            <a:spLocks noGrp="1"/>
          </p:cNvSpPr>
          <p:nvPr>
            <p:ph type="ftr" sz="quarter" idx="11"/>
          </p:nvPr>
        </p:nvSpPr>
        <p:spPr/>
        <p:txBody>
          <a:bodyPr/>
          <a:lstStyle/>
          <a:p>
            <a:endParaRPr lang="sk-SK" dirty="0"/>
          </a:p>
        </p:txBody>
      </p:sp>
      <p:sp>
        <p:nvSpPr>
          <p:cNvPr id="7" name="Slide Number Placeholder 6"/>
          <p:cNvSpPr>
            <a:spLocks noGrp="1"/>
          </p:cNvSpPr>
          <p:nvPr>
            <p:ph type="sldNum" sz="quarter" idx="12"/>
          </p:nvPr>
        </p:nvSpPr>
        <p:spPr/>
        <p:txBody>
          <a:bodyPr/>
          <a:lstStyle/>
          <a:p>
            <a:fld id="{214204A0-DF82-4FE6-B9C2-7067C5A64B35}" type="slidenum">
              <a:rPr lang="sk-SK" smtClean="0"/>
              <a:pPr/>
              <a:t>‹#›</a:t>
            </a:fld>
            <a:endParaRPr lang="sk-SK" dirty="0"/>
          </a:p>
        </p:txBody>
      </p:sp>
      <p:sp>
        <p:nvSpPr>
          <p:cNvPr id="8" name="Title 1"/>
          <p:cNvSpPr>
            <a:spLocks noGrp="1"/>
          </p:cNvSpPr>
          <p:nvPr>
            <p:ph type="title"/>
          </p:nvPr>
        </p:nvSpPr>
        <p:spPr>
          <a:xfrm>
            <a:off x="609600" y="274638"/>
            <a:ext cx="6502400" cy="715962"/>
          </a:xfrm>
        </p:spPr>
        <p:txBody>
          <a:bodyPr>
            <a:noAutofit/>
          </a:bodyPr>
          <a:lstStyle>
            <a:lvl1pPr algn="l">
              <a:defRPr sz="3600" cap="all" baseline="0"/>
            </a:lvl1pPr>
          </a:lstStyle>
          <a:p>
            <a:r>
              <a:rPr lang="en-US" smtClean="0"/>
              <a:t>Click to edit Master title style</a:t>
            </a:r>
            <a:endParaRPr lang="sk-SK"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34242" y="278314"/>
            <a:ext cx="1866414" cy="702414"/>
          </a:xfrm>
          <a:prstGeom prst="rect">
            <a:avLst/>
          </a:prstGeom>
        </p:spPr>
      </p:pic>
    </p:spTree>
    <p:extLst>
      <p:ext uri="{BB962C8B-B14F-4D97-AF65-F5344CB8AC3E}">
        <p14:creationId xmlns:p14="http://schemas.microsoft.com/office/powerpoint/2010/main" val="32462725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94798"/>
            <a:ext cx="5386917" cy="58160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1780599"/>
            <a:ext cx="5386917" cy="4345565"/>
          </a:xfrm>
        </p:spPr>
        <p:txBody>
          <a:bodyPr/>
          <a:lstStyle>
            <a:lvl1pPr>
              <a:buClr>
                <a:srgbClr val="FF0000"/>
              </a:buClr>
              <a:defRPr sz="2400"/>
            </a:lvl1pPr>
            <a:lvl2pPr>
              <a:buClr>
                <a:srgbClr val="FF0000"/>
              </a:buClr>
              <a:defRPr sz="2000"/>
            </a:lvl2pPr>
            <a:lvl3pPr>
              <a:buClr>
                <a:srgbClr val="FF0000"/>
              </a:buClr>
              <a:defRPr sz="1800"/>
            </a:lvl3pPr>
            <a:lvl4pPr>
              <a:buClr>
                <a:srgbClr val="FF0000"/>
              </a:buClr>
              <a:defRPr sz="1600"/>
            </a:lvl4pPr>
            <a:lvl5pPr>
              <a:buClr>
                <a:srgbClr val="FF0000"/>
              </a:buCl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dirty="0"/>
          </a:p>
        </p:txBody>
      </p:sp>
      <p:sp>
        <p:nvSpPr>
          <p:cNvPr id="5" name="Text Placeholder 4"/>
          <p:cNvSpPr>
            <a:spLocks noGrp="1"/>
          </p:cNvSpPr>
          <p:nvPr>
            <p:ph type="body" sz="quarter" idx="3"/>
          </p:nvPr>
        </p:nvSpPr>
        <p:spPr>
          <a:xfrm>
            <a:off x="6193368" y="1094798"/>
            <a:ext cx="5389033" cy="58160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1780599"/>
            <a:ext cx="5389033" cy="4345565"/>
          </a:xfrm>
        </p:spPr>
        <p:txBody>
          <a:bodyPr/>
          <a:lstStyle>
            <a:lvl1pPr>
              <a:buClr>
                <a:srgbClr val="FF0000"/>
              </a:buClr>
              <a:defRPr sz="2400"/>
            </a:lvl1pPr>
            <a:lvl2pPr>
              <a:buClr>
                <a:srgbClr val="FF0000"/>
              </a:buClr>
              <a:defRPr sz="2000"/>
            </a:lvl2pPr>
            <a:lvl3pPr>
              <a:buClr>
                <a:srgbClr val="FF0000"/>
              </a:buClr>
              <a:defRPr sz="1800"/>
            </a:lvl3pPr>
            <a:lvl4pPr>
              <a:buClr>
                <a:srgbClr val="FF0000"/>
              </a:buClr>
              <a:defRPr sz="1600"/>
            </a:lvl4pPr>
            <a:lvl5pPr>
              <a:buClr>
                <a:srgbClr val="FF0000"/>
              </a:buCl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dirty="0"/>
          </a:p>
        </p:txBody>
      </p:sp>
      <p:sp>
        <p:nvSpPr>
          <p:cNvPr id="7" name="Date Placeholder 6"/>
          <p:cNvSpPr>
            <a:spLocks noGrp="1"/>
          </p:cNvSpPr>
          <p:nvPr>
            <p:ph type="dt" sz="half" idx="10"/>
          </p:nvPr>
        </p:nvSpPr>
        <p:spPr/>
        <p:txBody>
          <a:bodyPr/>
          <a:lstStyle/>
          <a:p>
            <a:fld id="{4191AE07-1334-4C6F-8282-5FAB3E76147C}" type="datetimeFigureOut">
              <a:rPr lang="sk-SK" smtClean="0"/>
              <a:pPr/>
              <a:t>21. 4. 2017</a:t>
            </a:fld>
            <a:endParaRPr lang="sk-SK" dirty="0"/>
          </a:p>
        </p:txBody>
      </p:sp>
      <p:sp>
        <p:nvSpPr>
          <p:cNvPr id="8" name="Footer Placeholder 7"/>
          <p:cNvSpPr>
            <a:spLocks noGrp="1"/>
          </p:cNvSpPr>
          <p:nvPr>
            <p:ph type="ftr" sz="quarter" idx="11"/>
          </p:nvPr>
        </p:nvSpPr>
        <p:spPr/>
        <p:txBody>
          <a:bodyPr/>
          <a:lstStyle/>
          <a:p>
            <a:endParaRPr lang="sk-SK" dirty="0"/>
          </a:p>
        </p:txBody>
      </p:sp>
      <p:sp>
        <p:nvSpPr>
          <p:cNvPr id="9" name="Slide Number Placeholder 8"/>
          <p:cNvSpPr>
            <a:spLocks noGrp="1"/>
          </p:cNvSpPr>
          <p:nvPr>
            <p:ph type="sldNum" sz="quarter" idx="12"/>
          </p:nvPr>
        </p:nvSpPr>
        <p:spPr/>
        <p:txBody>
          <a:bodyPr/>
          <a:lstStyle/>
          <a:p>
            <a:fld id="{214204A0-DF82-4FE6-B9C2-7067C5A64B35}" type="slidenum">
              <a:rPr lang="sk-SK" smtClean="0"/>
              <a:pPr/>
              <a:t>‹#›</a:t>
            </a:fld>
            <a:endParaRPr lang="sk-SK" dirty="0"/>
          </a:p>
        </p:txBody>
      </p:sp>
      <p:sp>
        <p:nvSpPr>
          <p:cNvPr id="10" name="Title 1"/>
          <p:cNvSpPr>
            <a:spLocks noGrp="1"/>
          </p:cNvSpPr>
          <p:nvPr>
            <p:ph type="title"/>
          </p:nvPr>
        </p:nvSpPr>
        <p:spPr>
          <a:xfrm>
            <a:off x="609600" y="274638"/>
            <a:ext cx="6502400" cy="715962"/>
          </a:xfrm>
        </p:spPr>
        <p:txBody>
          <a:bodyPr>
            <a:noAutofit/>
          </a:bodyPr>
          <a:lstStyle>
            <a:lvl1pPr algn="l">
              <a:defRPr sz="3600" cap="all" baseline="0"/>
            </a:lvl1pPr>
          </a:lstStyle>
          <a:p>
            <a:r>
              <a:rPr lang="en-US" smtClean="0"/>
              <a:t>Click to edit Master title style</a:t>
            </a:r>
            <a:endParaRPr lang="sk-SK"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34242" y="278314"/>
            <a:ext cx="1866414" cy="702414"/>
          </a:xfrm>
          <a:prstGeom prst="rect">
            <a:avLst/>
          </a:prstGeom>
        </p:spPr>
      </p:pic>
    </p:spTree>
    <p:extLst>
      <p:ext uri="{BB962C8B-B14F-4D97-AF65-F5344CB8AC3E}">
        <p14:creationId xmlns:p14="http://schemas.microsoft.com/office/powerpoint/2010/main" val="37952093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191AE07-1334-4C6F-8282-5FAB3E76147C}" type="datetimeFigureOut">
              <a:rPr lang="sk-SK" smtClean="0"/>
              <a:pPr/>
              <a:t>21. 4. 2017</a:t>
            </a:fld>
            <a:endParaRPr lang="sk-SK" dirty="0"/>
          </a:p>
        </p:txBody>
      </p:sp>
      <p:sp>
        <p:nvSpPr>
          <p:cNvPr id="4" name="Footer Placeholder 3"/>
          <p:cNvSpPr>
            <a:spLocks noGrp="1"/>
          </p:cNvSpPr>
          <p:nvPr>
            <p:ph type="ftr" sz="quarter" idx="11"/>
          </p:nvPr>
        </p:nvSpPr>
        <p:spPr/>
        <p:txBody>
          <a:bodyPr/>
          <a:lstStyle/>
          <a:p>
            <a:endParaRPr lang="sk-SK" dirty="0"/>
          </a:p>
        </p:txBody>
      </p:sp>
      <p:sp>
        <p:nvSpPr>
          <p:cNvPr id="5" name="Slide Number Placeholder 4"/>
          <p:cNvSpPr>
            <a:spLocks noGrp="1"/>
          </p:cNvSpPr>
          <p:nvPr>
            <p:ph type="sldNum" sz="quarter" idx="12"/>
          </p:nvPr>
        </p:nvSpPr>
        <p:spPr/>
        <p:txBody>
          <a:bodyPr/>
          <a:lstStyle/>
          <a:p>
            <a:fld id="{214204A0-DF82-4FE6-B9C2-7067C5A64B35}" type="slidenum">
              <a:rPr lang="sk-SK" smtClean="0"/>
              <a:pPr/>
              <a:t>‹#›</a:t>
            </a:fld>
            <a:endParaRPr lang="sk-SK" dirty="0"/>
          </a:p>
        </p:txBody>
      </p:sp>
      <p:sp>
        <p:nvSpPr>
          <p:cNvPr id="6" name="Title 1"/>
          <p:cNvSpPr>
            <a:spLocks noGrp="1"/>
          </p:cNvSpPr>
          <p:nvPr>
            <p:ph type="title"/>
          </p:nvPr>
        </p:nvSpPr>
        <p:spPr>
          <a:xfrm>
            <a:off x="609600" y="274638"/>
            <a:ext cx="6502400" cy="715962"/>
          </a:xfrm>
        </p:spPr>
        <p:txBody>
          <a:bodyPr>
            <a:noAutofit/>
          </a:bodyPr>
          <a:lstStyle>
            <a:lvl1pPr algn="l">
              <a:defRPr sz="3600" cap="all" baseline="0"/>
            </a:lvl1pPr>
          </a:lstStyle>
          <a:p>
            <a:r>
              <a:rPr lang="en-US" smtClean="0"/>
              <a:t>Click to edit Master title style</a:t>
            </a:r>
            <a:endParaRPr lang="sk-SK"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34242" y="278314"/>
            <a:ext cx="1866414" cy="702414"/>
          </a:xfrm>
          <a:prstGeom prst="rect">
            <a:avLst/>
          </a:prstGeom>
        </p:spPr>
      </p:pic>
    </p:spTree>
    <p:extLst>
      <p:ext uri="{BB962C8B-B14F-4D97-AF65-F5344CB8AC3E}">
        <p14:creationId xmlns:p14="http://schemas.microsoft.com/office/powerpoint/2010/main" val="39207299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91AE07-1334-4C6F-8282-5FAB3E76147C}" type="datetimeFigureOut">
              <a:rPr lang="sk-SK" smtClean="0"/>
              <a:pPr/>
              <a:t>21. 4. 2017</a:t>
            </a:fld>
            <a:endParaRPr lang="sk-SK" dirty="0"/>
          </a:p>
        </p:txBody>
      </p:sp>
      <p:sp>
        <p:nvSpPr>
          <p:cNvPr id="3" name="Footer Placeholder 2"/>
          <p:cNvSpPr>
            <a:spLocks noGrp="1"/>
          </p:cNvSpPr>
          <p:nvPr>
            <p:ph type="ftr" sz="quarter" idx="11"/>
          </p:nvPr>
        </p:nvSpPr>
        <p:spPr/>
        <p:txBody>
          <a:bodyPr/>
          <a:lstStyle/>
          <a:p>
            <a:endParaRPr lang="sk-SK" dirty="0"/>
          </a:p>
        </p:txBody>
      </p:sp>
      <p:sp>
        <p:nvSpPr>
          <p:cNvPr id="4" name="Slide Number Placeholder 3"/>
          <p:cNvSpPr>
            <a:spLocks noGrp="1"/>
          </p:cNvSpPr>
          <p:nvPr>
            <p:ph type="sldNum" sz="quarter" idx="12"/>
          </p:nvPr>
        </p:nvSpPr>
        <p:spPr/>
        <p:txBody>
          <a:bodyPr/>
          <a:lstStyle/>
          <a:p>
            <a:fld id="{214204A0-DF82-4FE6-B9C2-7067C5A64B35}" type="slidenum">
              <a:rPr lang="sk-SK" smtClean="0"/>
              <a:pPr/>
              <a:t>‹#›</a:t>
            </a:fld>
            <a:endParaRPr lang="sk-SK"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34242" y="278314"/>
            <a:ext cx="1866414" cy="702414"/>
          </a:xfrm>
          <a:prstGeom prst="rect">
            <a:avLst/>
          </a:prstGeom>
        </p:spPr>
      </p:pic>
    </p:spTree>
    <p:extLst>
      <p:ext uri="{BB962C8B-B14F-4D97-AF65-F5344CB8AC3E}">
        <p14:creationId xmlns:p14="http://schemas.microsoft.com/office/powerpoint/2010/main" val="38877020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sk-SK"/>
          </a:p>
        </p:txBody>
      </p:sp>
      <p:sp>
        <p:nvSpPr>
          <p:cNvPr id="3" name="Content Placeholder 2"/>
          <p:cNvSpPr>
            <a:spLocks noGrp="1"/>
          </p:cNvSpPr>
          <p:nvPr>
            <p:ph idx="1"/>
          </p:nvPr>
        </p:nvSpPr>
        <p:spPr>
          <a:xfrm>
            <a:off x="4766733" y="273051"/>
            <a:ext cx="6815667" cy="5853113"/>
          </a:xfrm>
        </p:spPr>
        <p:txBody>
          <a:bodyPr/>
          <a:lstStyle>
            <a:lvl1pPr>
              <a:buClr>
                <a:srgbClr val="FF0000"/>
              </a:buClr>
              <a:defRPr sz="3200"/>
            </a:lvl1pPr>
            <a:lvl2pPr>
              <a:buClr>
                <a:srgbClr val="FF0000"/>
              </a:buClr>
              <a:defRPr sz="2800"/>
            </a:lvl2pPr>
            <a:lvl3pPr>
              <a:buClr>
                <a:srgbClr val="FF0000"/>
              </a:buClr>
              <a:defRPr sz="2400"/>
            </a:lvl3pPr>
            <a:lvl4pPr>
              <a:buClr>
                <a:srgbClr val="FF0000"/>
              </a:buClr>
              <a:defRPr sz="2000"/>
            </a:lvl4pPr>
            <a:lvl5pPr>
              <a:buClr>
                <a:srgbClr val="FF0000"/>
              </a:buCl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dirty="0"/>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191AE07-1334-4C6F-8282-5FAB3E76147C}" type="datetimeFigureOut">
              <a:rPr lang="sk-SK" smtClean="0"/>
              <a:pPr/>
              <a:t>21. 4. 2017</a:t>
            </a:fld>
            <a:endParaRPr lang="sk-SK" dirty="0"/>
          </a:p>
        </p:txBody>
      </p:sp>
      <p:sp>
        <p:nvSpPr>
          <p:cNvPr id="6" name="Footer Placeholder 5"/>
          <p:cNvSpPr>
            <a:spLocks noGrp="1"/>
          </p:cNvSpPr>
          <p:nvPr>
            <p:ph type="ftr" sz="quarter" idx="11"/>
          </p:nvPr>
        </p:nvSpPr>
        <p:spPr/>
        <p:txBody>
          <a:bodyPr/>
          <a:lstStyle/>
          <a:p>
            <a:endParaRPr lang="sk-SK" dirty="0"/>
          </a:p>
        </p:txBody>
      </p:sp>
      <p:sp>
        <p:nvSpPr>
          <p:cNvPr id="7" name="Slide Number Placeholder 6"/>
          <p:cNvSpPr>
            <a:spLocks noGrp="1"/>
          </p:cNvSpPr>
          <p:nvPr>
            <p:ph type="sldNum" sz="quarter" idx="12"/>
          </p:nvPr>
        </p:nvSpPr>
        <p:spPr/>
        <p:txBody>
          <a:bodyPr/>
          <a:lstStyle/>
          <a:p>
            <a:fld id="{214204A0-DF82-4FE6-B9C2-7067C5A64B35}" type="slidenum">
              <a:rPr lang="sk-SK" smtClean="0"/>
              <a:pPr/>
              <a:t>‹#›</a:t>
            </a:fld>
            <a:endParaRPr lang="sk-SK" dirty="0"/>
          </a:p>
        </p:txBody>
      </p:sp>
    </p:spTree>
    <p:extLst>
      <p:ext uri="{BB962C8B-B14F-4D97-AF65-F5344CB8AC3E}">
        <p14:creationId xmlns:p14="http://schemas.microsoft.com/office/powerpoint/2010/main" val="42890103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sk-SK"/>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sk-SK"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191AE07-1334-4C6F-8282-5FAB3E76147C}" type="datetimeFigureOut">
              <a:rPr lang="sk-SK" smtClean="0"/>
              <a:pPr/>
              <a:t>21. 4. 2017</a:t>
            </a:fld>
            <a:endParaRPr lang="sk-SK" dirty="0"/>
          </a:p>
        </p:txBody>
      </p:sp>
      <p:sp>
        <p:nvSpPr>
          <p:cNvPr id="6" name="Footer Placeholder 5"/>
          <p:cNvSpPr>
            <a:spLocks noGrp="1"/>
          </p:cNvSpPr>
          <p:nvPr>
            <p:ph type="ftr" sz="quarter" idx="11"/>
          </p:nvPr>
        </p:nvSpPr>
        <p:spPr/>
        <p:txBody>
          <a:bodyPr/>
          <a:lstStyle/>
          <a:p>
            <a:endParaRPr lang="sk-SK" dirty="0"/>
          </a:p>
        </p:txBody>
      </p:sp>
      <p:sp>
        <p:nvSpPr>
          <p:cNvPr id="7" name="Slide Number Placeholder 6"/>
          <p:cNvSpPr>
            <a:spLocks noGrp="1"/>
          </p:cNvSpPr>
          <p:nvPr>
            <p:ph type="sldNum" sz="quarter" idx="12"/>
          </p:nvPr>
        </p:nvSpPr>
        <p:spPr/>
        <p:txBody>
          <a:bodyPr/>
          <a:lstStyle/>
          <a:p>
            <a:fld id="{214204A0-DF82-4FE6-B9C2-7067C5A64B35}" type="slidenum">
              <a:rPr lang="sk-SK" smtClean="0"/>
              <a:pPr/>
              <a:t>‹#›</a:t>
            </a:fld>
            <a:endParaRPr lang="sk-SK" dirty="0"/>
          </a:p>
        </p:txBody>
      </p:sp>
    </p:spTree>
    <p:extLst>
      <p:ext uri="{BB962C8B-B14F-4D97-AF65-F5344CB8AC3E}">
        <p14:creationId xmlns:p14="http://schemas.microsoft.com/office/powerpoint/2010/main" val="9202156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609600" y="1066801"/>
            <a:ext cx="10972800" cy="5059363"/>
          </a:xfrm>
        </p:spPr>
        <p:txBody>
          <a:bodyPr vert="eaVert"/>
          <a:lstStyle>
            <a:lvl1pPr>
              <a:buClr>
                <a:srgbClr val="FF0000"/>
              </a:buClr>
              <a:defRPr/>
            </a:lvl1pPr>
            <a:lvl2pPr>
              <a:buClr>
                <a:srgbClr val="FF0000"/>
              </a:buClr>
              <a:defRPr/>
            </a:lvl2pPr>
            <a:lvl3pPr>
              <a:buClr>
                <a:srgbClr val="FF0000"/>
              </a:buClr>
              <a:defRPr/>
            </a:lvl3pPr>
            <a:lvl4pPr>
              <a:buClr>
                <a:srgbClr val="FF0000"/>
              </a:buClr>
              <a:defRPr/>
            </a:lvl4pPr>
            <a:lvl5pPr>
              <a:buClr>
                <a:srgbClr val="FF0000"/>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dirty="0"/>
          </a:p>
        </p:txBody>
      </p:sp>
      <p:sp>
        <p:nvSpPr>
          <p:cNvPr id="4" name="Date Placeholder 3"/>
          <p:cNvSpPr>
            <a:spLocks noGrp="1"/>
          </p:cNvSpPr>
          <p:nvPr>
            <p:ph type="dt" sz="half" idx="10"/>
          </p:nvPr>
        </p:nvSpPr>
        <p:spPr/>
        <p:txBody>
          <a:bodyPr/>
          <a:lstStyle/>
          <a:p>
            <a:fld id="{4191AE07-1334-4C6F-8282-5FAB3E76147C}" type="datetimeFigureOut">
              <a:rPr lang="sk-SK" smtClean="0"/>
              <a:pPr/>
              <a:t>21. 4. 2017</a:t>
            </a:fld>
            <a:endParaRPr lang="sk-SK" dirty="0"/>
          </a:p>
        </p:txBody>
      </p:sp>
      <p:sp>
        <p:nvSpPr>
          <p:cNvPr id="5" name="Footer Placeholder 4"/>
          <p:cNvSpPr>
            <a:spLocks noGrp="1"/>
          </p:cNvSpPr>
          <p:nvPr>
            <p:ph type="ftr" sz="quarter" idx="11"/>
          </p:nvPr>
        </p:nvSpPr>
        <p:spPr/>
        <p:txBody>
          <a:bodyPr/>
          <a:lstStyle/>
          <a:p>
            <a:endParaRPr lang="sk-SK" dirty="0"/>
          </a:p>
        </p:txBody>
      </p:sp>
      <p:sp>
        <p:nvSpPr>
          <p:cNvPr id="6" name="Slide Number Placeholder 5"/>
          <p:cNvSpPr>
            <a:spLocks noGrp="1"/>
          </p:cNvSpPr>
          <p:nvPr>
            <p:ph type="sldNum" sz="quarter" idx="12"/>
          </p:nvPr>
        </p:nvSpPr>
        <p:spPr/>
        <p:txBody>
          <a:bodyPr/>
          <a:lstStyle/>
          <a:p>
            <a:fld id="{214204A0-DF82-4FE6-B9C2-7067C5A64B35}" type="slidenum">
              <a:rPr lang="sk-SK" smtClean="0"/>
              <a:pPr/>
              <a:t>‹#›</a:t>
            </a:fld>
            <a:endParaRPr lang="sk-SK" dirty="0"/>
          </a:p>
        </p:txBody>
      </p:sp>
      <p:sp>
        <p:nvSpPr>
          <p:cNvPr id="7" name="Title 1"/>
          <p:cNvSpPr>
            <a:spLocks noGrp="1"/>
          </p:cNvSpPr>
          <p:nvPr>
            <p:ph type="title"/>
          </p:nvPr>
        </p:nvSpPr>
        <p:spPr>
          <a:xfrm>
            <a:off x="609600" y="274638"/>
            <a:ext cx="6502400" cy="715962"/>
          </a:xfrm>
        </p:spPr>
        <p:txBody>
          <a:bodyPr>
            <a:noAutofit/>
          </a:bodyPr>
          <a:lstStyle>
            <a:lvl1pPr algn="l">
              <a:defRPr sz="3600" cap="all" baseline="0"/>
            </a:lvl1pPr>
          </a:lstStyle>
          <a:p>
            <a:r>
              <a:rPr lang="en-US" smtClean="0"/>
              <a:t>Click to edit Master title style</a:t>
            </a:r>
            <a:endParaRPr lang="sk-SK"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34242" y="278314"/>
            <a:ext cx="1866414" cy="702414"/>
          </a:xfrm>
          <a:prstGeom prst="rect">
            <a:avLst/>
          </a:prstGeom>
        </p:spPr>
      </p:pic>
    </p:spTree>
    <p:extLst>
      <p:ext uri="{BB962C8B-B14F-4D97-AF65-F5344CB8AC3E}">
        <p14:creationId xmlns:p14="http://schemas.microsoft.com/office/powerpoint/2010/main" val="195840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sk-SK"/>
          </a:p>
        </p:txBody>
      </p:sp>
      <p:sp>
        <p:nvSpPr>
          <p:cNvPr id="3" name="Vertical Text Placeholder 2"/>
          <p:cNvSpPr>
            <a:spLocks noGrp="1"/>
          </p:cNvSpPr>
          <p:nvPr>
            <p:ph type="body" orient="vert" idx="1"/>
          </p:nvPr>
        </p:nvSpPr>
        <p:spPr>
          <a:xfrm>
            <a:off x="609600" y="274639"/>
            <a:ext cx="8026400" cy="5851525"/>
          </a:xfrm>
        </p:spPr>
        <p:txBody>
          <a:bodyPr vert="eaVert"/>
          <a:lstStyle>
            <a:lvl1pPr>
              <a:buClr>
                <a:srgbClr val="FF0000"/>
              </a:buClr>
              <a:defRPr/>
            </a:lvl1pPr>
            <a:lvl2pPr>
              <a:buClr>
                <a:srgbClr val="FF0000"/>
              </a:buClr>
              <a:defRPr/>
            </a:lvl2pPr>
            <a:lvl3pPr>
              <a:buClr>
                <a:srgbClr val="FF0000"/>
              </a:buClr>
              <a:defRPr/>
            </a:lvl3pPr>
            <a:lvl4pPr>
              <a:buClr>
                <a:srgbClr val="FF0000"/>
              </a:buClr>
              <a:defRPr/>
            </a:lvl4pPr>
            <a:lvl5pPr>
              <a:buClr>
                <a:srgbClr val="FF0000"/>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dirty="0"/>
          </a:p>
        </p:txBody>
      </p:sp>
      <p:sp>
        <p:nvSpPr>
          <p:cNvPr id="4" name="Date Placeholder 3"/>
          <p:cNvSpPr>
            <a:spLocks noGrp="1"/>
          </p:cNvSpPr>
          <p:nvPr>
            <p:ph type="dt" sz="half" idx="10"/>
          </p:nvPr>
        </p:nvSpPr>
        <p:spPr/>
        <p:txBody>
          <a:bodyPr/>
          <a:lstStyle/>
          <a:p>
            <a:fld id="{4191AE07-1334-4C6F-8282-5FAB3E76147C}" type="datetimeFigureOut">
              <a:rPr lang="sk-SK" smtClean="0"/>
              <a:pPr/>
              <a:t>21. 4. 2017</a:t>
            </a:fld>
            <a:endParaRPr lang="sk-SK" dirty="0"/>
          </a:p>
        </p:txBody>
      </p:sp>
      <p:sp>
        <p:nvSpPr>
          <p:cNvPr id="5" name="Footer Placeholder 4"/>
          <p:cNvSpPr>
            <a:spLocks noGrp="1"/>
          </p:cNvSpPr>
          <p:nvPr>
            <p:ph type="ftr" sz="quarter" idx="11"/>
          </p:nvPr>
        </p:nvSpPr>
        <p:spPr/>
        <p:txBody>
          <a:bodyPr/>
          <a:lstStyle/>
          <a:p>
            <a:endParaRPr lang="sk-SK" dirty="0"/>
          </a:p>
        </p:txBody>
      </p:sp>
      <p:sp>
        <p:nvSpPr>
          <p:cNvPr id="6" name="Slide Number Placeholder 5"/>
          <p:cNvSpPr>
            <a:spLocks noGrp="1"/>
          </p:cNvSpPr>
          <p:nvPr>
            <p:ph type="sldNum" sz="quarter" idx="12"/>
          </p:nvPr>
        </p:nvSpPr>
        <p:spPr/>
        <p:txBody>
          <a:bodyPr/>
          <a:lstStyle/>
          <a:p>
            <a:fld id="{214204A0-DF82-4FE6-B9C2-7067C5A64B35}" type="slidenum">
              <a:rPr lang="sk-SK" smtClean="0"/>
              <a:pPr/>
              <a:t>‹#›</a:t>
            </a:fld>
            <a:endParaRPr lang="sk-SK" dirty="0"/>
          </a:p>
        </p:txBody>
      </p:sp>
    </p:spTree>
    <p:extLst>
      <p:ext uri="{BB962C8B-B14F-4D97-AF65-F5344CB8AC3E}">
        <p14:creationId xmlns:p14="http://schemas.microsoft.com/office/powerpoint/2010/main" val="4129687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sk-SK"/>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1AE07-1334-4C6F-8282-5FAB3E76147C}" type="datetimeFigureOut">
              <a:rPr lang="sk-SK" smtClean="0"/>
              <a:pPr/>
              <a:t>21. 4. 2017</a:t>
            </a:fld>
            <a:endParaRPr lang="sk-SK"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k-SK"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4204A0-DF82-4FE6-B9C2-7067C5A64B35}" type="slidenum">
              <a:rPr lang="sk-SK" smtClean="0"/>
              <a:pPr/>
              <a:t>‹#›</a:t>
            </a:fld>
            <a:endParaRPr lang="sk-SK" dirty="0"/>
          </a:p>
        </p:txBody>
      </p:sp>
    </p:spTree>
    <p:extLst>
      <p:ext uri="{BB962C8B-B14F-4D97-AF65-F5344CB8AC3E}">
        <p14:creationId xmlns:p14="http://schemas.microsoft.com/office/powerpoint/2010/main" val="20623681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hyperlink" Target="http://www.tempest.sk/gdpr-odporucania" TargetMode="External"/><Relationship Id="rId2" Type="http://schemas.openxmlformats.org/officeDocument/2006/relationships/hyperlink" Target="http://www.tempest.sk/gdpr" TargetMode="External"/><Relationship Id="rId1" Type="http://schemas.openxmlformats.org/officeDocument/2006/relationships/slideLayout" Target="../slideLayouts/slideLayout3.xml"/><Relationship Id="rId4" Type="http://schemas.openxmlformats.org/officeDocument/2006/relationships/hyperlink" Target="http://www.eugdpr.org/" TargetMode="External"/></Relationships>
</file>

<file path=ppt/slides/_rels/slide1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hyperlink" Target="http://www.facebook.com/tempestsk" TargetMode="External"/><Relationship Id="rId7" Type="http://schemas.openxmlformats.org/officeDocument/2006/relationships/hyperlink" Target="http://www.youtube.com/channel/UCno2BS_iK3fOARiCLd3Fd9A" TargetMode="External"/><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hyperlink" Target="http://www.linkedin.com/company/tempest" TargetMode="External"/><Relationship Id="rId4" Type="http://schemas.openxmlformats.org/officeDocument/2006/relationships/image" Target="../media/image15.png"/><Relationship Id="rId9" Type="http://schemas.openxmlformats.org/officeDocument/2006/relationships/hyperlink" Target="http://www.tempest.s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a:xfrm>
            <a:off x="914400" y="3689648"/>
            <a:ext cx="8061499" cy="1752600"/>
          </a:xfrm>
        </p:spPr>
        <p:txBody>
          <a:bodyPr/>
          <a:lstStyle/>
          <a:p>
            <a:r>
              <a:rPr lang="sk-SK" sz="2800" dirty="0"/>
              <a:t>Všeobecné nariadenie o ochrane osobných údajov</a:t>
            </a:r>
          </a:p>
        </p:txBody>
      </p:sp>
      <p:sp>
        <p:nvSpPr>
          <p:cNvPr id="3" name="Text Placeholder 2"/>
          <p:cNvSpPr>
            <a:spLocks noGrp="1"/>
          </p:cNvSpPr>
          <p:nvPr>
            <p:ph type="body" sz="quarter" idx="12"/>
          </p:nvPr>
        </p:nvSpPr>
        <p:spPr>
          <a:xfrm>
            <a:off x="914400" y="2204864"/>
            <a:ext cx="8061499" cy="1752600"/>
          </a:xfrm>
        </p:spPr>
        <p:txBody>
          <a:bodyPr/>
          <a:lstStyle/>
          <a:p>
            <a:r>
              <a:rPr lang="sk-SK" sz="13800" dirty="0" smtClean="0">
                <a:solidFill>
                  <a:srgbClr val="FF0000"/>
                </a:solidFill>
              </a:rPr>
              <a:t>GDPR</a:t>
            </a:r>
            <a:endParaRPr lang="sk-SK" sz="13800" dirty="0">
              <a:solidFill>
                <a:srgbClr val="FF0000"/>
              </a:solidFill>
            </a:endParaRPr>
          </a:p>
        </p:txBody>
      </p:sp>
    </p:spTree>
    <p:extLst>
      <p:ext uri="{BB962C8B-B14F-4D97-AF65-F5344CB8AC3E}">
        <p14:creationId xmlns:p14="http://schemas.microsoft.com/office/powerpoint/2010/main" val="32251567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3136" y="1501218"/>
            <a:ext cx="8208912" cy="4392488"/>
          </a:xfrm>
        </p:spPr>
        <p:txBody>
          <a:bodyPr anchor="ctr">
            <a:normAutofit lnSpcReduction="10000"/>
          </a:bodyPr>
          <a:lstStyle/>
          <a:p>
            <a:pPr>
              <a:buClr>
                <a:srgbClr val="EC1C24"/>
              </a:buClr>
            </a:pPr>
            <a:r>
              <a:rPr lang="sk-SK" dirty="0"/>
              <a:t>GDPR je skratka Európskeho </a:t>
            </a:r>
            <a:r>
              <a:rPr lang="sk-SK" dirty="0" smtClean="0"/>
              <a:t>nariadenia </a:t>
            </a:r>
            <a:r>
              <a:rPr lang="sk-SK" b="1" dirty="0"/>
              <a:t>General </a:t>
            </a:r>
            <a:r>
              <a:rPr lang="sk-SK" b="1" dirty="0" err="1"/>
              <a:t>Data</a:t>
            </a:r>
            <a:r>
              <a:rPr lang="sk-SK" b="1" dirty="0"/>
              <a:t> </a:t>
            </a:r>
            <a:r>
              <a:rPr lang="sk-SK" b="1" dirty="0" err="1"/>
              <a:t>Protection</a:t>
            </a:r>
            <a:r>
              <a:rPr lang="sk-SK" b="1" dirty="0"/>
              <a:t> </a:t>
            </a:r>
            <a:r>
              <a:rPr lang="sk-SK" b="1" dirty="0" err="1"/>
              <a:t>Regulation</a:t>
            </a:r>
            <a:r>
              <a:rPr lang="sk-SK" b="1" dirty="0"/>
              <a:t> </a:t>
            </a:r>
            <a:r>
              <a:rPr lang="sk-SK" dirty="0"/>
              <a:t>(2016/679).</a:t>
            </a:r>
          </a:p>
          <a:p>
            <a:pPr>
              <a:buClr>
                <a:srgbClr val="EC1C24"/>
              </a:buClr>
            </a:pPr>
            <a:r>
              <a:rPr lang="sk-SK" dirty="0" smtClean="0"/>
              <a:t>Jedná sa o nový </a:t>
            </a:r>
            <a:r>
              <a:rPr lang="sk-SK" dirty="0"/>
              <a:t>predpis, ktorý je evolúciou v oblasti ochrany osobných údajov fyzických osôb. </a:t>
            </a:r>
            <a:endParaRPr lang="sk-SK" dirty="0" smtClean="0"/>
          </a:p>
          <a:p>
            <a:pPr>
              <a:buClr>
                <a:srgbClr val="EC1C24"/>
              </a:buClr>
            </a:pPr>
            <a:r>
              <a:rPr lang="sk-SK" dirty="0" smtClean="0"/>
              <a:t>Ruší smernicu 95/46/ES (všeobecné nariadenie </a:t>
            </a:r>
            <a:br>
              <a:rPr lang="sk-SK" dirty="0" smtClean="0"/>
            </a:br>
            <a:r>
              <a:rPr lang="sk-SK" dirty="0" smtClean="0"/>
              <a:t>o ochrane osobných údajov).   </a:t>
            </a:r>
            <a:endParaRPr lang="sk-SK" dirty="0"/>
          </a:p>
          <a:p>
            <a:pPr>
              <a:buClr>
                <a:srgbClr val="EC1C24"/>
              </a:buClr>
            </a:pPr>
            <a:r>
              <a:rPr lang="sk-SK" dirty="0" smtClean="0"/>
              <a:t>Prináša unifikáciu </a:t>
            </a:r>
            <a:r>
              <a:rPr lang="sk-SK" dirty="0"/>
              <a:t>pravidiel na ochranu osobných údajov v EÚ priestore. </a:t>
            </a:r>
          </a:p>
          <a:p>
            <a:pPr>
              <a:buClr>
                <a:srgbClr val="EC1C24"/>
              </a:buClr>
            </a:pPr>
            <a:r>
              <a:rPr lang="sk-SK" dirty="0"/>
              <a:t>Zavádza </a:t>
            </a:r>
            <a:r>
              <a:rPr lang="sk-SK" dirty="0" smtClean="0"/>
              <a:t>požiadavky, </a:t>
            </a:r>
            <a:r>
              <a:rPr lang="sk-SK" dirty="0"/>
              <a:t>s ktorými sa musia dotknuté spoločnosti zosúladiť </a:t>
            </a:r>
            <a:r>
              <a:rPr lang="sk-SK" b="1" dirty="0"/>
              <a:t>najneskôr 25. 5. 2018</a:t>
            </a:r>
            <a:r>
              <a:rPr lang="sk-SK" dirty="0"/>
              <a:t>.</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55830" y="2783060"/>
            <a:ext cx="1828804" cy="1828804"/>
          </a:xfrm>
          <a:prstGeom prst="rect">
            <a:avLst/>
          </a:prstGeom>
        </p:spPr>
      </p:pic>
      <p:sp>
        <p:nvSpPr>
          <p:cNvPr id="4" name="Title 1"/>
          <p:cNvSpPr>
            <a:spLocks noGrp="1"/>
          </p:cNvSpPr>
          <p:nvPr>
            <p:ph type="title"/>
          </p:nvPr>
        </p:nvSpPr>
        <p:spPr>
          <a:xfrm>
            <a:off x="609600" y="274638"/>
            <a:ext cx="6502400" cy="922114"/>
          </a:xfrm>
        </p:spPr>
        <p:txBody>
          <a:bodyPr/>
          <a:lstStyle/>
          <a:p>
            <a:r>
              <a:rPr lang="sk-SK" sz="4400" dirty="0" smtClean="0">
                <a:solidFill>
                  <a:srgbClr val="454446"/>
                </a:solidFill>
              </a:rPr>
              <a:t>GDPR</a:t>
            </a:r>
            <a:endParaRPr lang="sk-SK" sz="4400" dirty="0">
              <a:solidFill>
                <a:srgbClr val="454446"/>
              </a:solidFill>
            </a:endParaRPr>
          </a:p>
        </p:txBody>
      </p:sp>
    </p:spTree>
    <p:extLst>
      <p:ext uri="{BB962C8B-B14F-4D97-AF65-F5344CB8AC3E}">
        <p14:creationId xmlns:p14="http://schemas.microsoft.com/office/powerpoint/2010/main" val="532047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500"/>
                                        <p:tgtEl>
                                          <p:spTgt spid="3">
                                            <p:txEl>
                                              <p:pRg st="3" end="3"/>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3136" y="1501218"/>
            <a:ext cx="8208912" cy="4392488"/>
          </a:xfrm>
        </p:spPr>
        <p:txBody>
          <a:bodyPr anchor="ctr">
            <a:normAutofit lnSpcReduction="10000"/>
          </a:bodyPr>
          <a:lstStyle/>
          <a:p>
            <a:pPr>
              <a:buClr>
                <a:srgbClr val="EC1C24"/>
              </a:buClr>
            </a:pPr>
            <a:r>
              <a:rPr lang="sk-SK" dirty="0"/>
              <a:t>Každý jednotlivec, podnikateľ, firma, organizácia</a:t>
            </a:r>
          </a:p>
          <a:p>
            <a:pPr marL="0" indent="0">
              <a:buClr>
                <a:srgbClr val="EC1C24"/>
              </a:buClr>
              <a:buNone/>
            </a:pPr>
            <a:r>
              <a:rPr lang="sk-SK" dirty="0"/>
              <a:t>    spracúvajúca osobné údaje.</a:t>
            </a:r>
          </a:p>
          <a:p>
            <a:pPr marL="0" indent="0">
              <a:buClr>
                <a:srgbClr val="EC1C24"/>
              </a:buClr>
              <a:buNone/>
            </a:pPr>
            <a:endParaRPr lang="sk-SK" dirty="0"/>
          </a:p>
          <a:p>
            <a:pPr>
              <a:buClr>
                <a:srgbClr val="EC1C24"/>
              </a:buClr>
            </a:pPr>
            <a:r>
              <a:rPr lang="sk-SK" dirty="0"/>
              <a:t>Štandardné IS </a:t>
            </a:r>
            <a:r>
              <a:rPr lang="sk-SK" dirty="0" smtClean="0"/>
              <a:t>OÚ, napríklad:</a:t>
            </a:r>
            <a:endParaRPr lang="sk-SK" dirty="0"/>
          </a:p>
          <a:p>
            <a:pPr lvl="1"/>
            <a:r>
              <a:rPr lang="sk-SK" dirty="0"/>
              <a:t>spracúvanie údajov o zamestnancoch (personálny </a:t>
            </a:r>
            <a:r>
              <a:rPr lang="sk-SK" dirty="0" smtClean="0"/>
              <a:t/>
            </a:r>
            <a:br>
              <a:rPr lang="sk-SK" dirty="0" smtClean="0"/>
            </a:br>
            <a:r>
              <a:rPr lang="sk-SK" dirty="0" smtClean="0"/>
              <a:t>a </a:t>
            </a:r>
            <a:r>
              <a:rPr lang="sk-SK" dirty="0"/>
              <a:t>mzdový systém),</a:t>
            </a:r>
          </a:p>
          <a:p>
            <a:pPr lvl="1"/>
            <a:r>
              <a:rPr lang="sk-SK" dirty="0"/>
              <a:t>spracúvanie údajov o klientoch (FO),</a:t>
            </a:r>
          </a:p>
          <a:p>
            <a:pPr lvl="1"/>
            <a:r>
              <a:rPr lang="sk-SK" dirty="0"/>
              <a:t>prístupový, kamerový systém,</a:t>
            </a:r>
          </a:p>
          <a:p>
            <a:pPr lvl="1"/>
            <a:r>
              <a:rPr lang="sk-SK" dirty="0"/>
              <a:t>e-</a:t>
            </a:r>
            <a:r>
              <a:rPr lang="sk-SK" dirty="0" err="1"/>
              <a:t>shopy</a:t>
            </a:r>
            <a:r>
              <a:rPr lang="sk-SK" dirty="0"/>
              <a:t>,</a:t>
            </a:r>
          </a:p>
          <a:p>
            <a:pPr lvl="1"/>
            <a:r>
              <a:rPr lang="sk-SK" dirty="0"/>
              <a:t>využívanie údajov na marketingové účely.</a:t>
            </a:r>
          </a:p>
        </p:txBody>
      </p:sp>
      <p:sp>
        <p:nvSpPr>
          <p:cNvPr id="4" name="Title 1"/>
          <p:cNvSpPr>
            <a:spLocks noGrp="1"/>
          </p:cNvSpPr>
          <p:nvPr>
            <p:ph type="title"/>
          </p:nvPr>
        </p:nvSpPr>
        <p:spPr>
          <a:xfrm>
            <a:off x="609600" y="274638"/>
            <a:ext cx="6502400" cy="922114"/>
          </a:xfrm>
        </p:spPr>
        <p:txBody>
          <a:bodyPr/>
          <a:lstStyle/>
          <a:p>
            <a:r>
              <a:rPr lang="sk-SK" sz="4400" dirty="0" smtClean="0">
                <a:solidFill>
                  <a:srgbClr val="454446"/>
                </a:solidFill>
              </a:rPr>
              <a:t>Koho sa GDPR týka?</a:t>
            </a:r>
            <a:endParaRPr lang="sk-SK" sz="4400" dirty="0">
              <a:solidFill>
                <a:srgbClr val="454446"/>
              </a:solidFill>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92344" y="2780928"/>
            <a:ext cx="1830936" cy="1830936"/>
          </a:xfrm>
          <a:prstGeom prst="rect">
            <a:avLst/>
          </a:prstGeom>
        </p:spPr>
      </p:pic>
    </p:spTree>
    <p:extLst>
      <p:ext uri="{BB962C8B-B14F-4D97-AF65-F5344CB8AC3E}">
        <p14:creationId xmlns:p14="http://schemas.microsoft.com/office/powerpoint/2010/main" val="4043418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fade">
                                      <p:cBhvr>
                                        <p:cTn id="24" dur="500"/>
                                        <p:tgtEl>
                                          <p:spTgt spid="3">
                                            <p:txEl>
                                              <p:pRg st="6" end="6"/>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500"/>
                                        <p:tgtEl>
                                          <p:spTgt spid="3">
                                            <p:txEl>
                                              <p:pRg st="7" end="7"/>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
                                            <p:txEl>
                                              <p:pRg st="8" end="8"/>
                                            </p:txEl>
                                          </p:spTgt>
                                        </p:tgtEl>
                                        <p:attrNameLst>
                                          <p:attrName>style.visibility</p:attrName>
                                        </p:attrNameLst>
                                      </p:cBhvr>
                                      <p:to>
                                        <p:strVal val="visible"/>
                                      </p:to>
                                    </p:set>
                                    <p:animEffect transition="in" filter="fade">
                                      <p:cBhvr>
                                        <p:cTn id="30" dur="500"/>
                                        <p:tgtEl>
                                          <p:spTgt spid="3">
                                            <p:txEl>
                                              <p:pRg st="8" end="8"/>
                                            </p:txEl>
                                          </p:spTgt>
                                        </p:tgtEl>
                                      </p:cBhvr>
                                    </p:animEffect>
                                  </p:childTnLst>
                                </p:cTn>
                              </p:par>
                            </p:childTnLst>
                          </p:cTn>
                        </p:par>
                        <p:par>
                          <p:cTn id="31" fill="hold">
                            <p:stCondLst>
                              <p:cond delay="1500"/>
                            </p:stCondLst>
                            <p:childTnLst>
                              <p:par>
                                <p:cTn id="32" presetID="10" presetClass="entr" presetSubtype="0" fill="hold" nodeType="after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400" y="1412776"/>
            <a:ext cx="8208912" cy="4952118"/>
          </a:xfrm>
        </p:spPr>
        <p:txBody>
          <a:bodyPr anchor="ctr">
            <a:normAutofit fontScale="92500" lnSpcReduction="10000"/>
          </a:bodyPr>
          <a:lstStyle/>
          <a:p>
            <a:pPr>
              <a:buClr>
                <a:srgbClr val="EC1C24"/>
              </a:buClr>
            </a:pPr>
            <a:r>
              <a:rPr lang="sk-SK" dirty="0"/>
              <a:t>Nariadenie zavádza nové opatrenia a pojmy - </a:t>
            </a:r>
            <a:r>
              <a:rPr lang="sk-SK" b="1" dirty="0" err="1" smtClean="0"/>
              <a:t>pseudonymizácia</a:t>
            </a:r>
            <a:r>
              <a:rPr lang="sk-SK" b="1" dirty="0" smtClean="0"/>
              <a:t>, profilovanie, genetický údaj, skupina podnikov </a:t>
            </a:r>
            <a:r>
              <a:rPr lang="sk-SK" dirty="0" smtClean="0"/>
              <a:t>a </a:t>
            </a:r>
            <a:r>
              <a:rPr lang="sk-SK" dirty="0"/>
              <a:t>pod.</a:t>
            </a:r>
          </a:p>
          <a:p>
            <a:pPr>
              <a:buClr>
                <a:srgbClr val="EC1C24"/>
              </a:buClr>
            </a:pPr>
            <a:r>
              <a:rPr lang="sk-SK" dirty="0"/>
              <a:t>Ďalšie údaje budú považované za osobné za istých okolností - </a:t>
            </a:r>
            <a:r>
              <a:rPr lang="sk-SK" b="1" dirty="0"/>
              <a:t>IP adresy, </a:t>
            </a:r>
            <a:r>
              <a:rPr lang="sk-SK" b="1" dirty="0" err="1"/>
              <a:t>cookies</a:t>
            </a:r>
            <a:r>
              <a:rPr lang="sk-SK" b="1" dirty="0"/>
              <a:t>, RFID, e-mailové adresy, lokalizačné údaje </a:t>
            </a:r>
            <a:r>
              <a:rPr lang="sk-SK" dirty="0"/>
              <a:t>a pod.</a:t>
            </a:r>
          </a:p>
          <a:p>
            <a:pPr>
              <a:buClr>
                <a:srgbClr val="EC1C24"/>
              </a:buClr>
            </a:pPr>
            <a:r>
              <a:rPr lang="sk-SK" dirty="0"/>
              <a:t>Bude možné </a:t>
            </a:r>
            <a:r>
              <a:rPr lang="sk-SK" b="1" dirty="0"/>
              <a:t>napadnúť rozhodnutie </a:t>
            </a:r>
            <a:r>
              <a:rPr lang="sk-SK" dirty="0"/>
              <a:t>organizácie </a:t>
            </a:r>
            <a:r>
              <a:rPr lang="sk-SK" b="1" dirty="0"/>
              <a:t>vykonané na základe osobných údajov </a:t>
            </a:r>
            <a:r>
              <a:rPr lang="sk-SK" b="1" dirty="0" smtClean="0"/>
              <a:t/>
            </a:r>
            <a:br>
              <a:rPr lang="sk-SK" b="1" dirty="0" smtClean="0"/>
            </a:br>
            <a:r>
              <a:rPr lang="sk-SK" dirty="0" smtClean="0"/>
              <a:t>(</a:t>
            </a:r>
            <a:r>
              <a:rPr lang="sk-SK" dirty="0"/>
              <a:t>napr. kategorizácia zákazníka na základe príjmu, pohlavia, lokalizácie a pod.).</a:t>
            </a:r>
          </a:p>
          <a:p>
            <a:pPr>
              <a:buClr>
                <a:srgbClr val="EC1C24"/>
              </a:buClr>
            </a:pPr>
            <a:r>
              <a:rPr lang="sk-SK" dirty="0"/>
              <a:t>Zavádza </a:t>
            </a:r>
            <a:r>
              <a:rPr lang="sk-SK" b="1" dirty="0"/>
              <a:t>osobitnú ochranu osobných údajov detí</a:t>
            </a:r>
            <a:r>
              <a:rPr lang="sk-SK" dirty="0"/>
              <a:t>.</a:t>
            </a:r>
          </a:p>
          <a:p>
            <a:pPr>
              <a:buClr>
                <a:srgbClr val="EC1C24"/>
              </a:buClr>
            </a:pPr>
            <a:r>
              <a:rPr lang="sk-SK" dirty="0"/>
              <a:t>Rozširuje povinnosti a zodpovednosti sprostredkovateľov.</a:t>
            </a:r>
          </a:p>
        </p:txBody>
      </p:sp>
      <p:sp>
        <p:nvSpPr>
          <p:cNvPr id="4" name="Title 1"/>
          <p:cNvSpPr>
            <a:spLocks noGrp="1"/>
          </p:cNvSpPr>
          <p:nvPr>
            <p:ph type="title"/>
          </p:nvPr>
        </p:nvSpPr>
        <p:spPr>
          <a:xfrm>
            <a:off x="609600" y="274638"/>
            <a:ext cx="8582744" cy="922114"/>
          </a:xfrm>
        </p:spPr>
        <p:txBody>
          <a:bodyPr/>
          <a:lstStyle/>
          <a:p>
            <a:r>
              <a:rPr lang="sk-SK" sz="4400" dirty="0">
                <a:solidFill>
                  <a:srgbClr val="454446"/>
                </a:solidFill>
              </a:rPr>
              <a:t>Hlavné zmeny súvisiace s GDPR</a:t>
            </a: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92344" y="2780928"/>
            <a:ext cx="1830936" cy="1830936"/>
          </a:xfrm>
          <a:prstGeom prst="rect">
            <a:avLst/>
          </a:prstGeom>
        </p:spPr>
      </p:pic>
    </p:spTree>
    <p:extLst>
      <p:ext uri="{BB962C8B-B14F-4D97-AF65-F5344CB8AC3E}">
        <p14:creationId xmlns:p14="http://schemas.microsoft.com/office/powerpoint/2010/main" val="3696833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500"/>
                                        <p:tgtEl>
                                          <p:spTgt spid="3">
                                            <p:txEl>
                                              <p:pRg st="3" end="3"/>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3136" y="1501218"/>
            <a:ext cx="8208912" cy="4392488"/>
          </a:xfrm>
        </p:spPr>
        <p:txBody>
          <a:bodyPr anchor="ctr">
            <a:normAutofit/>
          </a:bodyPr>
          <a:lstStyle/>
          <a:p>
            <a:pPr>
              <a:buClr>
                <a:srgbClr val="EC1C24"/>
              </a:buClr>
            </a:pPr>
            <a:r>
              <a:rPr lang="sk-SK" sz="2600" dirty="0"/>
              <a:t>Zavádza </a:t>
            </a:r>
            <a:r>
              <a:rPr lang="sk-SK" sz="2600" b="1" dirty="0"/>
              <a:t>nové oznamovacie povinnosti voči dotknutým osobám</a:t>
            </a:r>
            <a:r>
              <a:rPr lang="sk-SK" sz="2600" dirty="0"/>
              <a:t> </a:t>
            </a:r>
            <a:r>
              <a:rPr lang="sk-SK" sz="2600" dirty="0" smtClean="0"/>
              <a:t>i </a:t>
            </a:r>
            <a:r>
              <a:rPr lang="sk-SK" sz="2600" dirty="0"/>
              <a:t>inštitúciám verejnej správy (napríklad voči dozornému orgánu </a:t>
            </a:r>
            <a:r>
              <a:rPr lang="sk-SK" sz="2600" dirty="0" smtClean="0"/>
              <a:t>do </a:t>
            </a:r>
            <a:r>
              <a:rPr lang="sk-SK" sz="2600" dirty="0"/>
              <a:t>72 hodín).</a:t>
            </a:r>
          </a:p>
          <a:p>
            <a:pPr>
              <a:buClr>
                <a:srgbClr val="EC1C24"/>
              </a:buClr>
            </a:pPr>
            <a:r>
              <a:rPr lang="sk-SK" sz="2600" dirty="0"/>
              <a:t>Právo na </a:t>
            </a:r>
            <a:r>
              <a:rPr lang="sk-SK" sz="2600" b="1" dirty="0"/>
              <a:t>prenosnosť osobných údajov</a:t>
            </a:r>
            <a:r>
              <a:rPr lang="sk-SK" sz="2600" dirty="0"/>
              <a:t>.</a:t>
            </a:r>
          </a:p>
          <a:p>
            <a:pPr>
              <a:buClr>
                <a:srgbClr val="EC1C24"/>
              </a:buClr>
            </a:pPr>
            <a:r>
              <a:rPr lang="sk-SK" sz="2600" dirty="0"/>
              <a:t>Právo byť informovaný o všetkých osobných údajoch spracúvaných </a:t>
            </a:r>
            <a:r>
              <a:rPr lang="sk-SK" sz="2600" dirty="0" smtClean="0"/>
              <a:t>u </a:t>
            </a:r>
            <a:r>
              <a:rPr lang="sk-SK" sz="2600" dirty="0"/>
              <a:t>prevádzkovateľa.</a:t>
            </a:r>
          </a:p>
          <a:p>
            <a:pPr>
              <a:buClr>
                <a:srgbClr val="EC1C24"/>
              </a:buClr>
            </a:pPr>
            <a:r>
              <a:rPr lang="sk-SK" sz="2600" dirty="0"/>
              <a:t>Právo na </a:t>
            </a:r>
            <a:r>
              <a:rPr lang="sk-SK" sz="2600" b="1" dirty="0"/>
              <a:t>opravu nesprávnych osobných údajov</a:t>
            </a:r>
            <a:r>
              <a:rPr lang="sk-SK" sz="2600" dirty="0"/>
              <a:t>.</a:t>
            </a:r>
          </a:p>
          <a:p>
            <a:pPr>
              <a:buClr>
                <a:srgbClr val="EC1C24"/>
              </a:buClr>
            </a:pPr>
            <a:r>
              <a:rPr lang="sk-SK" sz="2600" dirty="0"/>
              <a:t>Právo na zabudnutie = na </a:t>
            </a:r>
            <a:r>
              <a:rPr lang="sk-SK" sz="2600" b="1" dirty="0"/>
              <a:t>vymazanie osobných </a:t>
            </a:r>
            <a:r>
              <a:rPr lang="sk-SK" sz="2600" b="1" dirty="0" smtClean="0"/>
              <a:t>údajov</a:t>
            </a:r>
            <a:r>
              <a:rPr lang="sk-SK" sz="2600" dirty="0"/>
              <a:t>.</a:t>
            </a:r>
          </a:p>
        </p:txBody>
      </p:sp>
      <p:sp>
        <p:nvSpPr>
          <p:cNvPr id="4" name="Title 1"/>
          <p:cNvSpPr>
            <a:spLocks noGrp="1"/>
          </p:cNvSpPr>
          <p:nvPr>
            <p:ph type="title"/>
          </p:nvPr>
        </p:nvSpPr>
        <p:spPr>
          <a:xfrm>
            <a:off x="609600" y="274638"/>
            <a:ext cx="8582744" cy="922114"/>
          </a:xfrm>
        </p:spPr>
        <p:txBody>
          <a:bodyPr/>
          <a:lstStyle/>
          <a:p>
            <a:r>
              <a:rPr lang="sk-SK" sz="4400" dirty="0">
                <a:solidFill>
                  <a:srgbClr val="454446"/>
                </a:solidFill>
              </a:rPr>
              <a:t>Hlavné zmeny súvisiace s GDPR</a:t>
            </a: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92344" y="2780928"/>
            <a:ext cx="1830936" cy="1830936"/>
          </a:xfrm>
          <a:prstGeom prst="rect">
            <a:avLst/>
          </a:prstGeom>
        </p:spPr>
      </p:pic>
    </p:spTree>
    <p:extLst>
      <p:ext uri="{BB962C8B-B14F-4D97-AF65-F5344CB8AC3E}">
        <p14:creationId xmlns:p14="http://schemas.microsoft.com/office/powerpoint/2010/main" val="1188246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500"/>
                                        <p:tgtEl>
                                          <p:spTgt spid="3">
                                            <p:txEl>
                                              <p:pRg st="3" end="3"/>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6502400" cy="922114"/>
          </a:xfrm>
        </p:spPr>
        <p:txBody>
          <a:bodyPr/>
          <a:lstStyle/>
          <a:p>
            <a:r>
              <a:rPr lang="sk-SK" sz="4400" dirty="0" smtClean="0">
                <a:solidFill>
                  <a:srgbClr val="454446"/>
                </a:solidFill>
              </a:rPr>
              <a:t>Čo je osobný údaj?</a:t>
            </a:r>
            <a:endParaRPr lang="sk-SK" sz="4400" dirty="0">
              <a:solidFill>
                <a:srgbClr val="454446"/>
              </a:solidFill>
            </a:endParaRPr>
          </a:p>
        </p:txBody>
      </p:sp>
      <p:sp>
        <p:nvSpPr>
          <p:cNvPr id="3" name="Content Placeholder 2"/>
          <p:cNvSpPr>
            <a:spLocks noGrp="1"/>
          </p:cNvSpPr>
          <p:nvPr>
            <p:ph idx="1"/>
          </p:nvPr>
        </p:nvSpPr>
        <p:spPr>
          <a:xfrm>
            <a:off x="695400" y="1340768"/>
            <a:ext cx="8352928" cy="5112568"/>
          </a:xfrm>
        </p:spPr>
        <p:txBody>
          <a:bodyPr anchor="ctr">
            <a:normAutofit fontScale="92500" lnSpcReduction="20000"/>
          </a:bodyPr>
          <a:lstStyle/>
          <a:p>
            <a:pPr>
              <a:lnSpc>
                <a:spcPct val="120000"/>
              </a:lnSpc>
              <a:spcBef>
                <a:spcPts val="600"/>
              </a:spcBef>
              <a:buClr>
                <a:srgbClr val="EC1C24"/>
              </a:buClr>
            </a:pPr>
            <a:r>
              <a:rPr lang="sk-SK" dirty="0"/>
              <a:t>„Osobné údaje“ </a:t>
            </a:r>
            <a:r>
              <a:rPr lang="sk-SK" b="1" dirty="0">
                <a:solidFill>
                  <a:srgbClr val="FF0000"/>
                </a:solidFill>
              </a:rPr>
              <a:t>sú akékoľvek informácie </a:t>
            </a:r>
            <a:r>
              <a:rPr lang="sk-SK" dirty="0"/>
              <a:t>týkajúce sa identifikovanej alebo identifikovateľnej fyzickej </a:t>
            </a:r>
            <a:r>
              <a:rPr lang="sk-SK" dirty="0" smtClean="0"/>
              <a:t>osoby. Identifikovateľná </a:t>
            </a:r>
            <a:r>
              <a:rPr lang="sk-SK" dirty="0"/>
              <a:t>fyzická osoba je osoba, ktorú možno identifikovať priamo alebo nepriamo, najmä odkazom na </a:t>
            </a:r>
            <a:r>
              <a:rPr lang="sk-SK" dirty="0" smtClean="0"/>
              <a:t>identifikátor </a:t>
            </a:r>
            <a:r>
              <a:rPr lang="sk-SK" dirty="0"/>
              <a:t>ako je meno, identifikačné číslo, lokalizačné údaje, online identifikátor, alebo odkazom na jeden či viaceré prvky, ktoré sú špecifické pre fyzickú, fyziologickú, genetickú, mentálnu, ekonomickú, kultúrnu alebo sociálnu identitu tejto fyzickej osoby. </a:t>
            </a:r>
          </a:p>
          <a:p>
            <a:pPr>
              <a:lnSpc>
                <a:spcPct val="120000"/>
              </a:lnSpc>
              <a:spcBef>
                <a:spcPts val="600"/>
              </a:spcBef>
            </a:pPr>
            <a:r>
              <a:rPr lang="sk-SK" dirty="0"/>
              <a:t>Akékoľvek údaje týkajúce sa konkrétnej FO. </a:t>
            </a:r>
          </a:p>
          <a:p>
            <a:pPr>
              <a:lnSpc>
                <a:spcPct val="120000"/>
              </a:lnSpc>
              <a:spcBef>
                <a:spcPts val="600"/>
              </a:spcBef>
              <a:buClr>
                <a:srgbClr val="EC1C24"/>
              </a:buClr>
            </a:pPr>
            <a:r>
              <a:rPr lang="sk-SK" dirty="0"/>
              <a:t>Meno, priezvisko, adresa, rodné číslo, dátum narodenia, fotografická podobizeň, národnosť, EČV, IP </a:t>
            </a:r>
            <a:r>
              <a:rPr lang="sk-SK" dirty="0" smtClean="0"/>
              <a:t>adresa...</a:t>
            </a:r>
            <a:endParaRPr lang="sk-SK" dirty="0"/>
          </a:p>
          <a:p>
            <a:pPr>
              <a:spcBef>
                <a:spcPts val="600"/>
              </a:spcBef>
              <a:buClr>
                <a:srgbClr val="EC1C24"/>
              </a:buClr>
            </a:pPr>
            <a:endParaRPr lang="sk-SK"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36359" y="2783060"/>
            <a:ext cx="1524003" cy="1828804"/>
          </a:xfrm>
          <a:prstGeom prst="rect">
            <a:avLst/>
          </a:prstGeom>
        </p:spPr>
      </p:pic>
    </p:spTree>
    <p:extLst>
      <p:ext uri="{BB962C8B-B14F-4D97-AF65-F5344CB8AC3E}">
        <p14:creationId xmlns:p14="http://schemas.microsoft.com/office/powerpoint/2010/main" val="751694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574632" cy="922114"/>
          </a:xfrm>
        </p:spPr>
        <p:txBody>
          <a:bodyPr/>
          <a:lstStyle/>
          <a:p>
            <a:r>
              <a:rPr lang="sk-SK" sz="4400" dirty="0" smtClean="0">
                <a:solidFill>
                  <a:srgbClr val="454446"/>
                </a:solidFill>
              </a:rPr>
              <a:t>Čo je informačný systém?</a:t>
            </a:r>
            <a:endParaRPr lang="sk-SK" sz="4400" dirty="0">
              <a:solidFill>
                <a:srgbClr val="454446"/>
              </a:solidFill>
            </a:endParaRPr>
          </a:p>
        </p:txBody>
      </p:sp>
      <p:sp>
        <p:nvSpPr>
          <p:cNvPr id="3" name="Content Placeholder 2"/>
          <p:cNvSpPr>
            <a:spLocks noGrp="1"/>
          </p:cNvSpPr>
          <p:nvPr>
            <p:ph idx="1"/>
          </p:nvPr>
        </p:nvSpPr>
        <p:spPr>
          <a:xfrm>
            <a:off x="695400" y="1916832"/>
            <a:ext cx="8352928" cy="4536504"/>
          </a:xfrm>
        </p:spPr>
        <p:txBody>
          <a:bodyPr anchor="ctr">
            <a:normAutofit fontScale="92500" lnSpcReduction="10000"/>
          </a:bodyPr>
          <a:lstStyle/>
          <a:p>
            <a:r>
              <a:rPr lang="sk-SK" dirty="0"/>
              <a:t>„Informačný systém“ </a:t>
            </a:r>
            <a:r>
              <a:rPr lang="sk-SK" b="1" dirty="0">
                <a:solidFill>
                  <a:srgbClr val="FF0000"/>
                </a:solidFill>
              </a:rPr>
              <a:t>je akýkoľvek usporiadaný súbor</a:t>
            </a:r>
            <a:r>
              <a:rPr lang="sk-SK" dirty="0"/>
              <a:t> osobných údajov, ktoré sú prístupné podľa určených kritérií, bez ohľadu na to, či ide </a:t>
            </a:r>
            <a:r>
              <a:rPr lang="sk-SK" dirty="0" smtClean="0"/>
              <a:t>o </a:t>
            </a:r>
            <a:r>
              <a:rPr lang="sk-SK" dirty="0"/>
              <a:t>systém centralizovaný, decentralizovaný alebo distribuovaný </a:t>
            </a:r>
            <a:r>
              <a:rPr lang="sk-SK" dirty="0" smtClean="0"/>
              <a:t>na </a:t>
            </a:r>
            <a:r>
              <a:rPr lang="sk-SK" dirty="0"/>
              <a:t>funkčnom alebo geografickom </a:t>
            </a:r>
            <a:r>
              <a:rPr lang="sk-SK" dirty="0" smtClean="0"/>
              <a:t>základe.</a:t>
            </a:r>
            <a:endParaRPr lang="sk-SK" dirty="0"/>
          </a:p>
          <a:p>
            <a:r>
              <a:rPr lang="sk-SK" dirty="0"/>
              <a:t>Nestotožňovať s tradične používaným pojmom informačný systém </a:t>
            </a:r>
            <a:r>
              <a:rPr lang="sk-SK" dirty="0" smtClean="0"/>
              <a:t>z </a:t>
            </a:r>
            <a:r>
              <a:rPr lang="sk-SK" dirty="0"/>
              <a:t>pohľadu informačno-komunikačných technológií. </a:t>
            </a:r>
          </a:p>
          <a:p>
            <a:r>
              <a:rPr lang="sk-SK" dirty="0"/>
              <a:t>Informačný  systém  nemusí  byť  nutne  automatizovaný, </a:t>
            </a:r>
            <a:br>
              <a:rPr lang="sk-SK" dirty="0"/>
            </a:br>
            <a:r>
              <a:rPr lang="sk-SK" dirty="0" err="1"/>
              <a:t>t.j</a:t>
            </a:r>
            <a:r>
              <a:rPr lang="sk-SK" dirty="0"/>
              <a:t>. prevádzkovaný  pomocou  technických  prostriedkov, ale môže byť  prevádzkovaný aj v papierovej, resp. listinnej  forme.</a:t>
            </a:r>
          </a:p>
          <a:p>
            <a:endParaRPr lang="sk-SK" dirty="0"/>
          </a:p>
          <a:p>
            <a:endParaRPr lang="sk-SK"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36359" y="2783060"/>
            <a:ext cx="1524003" cy="1828804"/>
          </a:xfrm>
          <a:prstGeom prst="rect">
            <a:avLst/>
          </a:prstGeom>
        </p:spPr>
      </p:pic>
    </p:spTree>
    <p:extLst>
      <p:ext uri="{BB962C8B-B14F-4D97-AF65-F5344CB8AC3E}">
        <p14:creationId xmlns:p14="http://schemas.microsoft.com/office/powerpoint/2010/main" val="1973576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6502400" cy="922114"/>
          </a:xfrm>
        </p:spPr>
        <p:txBody>
          <a:bodyPr/>
          <a:lstStyle/>
          <a:p>
            <a:r>
              <a:rPr lang="sk-SK" sz="4400" dirty="0" smtClean="0">
                <a:solidFill>
                  <a:srgbClr val="454446"/>
                </a:solidFill>
              </a:rPr>
              <a:t>Problém</a:t>
            </a:r>
            <a:endParaRPr lang="sk-SK" sz="4400" dirty="0">
              <a:solidFill>
                <a:srgbClr val="454446"/>
              </a:solidFill>
            </a:endParaRPr>
          </a:p>
        </p:txBody>
      </p:sp>
      <p:sp>
        <p:nvSpPr>
          <p:cNvPr id="3" name="Content Placeholder 2"/>
          <p:cNvSpPr>
            <a:spLocks noGrp="1"/>
          </p:cNvSpPr>
          <p:nvPr>
            <p:ph idx="1"/>
          </p:nvPr>
        </p:nvSpPr>
        <p:spPr>
          <a:xfrm>
            <a:off x="695400" y="1844824"/>
            <a:ext cx="10801200" cy="3705276"/>
          </a:xfrm>
        </p:spPr>
        <p:txBody>
          <a:bodyPr anchor="ctr">
            <a:normAutofit/>
          </a:bodyPr>
          <a:lstStyle/>
          <a:p>
            <a:pPr>
              <a:buClr>
                <a:srgbClr val="EC1C24"/>
              </a:buClr>
            </a:pPr>
            <a:r>
              <a:rPr lang="sk-SK" dirty="0" smtClean="0"/>
              <a:t>Zmeny </a:t>
            </a:r>
            <a:r>
              <a:rPr lang="sk-SK" dirty="0"/>
              <a:t>v </a:t>
            </a:r>
            <a:r>
              <a:rPr lang="sk-SK" dirty="0" smtClean="0"/>
              <a:t>procesoch i </a:t>
            </a:r>
            <a:r>
              <a:rPr lang="sk-SK" dirty="0"/>
              <a:t>v technológiách</a:t>
            </a:r>
            <a:r>
              <a:rPr lang="sk-SK" dirty="0" smtClean="0"/>
              <a:t>.</a:t>
            </a:r>
          </a:p>
          <a:p>
            <a:pPr>
              <a:buClr>
                <a:srgbClr val="EC1C24"/>
              </a:buClr>
            </a:pPr>
            <a:r>
              <a:rPr lang="sk-SK" dirty="0" smtClean="0"/>
              <a:t>Strata reputácie.</a:t>
            </a:r>
            <a:endParaRPr lang="sk-SK" dirty="0" smtClean="0"/>
          </a:p>
          <a:p>
            <a:pPr>
              <a:buClr>
                <a:srgbClr val="EC1C24"/>
              </a:buClr>
            </a:pPr>
            <a:r>
              <a:rPr lang="sk-SK" dirty="0" smtClean="0"/>
              <a:t>Pokuta za nedodržanie - 20 </a:t>
            </a:r>
            <a:r>
              <a:rPr lang="sk-SK" dirty="0"/>
              <a:t>mil. euro alebo </a:t>
            </a:r>
            <a:r>
              <a:rPr lang="sk-SK" dirty="0" smtClean="0"/>
              <a:t/>
            </a:r>
            <a:br>
              <a:rPr lang="sk-SK" dirty="0" smtClean="0"/>
            </a:br>
            <a:r>
              <a:rPr lang="sk-SK" dirty="0" smtClean="0"/>
              <a:t>4 </a:t>
            </a:r>
            <a:r>
              <a:rPr lang="sk-SK" dirty="0"/>
              <a:t>% </a:t>
            </a:r>
            <a:r>
              <a:rPr lang="sk-SK" dirty="0" smtClean="0"/>
              <a:t>z </a:t>
            </a:r>
            <a:r>
              <a:rPr lang="sk-SK" dirty="0"/>
              <a:t>ročných tržieb spoločnosti/organizácie. </a:t>
            </a:r>
            <a:endParaRPr lang="sk-SK" dirty="0" smtClean="0"/>
          </a:p>
          <a:p>
            <a:pPr>
              <a:buClr>
                <a:srgbClr val="EC1C24"/>
              </a:buClr>
            </a:pPr>
            <a:r>
              <a:rPr lang="sk-SK" dirty="0" smtClean="0"/>
              <a:t>Účinnosť – od 25. 5. 2018.</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36360" y="2780928"/>
            <a:ext cx="1525780" cy="1830936"/>
          </a:xfrm>
          <a:prstGeom prst="rect">
            <a:avLst/>
          </a:prstGeom>
        </p:spPr>
      </p:pic>
    </p:spTree>
    <p:extLst>
      <p:ext uri="{BB962C8B-B14F-4D97-AF65-F5344CB8AC3E}">
        <p14:creationId xmlns:p14="http://schemas.microsoft.com/office/powerpoint/2010/main" val="2218204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500"/>
                                        <p:tgtEl>
                                          <p:spTgt spid="3">
                                            <p:txEl>
                                              <p:pRg st="3" end="3"/>
                                            </p:txEl>
                                          </p:spTgt>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8366720" cy="922114"/>
          </a:xfrm>
        </p:spPr>
        <p:txBody>
          <a:bodyPr/>
          <a:lstStyle/>
          <a:p>
            <a:r>
              <a:rPr lang="sk-SK" sz="4400" dirty="0" smtClean="0">
                <a:solidFill>
                  <a:srgbClr val="454446"/>
                </a:solidFill>
              </a:rPr>
              <a:t>Čo GDPR ovplyvňuje?</a:t>
            </a:r>
            <a:endParaRPr lang="sk-SK" sz="4400" dirty="0">
              <a:solidFill>
                <a:srgbClr val="454446"/>
              </a:solidFill>
            </a:endParaRPr>
          </a:p>
        </p:txBody>
      </p:sp>
      <p:grpSp>
        <p:nvGrpSpPr>
          <p:cNvPr id="4" name="Group 3"/>
          <p:cNvGrpSpPr/>
          <p:nvPr/>
        </p:nvGrpSpPr>
        <p:grpSpPr>
          <a:xfrm>
            <a:off x="3431450" y="1625651"/>
            <a:ext cx="2544162" cy="4611661"/>
            <a:chOff x="3431450" y="1625651"/>
            <a:chExt cx="2544162" cy="4611661"/>
          </a:xfrm>
        </p:grpSpPr>
        <p:grpSp>
          <p:nvGrpSpPr>
            <p:cNvPr id="36" name="Group 35"/>
            <p:cNvGrpSpPr/>
            <p:nvPr/>
          </p:nvGrpSpPr>
          <p:grpSpPr>
            <a:xfrm>
              <a:off x="3431450" y="1625651"/>
              <a:ext cx="2544162" cy="4611661"/>
              <a:chOff x="3431450" y="1625651"/>
              <a:chExt cx="2544162" cy="4611661"/>
            </a:xfrm>
            <a:effectLst>
              <a:outerShdw blurRad="50800" dist="38100" dir="2700000" algn="tl" rotWithShape="0">
                <a:prstClr val="black">
                  <a:alpha val="40000"/>
                </a:prstClr>
              </a:outerShdw>
            </a:effectLst>
          </p:grpSpPr>
          <p:sp>
            <p:nvSpPr>
              <p:cNvPr id="10" name="Rounded Rectangle 9"/>
              <p:cNvSpPr/>
              <p:nvPr/>
            </p:nvSpPr>
            <p:spPr>
              <a:xfrm>
                <a:off x="3433410" y="2443654"/>
                <a:ext cx="2542202" cy="3793658"/>
              </a:xfrm>
              <a:prstGeom prst="round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sk-SK"/>
              </a:p>
            </p:txBody>
          </p:sp>
          <p:sp>
            <p:nvSpPr>
              <p:cNvPr id="5" name="TextBox 4"/>
              <p:cNvSpPr txBox="1"/>
              <p:nvPr/>
            </p:nvSpPr>
            <p:spPr>
              <a:xfrm>
                <a:off x="3431450" y="3103753"/>
                <a:ext cx="2520280" cy="2800767"/>
              </a:xfrm>
              <a:prstGeom prst="rect">
                <a:avLst/>
              </a:prstGeom>
              <a:noFill/>
            </p:spPr>
            <p:txBody>
              <a:bodyPr wrap="square" rtlCol="0">
                <a:spAutoFit/>
              </a:bodyPr>
              <a:lstStyle/>
              <a:p>
                <a:pPr algn="ctr"/>
                <a:r>
                  <a:rPr lang="sk-SK" sz="1600" dirty="0"/>
                  <a:t>d</a:t>
                </a:r>
                <a:r>
                  <a:rPr lang="sk-SK" sz="1600" dirty="0" smtClean="0"/>
                  <a:t>opad na </a:t>
                </a:r>
                <a:r>
                  <a:rPr lang="sk-SK" sz="1600" dirty="0"/>
                  <a:t>obchodné </a:t>
                </a:r>
              </a:p>
              <a:p>
                <a:pPr algn="ctr"/>
                <a:r>
                  <a:rPr lang="sk-SK" sz="1600" dirty="0"/>
                  <a:t>i technologické procesy</a:t>
                </a:r>
              </a:p>
              <a:p>
                <a:pPr algn="ctr"/>
                <a:endParaRPr lang="sk-SK" sz="1600" dirty="0"/>
              </a:p>
              <a:p>
                <a:pPr algn="ctr"/>
                <a:r>
                  <a:rPr lang="sk-SK" sz="1600" dirty="0"/>
                  <a:t>v</a:t>
                </a:r>
                <a:r>
                  <a:rPr lang="sk-SK" sz="1600" dirty="0" smtClean="0"/>
                  <a:t>yžaduje vyššiu kontrolu nad spracúvaním osobných údajov</a:t>
                </a:r>
              </a:p>
              <a:p>
                <a:pPr algn="ctr"/>
                <a:endParaRPr lang="sk-SK" sz="1600" dirty="0" smtClean="0"/>
              </a:p>
              <a:p>
                <a:pPr algn="ctr"/>
                <a:r>
                  <a:rPr lang="sk-SK" sz="1600" dirty="0"/>
                  <a:t>v</a:t>
                </a:r>
                <a:r>
                  <a:rPr lang="sk-SK" sz="1600" dirty="0" smtClean="0"/>
                  <a:t>yžaduje zavedenie organizačných a zmluvných opatrení</a:t>
                </a:r>
              </a:p>
              <a:p>
                <a:pPr algn="ctr"/>
                <a:endParaRPr lang="sk-SK" sz="1600" dirty="0"/>
              </a:p>
            </p:txBody>
          </p:sp>
          <p:sp>
            <p:nvSpPr>
              <p:cNvPr id="18" name="TextBox 17"/>
              <p:cNvSpPr txBox="1"/>
              <p:nvPr/>
            </p:nvSpPr>
            <p:spPr>
              <a:xfrm>
                <a:off x="3791490" y="2632847"/>
                <a:ext cx="1800200" cy="400110"/>
              </a:xfrm>
              <a:prstGeom prst="rect">
                <a:avLst/>
              </a:prstGeom>
              <a:noFill/>
            </p:spPr>
            <p:txBody>
              <a:bodyPr wrap="square" rtlCol="0">
                <a:spAutoFit/>
              </a:bodyPr>
              <a:lstStyle/>
              <a:p>
                <a:pPr algn="ctr"/>
                <a:r>
                  <a:rPr lang="sk-SK" sz="2000" b="1" dirty="0" smtClean="0">
                    <a:solidFill>
                      <a:srgbClr val="FF0000"/>
                    </a:solidFill>
                  </a:rPr>
                  <a:t>PROCESY</a:t>
                </a:r>
                <a:endParaRPr lang="sk-SK" sz="2000" b="1" dirty="0">
                  <a:solidFill>
                    <a:srgbClr val="FF0000"/>
                  </a:solidFill>
                </a:endParaRPr>
              </a:p>
            </p:txBody>
          </p:sp>
          <p:pic>
            <p:nvPicPr>
              <p:cNvPr id="26" name="Picture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51249" y="1625651"/>
                <a:ext cx="906523" cy="906523"/>
              </a:xfrm>
              <a:prstGeom prst="rect">
                <a:avLst/>
              </a:prstGeom>
            </p:spPr>
          </p:pic>
          <p:cxnSp>
            <p:nvCxnSpPr>
              <p:cNvPr id="29" name="Straight Connector 28"/>
              <p:cNvCxnSpPr/>
              <p:nvPr/>
            </p:nvCxnSpPr>
            <p:spPr>
              <a:xfrm>
                <a:off x="4452482" y="3789040"/>
                <a:ext cx="504056"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39" name="Straight Connector 28"/>
            <p:cNvCxnSpPr/>
            <p:nvPr/>
          </p:nvCxnSpPr>
          <p:spPr>
            <a:xfrm>
              <a:off x="4452482" y="4722061"/>
              <a:ext cx="504056"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3" name="Group 2"/>
          <p:cNvGrpSpPr/>
          <p:nvPr/>
        </p:nvGrpSpPr>
        <p:grpSpPr>
          <a:xfrm>
            <a:off x="609600" y="1625651"/>
            <a:ext cx="2542202" cy="4611661"/>
            <a:chOff x="609600" y="1625651"/>
            <a:chExt cx="2542202" cy="4611661"/>
          </a:xfrm>
        </p:grpSpPr>
        <p:grpSp>
          <p:nvGrpSpPr>
            <p:cNvPr id="35" name="Group 34"/>
            <p:cNvGrpSpPr/>
            <p:nvPr/>
          </p:nvGrpSpPr>
          <p:grpSpPr>
            <a:xfrm>
              <a:off x="609600" y="1625651"/>
              <a:ext cx="2542202" cy="4611661"/>
              <a:chOff x="609600" y="1625651"/>
              <a:chExt cx="2542202" cy="4611661"/>
            </a:xfrm>
            <a:effectLst>
              <a:outerShdw blurRad="50800" dist="38100" dir="2700000" algn="tl" rotWithShape="0">
                <a:prstClr val="black">
                  <a:alpha val="40000"/>
                </a:prstClr>
              </a:outerShdw>
            </a:effectLst>
          </p:grpSpPr>
          <p:sp>
            <p:nvSpPr>
              <p:cNvPr id="9" name="Rounded Rectangle 8"/>
              <p:cNvSpPr/>
              <p:nvPr/>
            </p:nvSpPr>
            <p:spPr>
              <a:xfrm>
                <a:off x="609600" y="2443654"/>
                <a:ext cx="2542202" cy="3793658"/>
              </a:xfrm>
              <a:prstGeom prst="round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sk-SK"/>
              </a:p>
            </p:txBody>
          </p:sp>
          <p:sp>
            <p:nvSpPr>
              <p:cNvPr id="6" name="TextBox 5"/>
              <p:cNvSpPr txBox="1"/>
              <p:nvPr/>
            </p:nvSpPr>
            <p:spPr>
              <a:xfrm>
                <a:off x="631522" y="3103754"/>
                <a:ext cx="2520280" cy="2800767"/>
              </a:xfrm>
              <a:prstGeom prst="rect">
                <a:avLst/>
              </a:prstGeom>
              <a:noFill/>
            </p:spPr>
            <p:txBody>
              <a:bodyPr wrap="square" rtlCol="0">
                <a:spAutoFit/>
              </a:bodyPr>
              <a:lstStyle/>
              <a:p>
                <a:pPr algn="ctr"/>
                <a:r>
                  <a:rPr lang="sk-SK" sz="1600" dirty="0" smtClean="0"/>
                  <a:t>dopad na zamestnancov</a:t>
                </a:r>
              </a:p>
              <a:p>
                <a:pPr algn="ctr"/>
                <a:endParaRPr lang="sk-SK" sz="1600" dirty="0"/>
              </a:p>
              <a:p>
                <a:pPr algn="ctr"/>
                <a:r>
                  <a:rPr lang="sk-SK" sz="1600" dirty="0" smtClean="0"/>
                  <a:t>definuje </a:t>
                </a:r>
                <a:r>
                  <a:rPr lang="sk-SK" sz="1600" dirty="0"/>
                  <a:t>nové </a:t>
                </a:r>
                <a:r>
                  <a:rPr lang="sk-SK" sz="1600" dirty="0" smtClean="0"/>
                  <a:t>zodpovednosti </a:t>
                </a:r>
                <a:endParaRPr lang="sk-SK" sz="1600" dirty="0"/>
              </a:p>
              <a:p>
                <a:pPr algn="ctr"/>
                <a:endParaRPr lang="sk-SK" sz="1600" dirty="0"/>
              </a:p>
              <a:p>
                <a:pPr algn="ctr"/>
                <a:r>
                  <a:rPr lang="sk-SK" sz="1600" dirty="0" smtClean="0"/>
                  <a:t>poverenie zodpovednej osoby</a:t>
                </a:r>
              </a:p>
              <a:p>
                <a:pPr algn="ctr"/>
                <a:endParaRPr lang="sk-SK" sz="1600" dirty="0"/>
              </a:p>
              <a:p>
                <a:pPr algn="ctr"/>
                <a:r>
                  <a:rPr lang="sk-SK" sz="1600" dirty="0" smtClean="0"/>
                  <a:t>vyžaduje vzdelávanie </a:t>
                </a:r>
                <a:br>
                  <a:rPr lang="sk-SK" sz="1600" dirty="0" smtClean="0"/>
                </a:br>
                <a:r>
                  <a:rPr lang="sk-SK" sz="1600" dirty="0" smtClean="0"/>
                  <a:t>a zvyšovanie </a:t>
                </a:r>
                <a:r>
                  <a:rPr lang="sk-SK" sz="1600" dirty="0" err="1" smtClean="0"/>
                  <a:t>bezp</a:t>
                </a:r>
                <a:r>
                  <a:rPr lang="sk-SK" sz="1600" dirty="0" smtClean="0"/>
                  <a:t>.</a:t>
                </a:r>
              </a:p>
              <a:p>
                <a:pPr algn="ctr"/>
                <a:r>
                  <a:rPr lang="sk-SK" sz="1600" dirty="0" smtClean="0"/>
                  <a:t>povedomia</a:t>
                </a:r>
                <a:endParaRPr lang="sk-SK" sz="1600" dirty="0"/>
              </a:p>
            </p:txBody>
          </p:sp>
          <p:sp>
            <p:nvSpPr>
              <p:cNvPr id="17" name="TextBox 16"/>
              <p:cNvSpPr txBox="1"/>
              <p:nvPr/>
            </p:nvSpPr>
            <p:spPr>
              <a:xfrm>
                <a:off x="980601" y="2632847"/>
                <a:ext cx="1800200" cy="400110"/>
              </a:xfrm>
              <a:prstGeom prst="rect">
                <a:avLst/>
              </a:prstGeom>
              <a:noFill/>
            </p:spPr>
            <p:txBody>
              <a:bodyPr wrap="square" rtlCol="0">
                <a:spAutoFit/>
              </a:bodyPr>
              <a:lstStyle/>
              <a:p>
                <a:pPr algn="ctr"/>
                <a:r>
                  <a:rPr lang="sk-SK" sz="2000" b="1" dirty="0" smtClean="0">
                    <a:solidFill>
                      <a:srgbClr val="FF0000"/>
                    </a:solidFill>
                  </a:rPr>
                  <a:t>ĽUDIA</a:t>
                </a:r>
                <a:endParaRPr lang="sk-SK" sz="2000" b="1" dirty="0">
                  <a:solidFill>
                    <a:srgbClr val="FF0000"/>
                  </a:solidFill>
                </a:endParaRPr>
              </a:p>
            </p:txBody>
          </p:sp>
          <p:pic>
            <p:nvPicPr>
              <p:cNvPr id="23" name="Picture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24291" y="1625651"/>
                <a:ext cx="906523" cy="906523"/>
              </a:xfrm>
              <a:prstGeom prst="rect">
                <a:avLst/>
              </a:prstGeom>
            </p:spPr>
          </p:pic>
          <p:cxnSp>
            <p:nvCxnSpPr>
              <p:cNvPr id="28" name="Straight Connector 27"/>
              <p:cNvCxnSpPr/>
              <p:nvPr/>
            </p:nvCxnSpPr>
            <p:spPr>
              <a:xfrm>
                <a:off x="1639634" y="3501008"/>
                <a:ext cx="504056"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40" name="Straight Connector 27"/>
            <p:cNvCxnSpPr/>
            <p:nvPr/>
          </p:nvCxnSpPr>
          <p:spPr>
            <a:xfrm>
              <a:off x="1625524" y="4243854"/>
              <a:ext cx="504056"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1" name="Straight Connector 27"/>
            <p:cNvCxnSpPr/>
            <p:nvPr/>
          </p:nvCxnSpPr>
          <p:spPr>
            <a:xfrm>
              <a:off x="1631504" y="4941168"/>
              <a:ext cx="504056"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3" name="Group 12"/>
          <p:cNvGrpSpPr/>
          <p:nvPr/>
        </p:nvGrpSpPr>
        <p:grpSpPr>
          <a:xfrm>
            <a:off x="6240534" y="1650378"/>
            <a:ext cx="2543182" cy="4586934"/>
            <a:chOff x="6240534" y="1650378"/>
            <a:chExt cx="2543182" cy="4586934"/>
          </a:xfrm>
        </p:grpSpPr>
        <p:grpSp>
          <p:nvGrpSpPr>
            <p:cNvPr id="37" name="Group 36"/>
            <p:cNvGrpSpPr/>
            <p:nvPr/>
          </p:nvGrpSpPr>
          <p:grpSpPr>
            <a:xfrm>
              <a:off x="6240534" y="1650378"/>
              <a:ext cx="2543182" cy="4586934"/>
              <a:chOff x="6208476" y="1625650"/>
              <a:chExt cx="2543182" cy="4586934"/>
            </a:xfrm>
            <a:effectLst>
              <a:outerShdw blurRad="50800" dist="38100" dir="2700000" algn="tl" rotWithShape="0">
                <a:prstClr val="black">
                  <a:alpha val="40000"/>
                </a:prstClr>
              </a:outerShdw>
            </a:effectLst>
          </p:grpSpPr>
          <p:sp>
            <p:nvSpPr>
              <p:cNvPr id="11" name="Rounded Rectangle 10"/>
              <p:cNvSpPr/>
              <p:nvPr/>
            </p:nvSpPr>
            <p:spPr>
              <a:xfrm>
                <a:off x="6208476" y="2443654"/>
                <a:ext cx="2542202" cy="3768930"/>
              </a:xfrm>
              <a:prstGeom prst="round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sk-SK"/>
              </a:p>
            </p:txBody>
          </p:sp>
          <p:sp>
            <p:nvSpPr>
              <p:cNvPr id="7" name="TextBox 6"/>
              <p:cNvSpPr txBox="1"/>
              <p:nvPr/>
            </p:nvSpPr>
            <p:spPr>
              <a:xfrm>
                <a:off x="6231378" y="3101920"/>
                <a:ext cx="2520280" cy="2800767"/>
              </a:xfrm>
              <a:prstGeom prst="rect">
                <a:avLst/>
              </a:prstGeom>
              <a:noFill/>
            </p:spPr>
            <p:txBody>
              <a:bodyPr wrap="square" rtlCol="0">
                <a:spAutoFit/>
              </a:bodyPr>
              <a:lstStyle/>
              <a:p>
                <a:pPr algn="ctr"/>
                <a:r>
                  <a:rPr lang="sk-SK" sz="1600" dirty="0"/>
                  <a:t>d</a:t>
                </a:r>
                <a:r>
                  <a:rPr lang="sk-SK" sz="1600" dirty="0" smtClean="0"/>
                  <a:t>opad na </a:t>
                </a:r>
                <a:r>
                  <a:rPr lang="sk-SK" sz="1600" dirty="0"/>
                  <a:t>IT infraštruktúru </a:t>
                </a:r>
              </a:p>
              <a:p>
                <a:pPr algn="ctr"/>
                <a:endParaRPr lang="sk-SK" sz="1600" dirty="0" smtClean="0"/>
              </a:p>
              <a:p>
                <a:pPr algn="ctr"/>
                <a:r>
                  <a:rPr lang="sk-SK" sz="1600" dirty="0" smtClean="0"/>
                  <a:t>ochrana údajov </a:t>
                </a:r>
              </a:p>
              <a:p>
                <a:pPr algn="ctr"/>
                <a:r>
                  <a:rPr lang="sk-SK" sz="1600" dirty="0" smtClean="0"/>
                  <a:t>by design </a:t>
                </a:r>
                <a:r>
                  <a:rPr lang="sk-SK" sz="1600" dirty="0" err="1" smtClean="0"/>
                  <a:t>vs</a:t>
                </a:r>
                <a:r>
                  <a:rPr lang="sk-SK" sz="1600" dirty="0" smtClean="0"/>
                  <a:t>. by default</a:t>
                </a:r>
                <a:endParaRPr lang="sk-SK" sz="1600" dirty="0"/>
              </a:p>
              <a:p>
                <a:pPr algn="ctr"/>
                <a:endParaRPr lang="sk-SK" sz="1600" dirty="0" smtClean="0"/>
              </a:p>
              <a:p>
                <a:pPr algn="ctr"/>
                <a:r>
                  <a:rPr lang="sk-SK" sz="1600" dirty="0"/>
                  <a:t>zvyšuje nároky na ochranu koncových staníc, serverov, sietí, úložísk, aplikácií, ...</a:t>
                </a:r>
              </a:p>
              <a:p>
                <a:pPr algn="ctr"/>
                <a:endParaRPr lang="sk-SK" sz="1600" dirty="0"/>
              </a:p>
              <a:p>
                <a:pPr algn="ctr"/>
                <a:r>
                  <a:rPr lang="sk-SK" sz="1600" dirty="0" smtClean="0"/>
                  <a:t>vyžaduje zavedenie </a:t>
                </a:r>
                <a:r>
                  <a:rPr lang="sk-SK" sz="1600" dirty="0" err="1" smtClean="0"/>
                  <a:t>technolog</a:t>
                </a:r>
                <a:r>
                  <a:rPr lang="sk-SK" sz="1600" dirty="0" smtClean="0"/>
                  <a:t>. opatrení</a:t>
                </a:r>
                <a:endParaRPr lang="sk-SK" sz="1600" dirty="0"/>
              </a:p>
            </p:txBody>
          </p:sp>
          <p:sp>
            <p:nvSpPr>
              <p:cNvPr id="19" name="TextBox 18"/>
              <p:cNvSpPr txBox="1"/>
              <p:nvPr/>
            </p:nvSpPr>
            <p:spPr>
              <a:xfrm>
                <a:off x="6579477" y="2632847"/>
                <a:ext cx="1800200" cy="400110"/>
              </a:xfrm>
              <a:prstGeom prst="rect">
                <a:avLst/>
              </a:prstGeom>
              <a:noFill/>
            </p:spPr>
            <p:txBody>
              <a:bodyPr wrap="square" rtlCol="0">
                <a:spAutoFit/>
              </a:bodyPr>
              <a:lstStyle/>
              <a:p>
                <a:pPr algn="ctr"/>
                <a:r>
                  <a:rPr lang="sk-SK" sz="2000" b="1" dirty="0" smtClean="0">
                    <a:solidFill>
                      <a:srgbClr val="FF0000"/>
                    </a:solidFill>
                  </a:rPr>
                  <a:t>TECHNOLÓGIE</a:t>
                </a:r>
                <a:endParaRPr lang="sk-SK" sz="2000" b="1" dirty="0">
                  <a:solidFill>
                    <a:srgbClr val="FF0000"/>
                  </a:solidFill>
                </a:endParaRPr>
              </a:p>
            </p:txBody>
          </p:sp>
          <p:pic>
            <p:nvPicPr>
              <p:cNvPr id="25" name="Picture 2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26315" y="1625650"/>
                <a:ext cx="906523" cy="906523"/>
              </a:xfrm>
              <a:prstGeom prst="rect">
                <a:avLst/>
              </a:prstGeom>
            </p:spPr>
          </p:pic>
          <p:cxnSp>
            <p:nvCxnSpPr>
              <p:cNvPr id="30" name="Straight Connector 29"/>
              <p:cNvCxnSpPr/>
              <p:nvPr/>
            </p:nvCxnSpPr>
            <p:spPr>
              <a:xfrm>
                <a:off x="7216070" y="3501008"/>
                <a:ext cx="504056"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7207432" y="5276480"/>
                <a:ext cx="504056"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42" name="Straight Connector 29"/>
            <p:cNvCxnSpPr/>
            <p:nvPr/>
          </p:nvCxnSpPr>
          <p:spPr>
            <a:xfrm>
              <a:off x="7239490" y="4281263"/>
              <a:ext cx="504056"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4" name="Group 13"/>
          <p:cNvGrpSpPr/>
          <p:nvPr/>
        </p:nvGrpSpPr>
        <p:grpSpPr>
          <a:xfrm>
            <a:off x="9031306" y="1625651"/>
            <a:ext cx="2547065" cy="4769478"/>
            <a:chOff x="9031306" y="1625651"/>
            <a:chExt cx="2547065" cy="4769478"/>
          </a:xfrm>
        </p:grpSpPr>
        <p:grpSp>
          <p:nvGrpSpPr>
            <p:cNvPr id="38" name="Group 37"/>
            <p:cNvGrpSpPr/>
            <p:nvPr/>
          </p:nvGrpSpPr>
          <p:grpSpPr>
            <a:xfrm>
              <a:off x="9031306" y="1625651"/>
              <a:ext cx="2547065" cy="4769478"/>
              <a:chOff x="9031306" y="1625651"/>
              <a:chExt cx="2547065" cy="4769478"/>
            </a:xfrm>
            <a:effectLst>
              <a:outerShdw blurRad="50800" dist="38100" dir="2700000" algn="tl" rotWithShape="0">
                <a:prstClr val="black">
                  <a:alpha val="40000"/>
                </a:prstClr>
              </a:outerShdw>
            </a:effectLst>
          </p:grpSpPr>
          <p:sp>
            <p:nvSpPr>
              <p:cNvPr id="12" name="Rounded Rectangle 11"/>
              <p:cNvSpPr/>
              <p:nvPr/>
            </p:nvSpPr>
            <p:spPr>
              <a:xfrm>
                <a:off x="9036169" y="2443654"/>
                <a:ext cx="2542202" cy="3793658"/>
              </a:xfrm>
              <a:prstGeom prst="round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sk-SK"/>
              </a:p>
            </p:txBody>
          </p:sp>
          <p:sp>
            <p:nvSpPr>
              <p:cNvPr id="8" name="TextBox 7"/>
              <p:cNvSpPr txBox="1"/>
              <p:nvPr/>
            </p:nvSpPr>
            <p:spPr>
              <a:xfrm>
                <a:off x="9031306" y="3101920"/>
                <a:ext cx="2520280" cy="3293209"/>
              </a:xfrm>
              <a:prstGeom prst="rect">
                <a:avLst/>
              </a:prstGeom>
              <a:noFill/>
            </p:spPr>
            <p:txBody>
              <a:bodyPr wrap="square" rtlCol="0">
                <a:spAutoFit/>
              </a:bodyPr>
              <a:lstStyle/>
              <a:p>
                <a:pPr algn="ctr"/>
                <a:r>
                  <a:rPr lang="sk-SK" sz="1600" dirty="0"/>
                  <a:t>mení prístup </a:t>
                </a:r>
                <a:r>
                  <a:rPr lang="sk-SK" sz="1600" dirty="0" smtClean="0"/>
                  <a:t>k </a:t>
                </a:r>
                <a:r>
                  <a:rPr lang="sk-SK" sz="1600" dirty="0"/>
                  <a:t>bezpečnosti </a:t>
                </a:r>
                <a:r>
                  <a:rPr lang="sk-SK" sz="1600" dirty="0" smtClean="0"/>
                  <a:t>osobných údajov</a:t>
                </a:r>
                <a:endParaRPr lang="sk-SK" sz="1600" dirty="0"/>
              </a:p>
              <a:p>
                <a:pPr algn="ctr"/>
                <a:endParaRPr lang="sk-SK" sz="1600" dirty="0"/>
              </a:p>
              <a:p>
                <a:pPr algn="ctr"/>
                <a:r>
                  <a:rPr lang="sk-SK" sz="1600" dirty="0"/>
                  <a:t>p</a:t>
                </a:r>
                <a:r>
                  <a:rPr lang="sk-SK" sz="1600" dirty="0" smtClean="0"/>
                  <a:t>rimeraná úroveň ochrany osobných údajov</a:t>
                </a:r>
              </a:p>
              <a:p>
                <a:pPr algn="ctr"/>
                <a:endParaRPr lang="sk-SK" sz="1600" dirty="0"/>
              </a:p>
              <a:p>
                <a:pPr algn="ctr"/>
                <a:r>
                  <a:rPr lang="sk-SK" sz="1600" dirty="0"/>
                  <a:t>s</a:t>
                </a:r>
                <a:r>
                  <a:rPr lang="sk-SK" sz="1600" dirty="0" smtClean="0"/>
                  <a:t>chopnosť zabezpečiť trvalú dôvernosť, dostupnosť </a:t>
                </a:r>
                <a:br>
                  <a:rPr lang="sk-SK" sz="1600" dirty="0" smtClean="0"/>
                </a:br>
                <a:r>
                  <a:rPr lang="sk-SK" sz="1600" dirty="0" smtClean="0"/>
                  <a:t>a integritu</a:t>
                </a:r>
              </a:p>
              <a:p>
                <a:pPr algn="ctr"/>
                <a:endParaRPr lang="sk-SK" sz="1600" dirty="0" smtClean="0"/>
              </a:p>
              <a:p>
                <a:pPr algn="ctr"/>
                <a:r>
                  <a:rPr lang="sk-SK" sz="1600" dirty="0" smtClean="0"/>
                  <a:t>dôraz na </a:t>
                </a:r>
                <a:r>
                  <a:rPr lang="sk-SK" sz="1600" dirty="0"/>
                  <a:t>kontrolné mechanizmy</a:t>
                </a:r>
              </a:p>
              <a:p>
                <a:pPr algn="ctr"/>
                <a:endParaRPr lang="sk-SK" sz="1600" dirty="0"/>
              </a:p>
            </p:txBody>
          </p:sp>
          <p:sp>
            <p:nvSpPr>
              <p:cNvPr id="20" name="TextBox 19"/>
              <p:cNvSpPr txBox="1"/>
              <p:nvPr/>
            </p:nvSpPr>
            <p:spPr>
              <a:xfrm>
                <a:off x="9407169" y="2632847"/>
                <a:ext cx="1800200" cy="400110"/>
              </a:xfrm>
              <a:prstGeom prst="rect">
                <a:avLst/>
              </a:prstGeom>
              <a:noFill/>
            </p:spPr>
            <p:txBody>
              <a:bodyPr wrap="square" rtlCol="0">
                <a:spAutoFit/>
              </a:bodyPr>
              <a:lstStyle/>
              <a:p>
                <a:pPr algn="ctr"/>
                <a:r>
                  <a:rPr lang="sk-SK" sz="2000" b="1" dirty="0" smtClean="0">
                    <a:solidFill>
                      <a:srgbClr val="FF0000"/>
                    </a:solidFill>
                  </a:rPr>
                  <a:t>DÁTA</a:t>
                </a:r>
                <a:endParaRPr lang="sk-SK" sz="2000" b="1" dirty="0">
                  <a:solidFill>
                    <a:srgbClr val="FF0000"/>
                  </a:solidFill>
                </a:endParaRPr>
              </a:p>
            </p:txBody>
          </p:sp>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854007" y="1625651"/>
                <a:ext cx="906523" cy="906523"/>
              </a:xfrm>
              <a:prstGeom prst="rect">
                <a:avLst/>
              </a:prstGeom>
            </p:spPr>
          </p:pic>
          <p:cxnSp>
            <p:nvCxnSpPr>
              <p:cNvPr id="33" name="Straight Connector 32"/>
              <p:cNvCxnSpPr/>
              <p:nvPr/>
            </p:nvCxnSpPr>
            <p:spPr>
              <a:xfrm>
                <a:off x="10056440" y="3781763"/>
                <a:ext cx="504056"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10056440" y="4509120"/>
                <a:ext cx="504056"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43" name="Straight Connector 33"/>
            <p:cNvCxnSpPr/>
            <p:nvPr/>
          </p:nvCxnSpPr>
          <p:spPr>
            <a:xfrm>
              <a:off x="10056440" y="5445224"/>
              <a:ext cx="504056"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23640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6502400" cy="922114"/>
          </a:xfrm>
        </p:spPr>
        <p:txBody>
          <a:bodyPr/>
          <a:lstStyle/>
          <a:p>
            <a:r>
              <a:rPr lang="sk-SK" sz="4400" dirty="0" smtClean="0">
                <a:solidFill>
                  <a:srgbClr val="454446"/>
                </a:solidFill>
              </a:rPr>
              <a:t>Riešenie</a:t>
            </a:r>
            <a:endParaRPr lang="sk-SK" sz="4400" dirty="0">
              <a:solidFill>
                <a:srgbClr val="454446"/>
              </a:solidFill>
            </a:endParaRPr>
          </a:p>
        </p:txBody>
      </p:sp>
      <p:sp>
        <p:nvSpPr>
          <p:cNvPr id="3" name="Content Placeholder 2"/>
          <p:cNvSpPr>
            <a:spLocks noGrp="1"/>
          </p:cNvSpPr>
          <p:nvPr>
            <p:ph idx="1"/>
          </p:nvPr>
        </p:nvSpPr>
        <p:spPr>
          <a:xfrm>
            <a:off x="695400" y="1429210"/>
            <a:ext cx="8784976" cy="4536504"/>
          </a:xfrm>
        </p:spPr>
        <p:txBody>
          <a:bodyPr anchor="ctr">
            <a:normAutofit/>
          </a:bodyPr>
          <a:lstStyle/>
          <a:p>
            <a:pPr>
              <a:buClr>
                <a:srgbClr val="EC1C24"/>
              </a:buClr>
            </a:pPr>
            <a:r>
              <a:rPr lang="sk-SK" dirty="0"/>
              <a:t>Posúdiť aktuálny stav plnenia požiadaviek GDPR.</a:t>
            </a:r>
          </a:p>
          <a:p>
            <a:pPr>
              <a:buClr>
                <a:srgbClr val="EC1C24"/>
              </a:buClr>
            </a:pPr>
            <a:r>
              <a:rPr lang="sk-SK" dirty="0"/>
              <a:t>Posúdiť riziká súvisiace so spracúvaním osobných údajov.</a:t>
            </a:r>
          </a:p>
          <a:p>
            <a:pPr>
              <a:buClr>
                <a:srgbClr val="EC1C24"/>
              </a:buClr>
            </a:pPr>
            <a:r>
              <a:rPr lang="sk-SK" dirty="0"/>
              <a:t>Posúdiť vplyv spracovateľských operácií na ochranu osobných údajov.</a:t>
            </a:r>
          </a:p>
          <a:p>
            <a:pPr>
              <a:buClr>
                <a:srgbClr val="EC1C24"/>
              </a:buClr>
            </a:pPr>
            <a:r>
              <a:rPr lang="sk-SK" dirty="0" smtClean="0"/>
              <a:t>Identifikovať/nastaviť </a:t>
            </a:r>
            <a:r>
              <a:rPr lang="sk-SK" dirty="0"/>
              <a:t>primeranú úroveň bezpečnosti.</a:t>
            </a:r>
          </a:p>
          <a:p>
            <a:pPr>
              <a:buClr>
                <a:srgbClr val="EC1C24"/>
              </a:buClr>
            </a:pPr>
            <a:r>
              <a:rPr lang="sk-SK" dirty="0"/>
              <a:t>Zaviesť nevyhnutné zmeny, ktoré vyžaduje GDPR.</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36358" y="2783060"/>
            <a:ext cx="1524003" cy="1828804"/>
          </a:xfrm>
          <a:prstGeom prst="rect">
            <a:avLst/>
          </a:prstGeom>
        </p:spPr>
      </p:pic>
    </p:spTree>
    <p:extLst>
      <p:ext uri="{BB962C8B-B14F-4D97-AF65-F5344CB8AC3E}">
        <p14:creationId xmlns:p14="http://schemas.microsoft.com/office/powerpoint/2010/main" val="3182768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500"/>
                                        <p:tgtEl>
                                          <p:spTgt spid="3">
                                            <p:txEl>
                                              <p:pRg st="3" end="3"/>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862664" cy="1642194"/>
          </a:xfrm>
        </p:spPr>
        <p:txBody>
          <a:bodyPr/>
          <a:lstStyle/>
          <a:p>
            <a:r>
              <a:rPr lang="sk-SK" sz="4400" dirty="0">
                <a:solidFill>
                  <a:srgbClr val="454446"/>
                </a:solidFill>
              </a:rPr>
              <a:t>Časová os riešenia GDPR </a:t>
            </a:r>
            <a:r>
              <a:rPr lang="sk-SK" sz="4400" dirty="0" smtClean="0">
                <a:solidFill>
                  <a:srgbClr val="454446"/>
                </a:solidFill>
              </a:rPr>
              <a:t/>
            </a:r>
            <a:br>
              <a:rPr lang="sk-SK" sz="4400" dirty="0" smtClean="0">
                <a:solidFill>
                  <a:srgbClr val="454446"/>
                </a:solidFill>
              </a:rPr>
            </a:br>
            <a:r>
              <a:rPr lang="sk-SK" sz="4400" dirty="0" smtClean="0">
                <a:solidFill>
                  <a:srgbClr val="454446"/>
                </a:solidFill>
              </a:rPr>
              <a:t>v </a:t>
            </a:r>
            <a:r>
              <a:rPr lang="sk-SK" sz="4400" dirty="0">
                <a:solidFill>
                  <a:srgbClr val="454446"/>
                </a:solidFill>
              </a:rPr>
              <a:t>spoločnosti/organizácii</a:t>
            </a:r>
          </a:p>
        </p:txBody>
      </p:sp>
      <p:cxnSp>
        <p:nvCxnSpPr>
          <p:cNvPr id="5" name="Straight Connector 4"/>
          <p:cNvCxnSpPr/>
          <p:nvPr/>
        </p:nvCxnSpPr>
        <p:spPr>
          <a:xfrm>
            <a:off x="866818" y="3087451"/>
            <a:ext cx="10297144" cy="0"/>
          </a:xfrm>
          <a:prstGeom prst="line">
            <a:avLst/>
          </a:prstGeom>
          <a:ln w="19050">
            <a:solidFill>
              <a:srgbClr val="FF0000"/>
            </a:solidFill>
          </a:ln>
        </p:spPr>
        <p:style>
          <a:lnRef idx="1">
            <a:schemeClr val="accent2"/>
          </a:lnRef>
          <a:fillRef idx="0">
            <a:schemeClr val="accent2"/>
          </a:fillRef>
          <a:effectRef idx="0">
            <a:schemeClr val="accent2"/>
          </a:effectRef>
          <a:fontRef idx="minor">
            <a:schemeClr val="tx1"/>
          </a:fontRef>
        </p:style>
      </p:cxnSp>
      <p:sp>
        <p:nvSpPr>
          <p:cNvPr id="7" name="Oval 6"/>
          <p:cNvSpPr/>
          <p:nvPr/>
        </p:nvSpPr>
        <p:spPr>
          <a:xfrm>
            <a:off x="722802" y="2943435"/>
            <a:ext cx="288032" cy="288032"/>
          </a:xfrm>
          <a:prstGeom prst="ellipse">
            <a:avLst/>
          </a:prstGeom>
          <a:solidFill>
            <a:schemeClr val="bg1"/>
          </a:solidFill>
          <a:ln>
            <a:solidFill>
              <a:srgbClr val="FF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sk-SK"/>
          </a:p>
        </p:txBody>
      </p:sp>
      <p:sp>
        <p:nvSpPr>
          <p:cNvPr id="8" name="Oval 7"/>
          <p:cNvSpPr/>
          <p:nvPr/>
        </p:nvSpPr>
        <p:spPr>
          <a:xfrm>
            <a:off x="10992544" y="2943435"/>
            <a:ext cx="288032" cy="288032"/>
          </a:xfrm>
          <a:prstGeom prst="ellipse">
            <a:avLst/>
          </a:prstGeom>
          <a:solidFill>
            <a:schemeClr val="bg1"/>
          </a:solidFill>
          <a:ln>
            <a:solidFill>
              <a:srgbClr val="FF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sk-SK"/>
          </a:p>
        </p:txBody>
      </p:sp>
      <p:sp>
        <p:nvSpPr>
          <p:cNvPr id="9" name="Oval 8"/>
          <p:cNvSpPr/>
          <p:nvPr/>
        </p:nvSpPr>
        <p:spPr>
          <a:xfrm>
            <a:off x="3584286" y="2943435"/>
            <a:ext cx="288032" cy="288032"/>
          </a:xfrm>
          <a:prstGeom prst="ellipse">
            <a:avLst/>
          </a:prstGeom>
          <a:solidFill>
            <a:schemeClr val="bg1"/>
          </a:solidFill>
          <a:ln>
            <a:solidFill>
              <a:srgbClr val="FF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sk-SK"/>
          </a:p>
        </p:txBody>
      </p:sp>
      <p:sp>
        <p:nvSpPr>
          <p:cNvPr id="10" name="Oval 9"/>
          <p:cNvSpPr/>
          <p:nvPr/>
        </p:nvSpPr>
        <p:spPr>
          <a:xfrm>
            <a:off x="5272844" y="2943435"/>
            <a:ext cx="288032" cy="288032"/>
          </a:xfrm>
          <a:prstGeom prst="ellipse">
            <a:avLst/>
          </a:prstGeom>
          <a:solidFill>
            <a:schemeClr val="bg1"/>
          </a:solidFill>
          <a:ln>
            <a:solidFill>
              <a:srgbClr val="FF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sk-SK"/>
          </a:p>
        </p:txBody>
      </p:sp>
      <p:sp>
        <p:nvSpPr>
          <p:cNvPr id="11" name="Oval 10"/>
          <p:cNvSpPr/>
          <p:nvPr/>
        </p:nvSpPr>
        <p:spPr>
          <a:xfrm>
            <a:off x="8132694" y="2943435"/>
            <a:ext cx="288032" cy="288032"/>
          </a:xfrm>
          <a:prstGeom prst="ellipse">
            <a:avLst/>
          </a:prstGeom>
          <a:solidFill>
            <a:schemeClr val="bg1"/>
          </a:solidFill>
          <a:ln>
            <a:solidFill>
              <a:srgbClr val="FF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sk-SK"/>
          </a:p>
        </p:txBody>
      </p:sp>
      <p:grpSp>
        <p:nvGrpSpPr>
          <p:cNvPr id="30" name="Group 29"/>
          <p:cNvGrpSpPr/>
          <p:nvPr/>
        </p:nvGrpSpPr>
        <p:grpSpPr>
          <a:xfrm>
            <a:off x="1226858" y="2427478"/>
            <a:ext cx="2160240" cy="2494545"/>
            <a:chOff x="1226858" y="2492896"/>
            <a:chExt cx="2160240" cy="2494545"/>
          </a:xfrm>
        </p:grpSpPr>
        <p:sp>
          <p:nvSpPr>
            <p:cNvPr id="14" name="Rounded Rectangle 13"/>
            <p:cNvSpPr/>
            <p:nvPr/>
          </p:nvSpPr>
          <p:spPr>
            <a:xfrm>
              <a:off x="1226858" y="3456690"/>
              <a:ext cx="2160240" cy="1530751"/>
            </a:xfrm>
            <a:prstGeom prst="roundRect">
              <a:avLst/>
            </a:prstGeom>
            <a:ln>
              <a:solidFill>
                <a:srgbClr val="FF0000"/>
              </a:solidFill>
            </a:ln>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sk-SK"/>
            </a:p>
          </p:txBody>
        </p:sp>
        <p:sp>
          <p:nvSpPr>
            <p:cNvPr id="15" name="Rectangle 14"/>
            <p:cNvSpPr/>
            <p:nvPr/>
          </p:nvSpPr>
          <p:spPr>
            <a:xfrm>
              <a:off x="1242537" y="3475835"/>
              <a:ext cx="2144561" cy="1200329"/>
            </a:xfrm>
            <a:prstGeom prst="rect">
              <a:avLst/>
            </a:prstGeom>
          </p:spPr>
          <p:txBody>
            <a:bodyPr wrap="square">
              <a:spAutoFit/>
            </a:bodyPr>
            <a:lstStyle/>
            <a:p>
              <a:pPr algn="ctr"/>
              <a:r>
                <a:rPr lang="sk-SK" dirty="0"/>
                <a:t>Audit </a:t>
              </a:r>
              <a:r>
                <a:rPr lang="sk-SK" dirty="0" smtClean="0"/>
                <a:t>súladu s GDPR </a:t>
              </a:r>
              <a:r>
                <a:rPr lang="sk-SK" dirty="0"/>
                <a:t>internými alebo externými zdrojmi (obstarávanie)</a:t>
              </a:r>
            </a:p>
          </p:txBody>
        </p:sp>
        <p:sp>
          <p:nvSpPr>
            <p:cNvPr id="21" name="Rounded Rectangle 20"/>
            <p:cNvSpPr/>
            <p:nvPr/>
          </p:nvSpPr>
          <p:spPr>
            <a:xfrm>
              <a:off x="1226858" y="2508622"/>
              <a:ext cx="2160240" cy="337881"/>
            </a:xfrm>
            <a:prstGeom prst="roundRect">
              <a:avLst/>
            </a:prstGeom>
            <a:solidFill>
              <a:srgbClr val="FF0000"/>
            </a:solidFill>
            <a:ln>
              <a:solidFill>
                <a:schemeClr val="bg1"/>
              </a:solidFill>
            </a:ln>
            <a:effectLst>
              <a:outerShdw blurRad="50800" dist="38100" dir="2700000" algn="tl"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sk-SK"/>
            </a:p>
          </p:txBody>
        </p:sp>
        <p:sp>
          <p:nvSpPr>
            <p:cNvPr id="22" name="TextBox 21"/>
            <p:cNvSpPr txBox="1"/>
            <p:nvPr/>
          </p:nvSpPr>
          <p:spPr>
            <a:xfrm>
              <a:off x="1398278" y="2492896"/>
              <a:ext cx="1817402" cy="369332"/>
            </a:xfrm>
            <a:prstGeom prst="rect">
              <a:avLst/>
            </a:prstGeom>
            <a:noFill/>
          </p:spPr>
          <p:txBody>
            <a:bodyPr wrap="square" rtlCol="0">
              <a:spAutoFit/>
            </a:bodyPr>
            <a:lstStyle/>
            <a:p>
              <a:pPr algn="ctr"/>
              <a:r>
                <a:rPr lang="sk-SK" b="1" dirty="0" smtClean="0">
                  <a:solidFill>
                    <a:schemeClr val="bg1"/>
                  </a:solidFill>
                </a:rPr>
                <a:t>1 – 3 mesiace</a:t>
              </a:r>
              <a:endParaRPr lang="sk-SK" b="1" dirty="0">
                <a:solidFill>
                  <a:schemeClr val="bg1"/>
                </a:solidFill>
              </a:endParaRPr>
            </a:p>
          </p:txBody>
        </p:sp>
      </p:grpSp>
      <p:grpSp>
        <p:nvGrpSpPr>
          <p:cNvPr id="31" name="Group 30"/>
          <p:cNvGrpSpPr/>
          <p:nvPr/>
        </p:nvGrpSpPr>
        <p:grpSpPr>
          <a:xfrm>
            <a:off x="3531114" y="2427478"/>
            <a:ext cx="2053717" cy="2513690"/>
            <a:chOff x="3531114" y="2492896"/>
            <a:chExt cx="2053717" cy="2513690"/>
          </a:xfrm>
        </p:grpSpPr>
        <p:sp>
          <p:nvSpPr>
            <p:cNvPr id="13" name="Rounded Rectangle 12"/>
            <p:cNvSpPr/>
            <p:nvPr/>
          </p:nvSpPr>
          <p:spPr>
            <a:xfrm>
              <a:off x="3531114" y="3475835"/>
              <a:ext cx="2053717" cy="1530751"/>
            </a:xfrm>
            <a:prstGeom prst="roundRect">
              <a:avLst/>
            </a:prstGeom>
            <a:ln>
              <a:solidFill>
                <a:srgbClr val="FF0000"/>
              </a:solidFill>
            </a:ln>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sk-SK"/>
            </a:p>
          </p:txBody>
        </p:sp>
        <p:sp>
          <p:nvSpPr>
            <p:cNvPr id="16" name="Rectangle 15"/>
            <p:cNvSpPr/>
            <p:nvPr/>
          </p:nvSpPr>
          <p:spPr>
            <a:xfrm>
              <a:off x="3531114" y="3487521"/>
              <a:ext cx="2053717" cy="1200329"/>
            </a:xfrm>
            <a:prstGeom prst="rect">
              <a:avLst/>
            </a:prstGeom>
          </p:spPr>
          <p:txBody>
            <a:bodyPr wrap="square">
              <a:spAutoFit/>
            </a:bodyPr>
            <a:lstStyle/>
            <a:p>
              <a:pPr algn="ctr"/>
              <a:r>
                <a:rPr lang="sk-SK" dirty="0"/>
                <a:t>Rozhodnutie manažmentu </a:t>
              </a:r>
            </a:p>
            <a:p>
              <a:pPr algn="ctr"/>
              <a:r>
                <a:rPr lang="sk-SK" dirty="0"/>
                <a:t>o prijatí opatrení, plán implementácie </a:t>
              </a:r>
            </a:p>
          </p:txBody>
        </p:sp>
        <p:sp>
          <p:nvSpPr>
            <p:cNvPr id="23" name="Rounded Rectangle 22"/>
            <p:cNvSpPr/>
            <p:nvPr/>
          </p:nvSpPr>
          <p:spPr>
            <a:xfrm>
              <a:off x="3671536" y="2508622"/>
              <a:ext cx="1776391" cy="337881"/>
            </a:xfrm>
            <a:prstGeom prst="roundRect">
              <a:avLst/>
            </a:prstGeom>
            <a:solidFill>
              <a:srgbClr val="FF0000"/>
            </a:solidFill>
            <a:ln>
              <a:solidFill>
                <a:schemeClr val="bg1"/>
              </a:solidFill>
            </a:ln>
            <a:effectLst>
              <a:outerShdw blurRad="50800" dist="38100" dir="2700000" algn="tl"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sk-SK"/>
            </a:p>
          </p:txBody>
        </p:sp>
        <p:sp>
          <p:nvSpPr>
            <p:cNvPr id="24" name="TextBox 23"/>
            <p:cNvSpPr txBox="1"/>
            <p:nvPr/>
          </p:nvSpPr>
          <p:spPr>
            <a:xfrm>
              <a:off x="3944418" y="2492896"/>
              <a:ext cx="1288956" cy="369332"/>
            </a:xfrm>
            <a:prstGeom prst="rect">
              <a:avLst/>
            </a:prstGeom>
            <a:noFill/>
          </p:spPr>
          <p:txBody>
            <a:bodyPr wrap="square" rtlCol="0">
              <a:spAutoFit/>
            </a:bodyPr>
            <a:lstStyle/>
            <a:p>
              <a:pPr algn="ctr"/>
              <a:r>
                <a:rPr lang="sk-SK" b="1" dirty="0" smtClean="0">
                  <a:solidFill>
                    <a:schemeClr val="bg1"/>
                  </a:solidFill>
                </a:rPr>
                <a:t>1 mesiac</a:t>
              </a:r>
              <a:endParaRPr lang="sk-SK" b="1" dirty="0">
                <a:solidFill>
                  <a:schemeClr val="bg1"/>
                </a:solidFill>
              </a:endParaRPr>
            </a:p>
          </p:txBody>
        </p:sp>
      </p:grpSp>
      <p:grpSp>
        <p:nvGrpSpPr>
          <p:cNvPr id="32" name="Group 31"/>
          <p:cNvGrpSpPr/>
          <p:nvPr/>
        </p:nvGrpSpPr>
        <p:grpSpPr>
          <a:xfrm>
            <a:off x="5835370" y="2427478"/>
            <a:ext cx="2053720" cy="2494545"/>
            <a:chOff x="5835370" y="2492896"/>
            <a:chExt cx="2053720" cy="2494545"/>
          </a:xfrm>
        </p:grpSpPr>
        <p:sp>
          <p:nvSpPr>
            <p:cNvPr id="17" name="Rounded Rectangle 16"/>
            <p:cNvSpPr/>
            <p:nvPr/>
          </p:nvSpPr>
          <p:spPr>
            <a:xfrm>
              <a:off x="5835373" y="3456690"/>
              <a:ext cx="2053717" cy="1530751"/>
            </a:xfrm>
            <a:prstGeom prst="roundRect">
              <a:avLst/>
            </a:prstGeom>
            <a:ln>
              <a:solidFill>
                <a:srgbClr val="FF0000"/>
              </a:solidFill>
            </a:ln>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sk-SK"/>
            </a:p>
          </p:txBody>
        </p:sp>
        <p:sp>
          <p:nvSpPr>
            <p:cNvPr id="18" name="Rectangle 17"/>
            <p:cNvSpPr/>
            <p:nvPr/>
          </p:nvSpPr>
          <p:spPr>
            <a:xfrm>
              <a:off x="5835373" y="3468376"/>
              <a:ext cx="2053717" cy="1200329"/>
            </a:xfrm>
            <a:prstGeom prst="rect">
              <a:avLst/>
            </a:prstGeom>
          </p:spPr>
          <p:txBody>
            <a:bodyPr wrap="square">
              <a:spAutoFit/>
            </a:bodyPr>
            <a:lstStyle/>
            <a:p>
              <a:pPr algn="ctr"/>
              <a:r>
                <a:rPr lang="pt-BR" dirty="0"/>
                <a:t>Výber dodávateľov na implementáciu riešení </a:t>
              </a:r>
            </a:p>
            <a:p>
              <a:pPr algn="ctr"/>
              <a:r>
                <a:rPr lang="pt-BR" dirty="0"/>
                <a:t>(ver. obstarávanie)</a:t>
              </a:r>
              <a:endParaRPr lang="sk-SK" dirty="0"/>
            </a:p>
          </p:txBody>
        </p:sp>
        <p:sp>
          <p:nvSpPr>
            <p:cNvPr id="25" name="Rounded Rectangle 24"/>
            <p:cNvSpPr/>
            <p:nvPr/>
          </p:nvSpPr>
          <p:spPr>
            <a:xfrm>
              <a:off x="5835370" y="2508622"/>
              <a:ext cx="2053720" cy="337881"/>
            </a:xfrm>
            <a:prstGeom prst="roundRect">
              <a:avLst/>
            </a:prstGeom>
            <a:solidFill>
              <a:srgbClr val="FF0000"/>
            </a:solidFill>
            <a:ln>
              <a:solidFill>
                <a:schemeClr val="bg1"/>
              </a:solidFill>
            </a:ln>
            <a:effectLst>
              <a:outerShdw blurRad="50800" dist="38100" dir="2700000" algn="tl"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sk-SK"/>
            </a:p>
          </p:txBody>
        </p:sp>
        <p:sp>
          <p:nvSpPr>
            <p:cNvPr id="26" name="TextBox 25"/>
            <p:cNvSpPr txBox="1"/>
            <p:nvPr/>
          </p:nvSpPr>
          <p:spPr>
            <a:xfrm>
              <a:off x="6061469" y="2492896"/>
              <a:ext cx="1601522" cy="369332"/>
            </a:xfrm>
            <a:prstGeom prst="rect">
              <a:avLst/>
            </a:prstGeom>
            <a:noFill/>
          </p:spPr>
          <p:txBody>
            <a:bodyPr wrap="square" rtlCol="0">
              <a:spAutoFit/>
            </a:bodyPr>
            <a:lstStyle/>
            <a:p>
              <a:pPr algn="ctr"/>
              <a:r>
                <a:rPr lang="sk-SK" b="1" dirty="0">
                  <a:solidFill>
                    <a:schemeClr val="bg1"/>
                  </a:solidFill>
                </a:rPr>
                <a:t>2</a:t>
              </a:r>
              <a:r>
                <a:rPr lang="sk-SK" b="1" dirty="0" smtClean="0">
                  <a:solidFill>
                    <a:schemeClr val="bg1"/>
                  </a:solidFill>
                </a:rPr>
                <a:t> – 6 mesiacov</a:t>
              </a:r>
              <a:endParaRPr lang="sk-SK" b="1" dirty="0">
                <a:solidFill>
                  <a:schemeClr val="bg1"/>
                </a:solidFill>
              </a:endParaRPr>
            </a:p>
          </p:txBody>
        </p:sp>
      </p:grpSp>
      <p:grpSp>
        <p:nvGrpSpPr>
          <p:cNvPr id="33" name="Group 32"/>
          <p:cNvGrpSpPr/>
          <p:nvPr/>
        </p:nvGrpSpPr>
        <p:grpSpPr>
          <a:xfrm>
            <a:off x="8715689" y="2443204"/>
            <a:ext cx="2053718" cy="2478819"/>
            <a:chOff x="8715689" y="2508622"/>
            <a:chExt cx="2053718" cy="2478819"/>
          </a:xfrm>
        </p:grpSpPr>
        <p:sp>
          <p:nvSpPr>
            <p:cNvPr id="19" name="Rounded Rectangle 18"/>
            <p:cNvSpPr/>
            <p:nvPr/>
          </p:nvSpPr>
          <p:spPr>
            <a:xfrm>
              <a:off x="8715690" y="3456690"/>
              <a:ext cx="2053717" cy="1530751"/>
            </a:xfrm>
            <a:prstGeom prst="roundRect">
              <a:avLst/>
            </a:prstGeom>
            <a:ln>
              <a:solidFill>
                <a:srgbClr val="FF0000"/>
              </a:solidFill>
            </a:ln>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sk-SK"/>
            </a:p>
          </p:txBody>
        </p:sp>
        <p:sp>
          <p:nvSpPr>
            <p:cNvPr id="20" name="Rectangle 19"/>
            <p:cNvSpPr/>
            <p:nvPr/>
          </p:nvSpPr>
          <p:spPr>
            <a:xfrm>
              <a:off x="8715690" y="3468376"/>
              <a:ext cx="2053717" cy="923330"/>
            </a:xfrm>
            <a:prstGeom prst="rect">
              <a:avLst/>
            </a:prstGeom>
          </p:spPr>
          <p:txBody>
            <a:bodyPr wrap="square">
              <a:spAutoFit/>
            </a:bodyPr>
            <a:lstStyle/>
            <a:p>
              <a:pPr algn="ctr"/>
              <a:r>
                <a:rPr lang="sk-SK" dirty="0" smtClean="0"/>
                <a:t>Implementácia procesov </a:t>
              </a:r>
              <a:br>
                <a:rPr lang="sk-SK" dirty="0" smtClean="0"/>
              </a:br>
              <a:r>
                <a:rPr lang="sk-SK" dirty="0" smtClean="0"/>
                <a:t>a technológií</a:t>
              </a:r>
              <a:endParaRPr lang="sk-SK" dirty="0"/>
            </a:p>
          </p:txBody>
        </p:sp>
        <p:sp>
          <p:nvSpPr>
            <p:cNvPr id="27" name="Rounded Rectangle 26"/>
            <p:cNvSpPr/>
            <p:nvPr/>
          </p:nvSpPr>
          <p:spPr>
            <a:xfrm>
              <a:off x="8715689" y="2518442"/>
              <a:ext cx="2053717" cy="337881"/>
            </a:xfrm>
            <a:prstGeom prst="roundRect">
              <a:avLst/>
            </a:prstGeom>
            <a:solidFill>
              <a:srgbClr val="FF0000"/>
            </a:solidFill>
            <a:ln>
              <a:solidFill>
                <a:schemeClr val="bg1"/>
              </a:solidFill>
            </a:ln>
            <a:effectLst>
              <a:outerShdw blurRad="50800" dist="38100" dir="2700000" algn="tl"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sk-SK"/>
            </a:p>
          </p:txBody>
        </p:sp>
        <p:sp>
          <p:nvSpPr>
            <p:cNvPr id="28" name="TextBox 27"/>
            <p:cNvSpPr txBox="1"/>
            <p:nvPr/>
          </p:nvSpPr>
          <p:spPr>
            <a:xfrm>
              <a:off x="8941786" y="2508622"/>
              <a:ext cx="1601522" cy="369332"/>
            </a:xfrm>
            <a:prstGeom prst="rect">
              <a:avLst/>
            </a:prstGeom>
            <a:noFill/>
          </p:spPr>
          <p:txBody>
            <a:bodyPr wrap="square" rtlCol="0">
              <a:spAutoFit/>
            </a:bodyPr>
            <a:lstStyle/>
            <a:p>
              <a:pPr algn="ctr"/>
              <a:r>
                <a:rPr lang="sk-SK" b="1" dirty="0" smtClean="0">
                  <a:solidFill>
                    <a:schemeClr val="bg1"/>
                  </a:solidFill>
                </a:rPr>
                <a:t>4 mesiace +</a:t>
              </a:r>
              <a:endParaRPr lang="sk-SK" b="1" dirty="0">
                <a:solidFill>
                  <a:schemeClr val="bg1"/>
                </a:solidFill>
              </a:endParaRPr>
            </a:p>
          </p:txBody>
        </p:sp>
      </p:grpSp>
      <p:sp>
        <p:nvSpPr>
          <p:cNvPr id="29" name="TextBox 28"/>
          <p:cNvSpPr txBox="1"/>
          <p:nvPr/>
        </p:nvSpPr>
        <p:spPr>
          <a:xfrm>
            <a:off x="1242537" y="5517232"/>
            <a:ext cx="9605991" cy="646331"/>
          </a:xfrm>
          <a:prstGeom prst="rect">
            <a:avLst/>
          </a:prstGeom>
          <a:noFill/>
        </p:spPr>
        <p:txBody>
          <a:bodyPr wrap="square" rtlCol="0">
            <a:spAutoFit/>
          </a:bodyPr>
          <a:lstStyle/>
          <a:p>
            <a:r>
              <a:rPr lang="sk-SK" i="1" dirty="0" smtClean="0"/>
              <a:t>Priemerný </a:t>
            </a:r>
            <a:r>
              <a:rPr lang="sk-SK" i="1" dirty="0"/>
              <a:t>odhadovaný čas riešenia je 11 mesiacov. Uvedený čas je len orientačný a závisí od viacerých faktorov (napr.: či je subjekt povinný obstarávať podľa zákona o verejnom obstarávaní).</a:t>
            </a:r>
            <a:endParaRPr lang="sk-SK" dirty="0"/>
          </a:p>
        </p:txBody>
      </p:sp>
    </p:spTree>
    <p:extLst>
      <p:ext uri="{BB962C8B-B14F-4D97-AF65-F5344CB8AC3E}">
        <p14:creationId xmlns:p14="http://schemas.microsoft.com/office/powerpoint/2010/main" val="144321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par>
                          <p:cTn id="8" fill="hold">
                            <p:stCondLst>
                              <p:cond delay="500"/>
                            </p:stCondLst>
                            <p:childTnLst>
                              <p:par>
                                <p:cTn id="9" presetID="10" presetClass="entr" presetSubtype="0" fill="hold" nodeType="afterEffect">
                                  <p:stCondLst>
                                    <p:cond delay="1000"/>
                                  </p:stCondLst>
                                  <p:childTnLst>
                                    <p:set>
                                      <p:cBhvr>
                                        <p:cTn id="10" dur="1" fill="hold">
                                          <p:stCondLst>
                                            <p:cond delay="0"/>
                                          </p:stCondLst>
                                        </p:cTn>
                                        <p:tgtEl>
                                          <p:spTgt spid="31"/>
                                        </p:tgtEl>
                                        <p:attrNameLst>
                                          <p:attrName>style.visibility</p:attrName>
                                        </p:attrNameLst>
                                      </p:cBhvr>
                                      <p:to>
                                        <p:strVal val="visible"/>
                                      </p:to>
                                    </p:set>
                                    <p:animEffect transition="in" filter="fade">
                                      <p:cBhvr>
                                        <p:cTn id="11" dur="500"/>
                                        <p:tgtEl>
                                          <p:spTgt spid="31"/>
                                        </p:tgtEl>
                                      </p:cBhvr>
                                    </p:animEffect>
                                  </p:childTnLst>
                                </p:cTn>
                              </p:par>
                            </p:childTnLst>
                          </p:cTn>
                        </p:par>
                        <p:par>
                          <p:cTn id="12" fill="hold">
                            <p:stCondLst>
                              <p:cond delay="2000"/>
                            </p:stCondLst>
                            <p:childTnLst>
                              <p:par>
                                <p:cTn id="13" presetID="10" presetClass="entr" presetSubtype="0" fill="hold" nodeType="afterEffect">
                                  <p:stCondLst>
                                    <p:cond delay="100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500"/>
                                        <p:tgtEl>
                                          <p:spTgt spid="32"/>
                                        </p:tgtEl>
                                      </p:cBhvr>
                                    </p:animEffect>
                                  </p:childTnLst>
                                </p:cTn>
                              </p:par>
                            </p:childTnLst>
                          </p:cTn>
                        </p:par>
                        <p:par>
                          <p:cTn id="16" fill="hold">
                            <p:stCondLst>
                              <p:cond delay="3500"/>
                            </p:stCondLst>
                            <p:childTnLst>
                              <p:par>
                                <p:cTn id="17" presetID="10" presetClass="entr" presetSubtype="0" fill="hold" nodeType="afterEffect">
                                  <p:stCondLst>
                                    <p:cond delay="100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par>
                          <p:cTn id="20" fill="hold">
                            <p:stCondLst>
                              <p:cond delay="5000"/>
                            </p:stCondLst>
                            <p:childTnLst>
                              <p:par>
                                <p:cTn id="21" presetID="10" presetClass="entr" presetSubtype="0" fill="hold" grpId="0" nodeType="afterEffect">
                                  <p:stCondLst>
                                    <p:cond delay="1000"/>
                                  </p:stCondLst>
                                  <p:childTnLst>
                                    <p:set>
                                      <p:cBhvr>
                                        <p:cTn id="22" dur="1" fill="hold">
                                          <p:stCondLst>
                                            <p:cond delay="0"/>
                                          </p:stCondLst>
                                        </p:cTn>
                                        <p:tgtEl>
                                          <p:spTgt spid="29"/>
                                        </p:tgtEl>
                                        <p:attrNameLst>
                                          <p:attrName>style.visibility</p:attrName>
                                        </p:attrNameLst>
                                      </p:cBhvr>
                                      <p:to>
                                        <p:strVal val="visible"/>
                                      </p:to>
                                    </p:set>
                                    <p:animEffect transition="in" filter="fade">
                                      <p:cBhvr>
                                        <p:cTn id="2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8366720" cy="922114"/>
          </a:xfrm>
        </p:spPr>
        <p:txBody>
          <a:bodyPr/>
          <a:lstStyle/>
          <a:p>
            <a:r>
              <a:rPr lang="sk-SK" sz="4400" dirty="0" smtClean="0">
                <a:solidFill>
                  <a:srgbClr val="454446"/>
                </a:solidFill>
              </a:rPr>
              <a:t>Základné odporúčania</a:t>
            </a:r>
            <a:endParaRPr lang="sk-SK" sz="4400" dirty="0">
              <a:solidFill>
                <a:srgbClr val="454446"/>
              </a:solidFill>
            </a:endParaRPr>
          </a:p>
        </p:txBody>
      </p:sp>
      <p:sp>
        <p:nvSpPr>
          <p:cNvPr id="3" name="Content Placeholder 2"/>
          <p:cNvSpPr>
            <a:spLocks noGrp="1"/>
          </p:cNvSpPr>
          <p:nvPr>
            <p:ph idx="1"/>
          </p:nvPr>
        </p:nvSpPr>
        <p:spPr>
          <a:xfrm>
            <a:off x="695400" y="1556792"/>
            <a:ext cx="10801200" cy="4680520"/>
          </a:xfrm>
        </p:spPr>
        <p:txBody>
          <a:bodyPr anchor="ctr">
            <a:normAutofit/>
          </a:bodyPr>
          <a:lstStyle/>
          <a:p>
            <a:pPr>
              <a:buClr>
                <a:srgbClr val="EC1C24"/>
              </a:buClr>
            </a:pPr>
            <a:r>
              <a:rPr lang="sk-SK" dirty="0"/>
              <a:t>Implementácia GDPR je záležitosť, ktorá </a:t>
            </a:r>
            <a:r>
              <a:rPr lang="sk-SK" b="1" dirty="0"/>
              <a:t>musí byť vnímaná na úrovni predstavenstva i výkonného manažmentu</a:t>
            </a:r>
            <a:r>
              <a:rPr lang="sk-SK" dirty="0"/>
              <a:t> a realizovaná v kooperácii </a:t>
            </a:r>
            <a:br>
              <a:rPr lang="sk-SK" dirty="0"/>
            </a:br>
            <a:r>
              <a:rPr lang="sk-SK" dirty="0"/>
              <a:t>s CSO a CIO.</a:t>
            </a:r>
          </a:p>
          <a:p>
            <a:pPr>
              <a:buClr>
                <a:srgbClr val="EC1C24"/>
              </a:buClr>
            </a:pPr>
            <a:r>
              <a:rPr lang="sk-SK" b="1" dirty="0"/>
              <a:t>Urobte si audit nad osobnými údajmi. </a:t>
            </a:r>
            <a:r>
              <a:rPr lang="sk-SK" dirty="0"/>
              <a:t>Porozumejte, ktoré dáta potrebujete a ktoré uchovávate. Porozumejte, koľko dát spracovávate </a:t>
            </a:r>
            <a:br>
              <a:rPr lang="sk-SK" dirty="0"/>
            </a:br>
            <a:r>
              <a:rPr lang="sk-SK" dirty="0"/>
              <a:t>a vyhodnoťte, či ich treba všetky skutočne zbierať alebo či môžu byť zmazané.</a:t>
            </a:r>
          </a:p>
          <a:p>
            <a:pPr>
              <a:buClr>
                <a:srgbClr val="EC1C24"/>
              </a:buClr>
            </a:pPr>
            <a:r>
              <a:rPr lang="sk-SK" b="1" dirty="0"/>
              <a:t>Identifikujte toky osobných dát </a:t>
            </a:r>
            <a:r>
              <a:rPr lang="sk-SK" dirty="0"/>
              <a:t>vo vašej organizácii a identifikujte ako sú ukladané, chránené, spracovávané a vymazávané (v papierovej aj elektronickej forme).</a:t>
            </a:r>
          </a:p>
        </p:txBody>
      </p:sp>
    </p:spTree>
    <p:extLst>
      <p:ext uri="{BB962C8B-B14F-4D97-AF65-F5344CB8AC3E}">
        <p14:creationId xmlns:p14="http://schemas.microsoft.com/office/powerpoint/2010/main" val="957937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8366720" cy="922114"/>
          </a:xfrm>
        </p:spPr>
        <p:txBody>
          <a:bodyPr/>
          <a:lstStyle/>
          <a:p>
            <a:r>
              <a:rPr lang="sk-SK" sz="4400" dirty="0" smtClean="0">
                <a:solidFill>
                  <a:srgbClr val="454446"/>
                </a:solidFill>
              </a:rPr>
              <a:t>Základné odporúčania</a:t>
            </a:r>
            <a:endParaRPr lang="sk-SK" sz="4400" dirty="0">
              <a:solidFill>
                <a:srgbClr val="454446"/>
              </a:solidFill>
            </a:endParaRPr>
          </a:p>
        </p:txBody>
      </p:sp>
      <p:sp>
        <p:nvSpPr>
          <p:cNvPr id="3" name="Content Placeholder 2"/>
          <p:cNvSpPr>
            <a:spLocks noGrp="1"/>
          </p:cNvSpPr>
          <p:nvPr>
            <p:ph idx="1"/>
          </p:nvPr>
        </p:nvSpPr>
        <p:spPr>
          <a:xfrm>
            <a:off x="695400" y="1556792"/>
            <a:ext cx="10801200" cy="4680520"/>
          </a:xfrm>
        </p:spPr>
        <p:txBody>
          <a:bodyPr anchor="ctr">
            <a:normAutofit lnSpcReduction="10000"/>
          </a:bodyPr>
          <a:lstStyle/>
          <a:p>
            <a:pPr>
              <a:buClr>
                <a:srgbClr val="EC1C24"/>
              </a:buClr>
            </a:pPr>
            <a:r>
              <a:rPr lang="sk-SK" dirty="0"/>
              <a:t>Posúďte riziká súvisiace s využívanými technológiami a zavedenými procesmi a vyhodnoťte, či ste aktuálne schopní </a:t>
            </a:r>
            <a:r>
              <a:rPr lang="sk-SK" b="1" dirty="0"/>
              <a:t>zamedziť úniku údajov, neautorizovanému prístupu k nim, zamedziť ich neautorizovanej zmene a včas obnoviť údaje</a:t>
            </a:r>
            <a:r>
              <a:rPr lang="sk-SK" dirty="0"/>
              <a:t>.</a:t>
            </a:r>
          </a:p>
          <a:p>
            <a:pPr>
              <a:buClr>
                <a:srgbClr val="EC1C24"/>
              </a:buClr>
            </a:pPr>
            <a:r>
              <a:rPr lang="sk-SK" dirty="0"/>
              <a:t>Zvážte zmeny procesov, politík a informačných technológií. Tam, kde je to relevantné, prehodnoťte aj produkty a služby zahŕňajúce osobné údaje tak, aby bola </a:t>
            </a:r>
            <a:r>
              <a:rPr lang="sk-SK" b="1" dirty="0"/>
              <a:t>zabezpečená zhoda s nariadením GDPR</a:t>
            </a:r>
            <a:r>
              <a:rPr lang="sk-SK" dirty="0"/>
              <a:t>.</a:t>
            </a:r>
          </a:p>
          <a:p>
            <a:pPr>
              <a:buClr>
                <a:srgbClr val="EC1C24"/>
              </a:buClr>
            </a:pPr>
            <a:r>
              <a:rPr lang="sk-SK" dirty="0"/>
              <a:t>Vybudujte </a:t>
            </a:r>
            <a:r>
              <a:rPr lang="sk-SK" b="1" dirty="0"/>
              <a:t>procesy a infraštruktúru pre monitorovanie </a:t>
            </a:r>
            <a:br>
              <a:rPr lang="sk-SK" b="1" dirty="0"/>
            </a:br>
            <a:r>
              <a:rPr lang="sk-SK" b="1" dirty="0"/>
              <a:t>a vyhodnocovanie porušení</a:t>
            </a:r>
            <a:r>
              <a:rPr lang="sk-SK" dirty="0"/>
              <a:t> ochrany osobných údajov s cieľom vykonať nápravné opatrenia a s cieľom splnenia oznamovacej povinnosti voči dozornému orgánu a dotknutej osobe.</a:t>
            </a:r>
          </a:p>
        </p:txBody>
      </p:sp>
    </p:spTree>
    <p:extLst>
      <p:ext uri="{BB962C8B-B14F-4D97-AF65-F5344CB8AC3E}">
        <p14:creationId xmlns:p14="http://schemas.microsoft.com/office/powerpoint/2010/main" val="250237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6400" y="356463"/>
            <a:ext cx="7993856" cy="2462937"/>
          </a:xfrm>
        </p:spPr>
        <p:txBody>
          <a:bodyPr/>
          <a:lstStyle/>
          <a:p>
            <a:r>
              <a:rPr lang="sk-SK" dirty="0" smtClean="0"/>
              <a:t>Potrebujete pomôcť?</a:t>
            </a:r>
            <a:endParaRPr lang="sk-SK" dirty="0"/>
          </a:p>
        </p:txBody>
      </p:sp>
      <p:sp>
        <p:nvSpPr>
          <p:cNvPr id="3" name="Content Placeholder 2"/>
          <p:cNvSpPr txBox="1">
            <a:spLocks/>
          </p:cNvSpPr>
          <p:nvPr/>
        </p:nvSpPr>
        <p:spPr>
          <a:xfrm>
            <a:off x="911424" y="1556792"/>
            <a:ext cx="10369152" cy="3744416"/>
          </a:xfrm>
          <a:prstGeom prst="rect">
            <a:avLst/>
          </a:prstGeom>
        </p:spPr>
        <p:txBody>
          <a:bodyPr anchor="ct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Clr>
                <a:srgbClr val="EC1C24"/>
              </a:buClr>
              <a:buNone/>
            </a:pPr>
            <a:r>
              <a:rPr lang="sk-SK" sz="2800" dirty="0">
                <a:solidFill>
                  <a:schemeClr val="bg1"/>
                </a:solidFill>
              </a:rPr>
              <a:t>Novoprijatá regulácia má dopad </a:t>
            </a:r>
            <a:r>
              <a:rPr lang="sk-SK" sz="2800" dirty="0" smtClean="0">
                <a:solidFill>
                  <a:schemeClr val="bg1"/>
                </a:solidFill>
              </a:rPr>
              <a:t>aj na </a:t>
            </a:r>
            <a:r>
              <a:rPr lang="sk-SK" sz="2800" dirty="0">
                <a:solidFill>
                  <a:schemeClr val="bg1"/>
                </a:solidFill>
              </a:rPr>
              <a:t>vašu organizáciu. Budeme </a:t>
            </a:r>
            <a:r>
              <a:rPr lang="sk-SK" sz="2800" dirty="0" smtClean="0">
                <a:solidFill>
                  <a:schemeClr val="bg1"/>
                </a:solidFill>
              </a:rPr>
              <a:t/>
            </a:r>
            <a:br>
              <a:rPr lang="sk-SK" sz="2800" dirty="0" smtClean="0">
                <a:solidFill>
                  <a:schemeClr val="bg1"/>
                </a:solidFill>
              </a:rPr>
            </a:br>
            <a:r>
              <a:rPr lang="sk-SK" sz="2800" dirty="0" smtClean="0">
                <a:solidFill>
                  <a:schemeClr val="bg1"/>
                </a:solidFill>
              </a:rPr>
              <a:t>s </a:t>
            </a:r>
            <a:r>
              <a:rPr lang="sk-SK" sz="2800" dirty="0">
                <a:solidFill>
                  <a:schemeClr val="bg1"/>
                </a:solidFill>
              </a:rPr>
              <a:t>vami spolupracovať pri analýze, odporúčaniach, implementácií </a:t>
            </a:r>
            <a:r>
              <a:rPr lang="sk-SK" sz="2800" dirty="0" smtClean="0">
                <a:solidFill>
                  <a:schemeClr val="bg1"/>
                </a:solidFill>
              </a:rPr>
              <a:t>procesov</a:t>
            </a:r>
            <a:r>
              <a:rPr lang="sk-SK" sz="2800" dirty="0">
                <a:solidFill>
                  <a:schemeClr val="bg1"/>
                </a:solidFill>
              </a:rPr>
              <a:t>, výbere technológií </a:t>
            </a:r>
            <a:r>
              <a:rPr lang="sk-SK" sz="2800" dirty="0" smtClean="0">
                <a:solidFill>
                  <a:schemeClr val="bg1"/>
                </a:solidFill>
              </a:rPr>
              <a:t>a </a:t>
            </a:r>
            <a:r>
              <a:rPr lang="sk-SK" sz="2800" dirty="0">
                <a:solidFill>
                  <a:schemeClr val="bg1"/>
                </a:solidFill>
              </a:rPr>
              <a:t>pri ich prevádzke. </a:t>
            </a:r>
            <a:endParaRPr lang="sk-SK" sz="2800" dirty="0" smtClean="0">
              <a:solidFill>
                <a:schemeClr val="bg1"/>
              </a:solidFill>
            </a:endParaRPr>
          </a:p>
          <a:p>
            <a:pPr marL="0" indent="0" algn="ctr">
              <a:buClr>
                <a:srgbClr val="EC1C24"/>
              </a:buClr>
              <a:buNone/>
            </a:pPr>
            <a:r>
              <a:rPr lang="sk-SK" sz="2800" dirty="0" smtClean="0">
                <a:solidFill>
                  <a:schemeClr val="bg1"/>
                </a:solidFill>
              </a:rPr>
              <a:t>TEMPEST </a:t>
            </a:r>
            <a:r>
              <a:rPr lang="sk-SK" sz="2800" dirty="0">
                <a:solidFill>
                  <a:schemeClr val="bg1"/>
                </a:solidFill>
              </a:rPr>
              <a:t>má </a:t>
            </a:r>
            <a:r>
              <a:rPr lang="sk-SK" sz="2800" dirty="0" smtClean="0">
                <a:solidFill>
                  <a:schemeClr val="bg1"/>
                </a:solidFill>
              </a:rPr>
              <a:t>dlhoročné skúsenosti v oblasti ochrany údajov </a:t>
            </a:r>
            <a:br>
              <a:rPr lang="sk-SK" sz="2800" dirty="0" smtClean="0">
                <a:solidFill>
                  <a:schemeClr val="bg1"/>
                </a:solidFill>
              </a:rPr>
            </a:br>
            <a:r>
              <a:rPr lang="sk-SK" sz="2800" dirty="0" smtClean="0">
                <a:solidFill>
                  <a:schemeClr val="bg1"/>
                </a:solidFill>
              </a:rPr>
              <a:t>a </a:t>
            </a:r>
            <a:r>
              <a:rPr lang="sk-SK" sz="2800" dirty="0">
                <a:solidFill>
                  <a:schemeClr val="bg1"/>
                </a:solidFill>
              </a:rPr>
              <a:t>pokrýva všetky oblasti GDPR.</a:t>
            </a:r>
          </a:p>
        </p:txBody>
      </p:sp>
    </p:spTree>
    <p:extLst>
      <p:ext uri="{BB962C8B-B14F-4D97-AF65-F5344CB8AC3E}">
        <p14:creationId xmlns:p14="http://schemas.microsoft.com/office/powerpoint/2010/main" val="717324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6400" y="356463"/>
            <a:ext cx="7993856" cy="2462937"/>
          </a:xfrm>
        </p:spPr>
        <p:txBody>
          <a:bodyPr/>
          <a:lstStyle/>
          <a:p>
            <a:r>
              <a:rPr lang="sk-SK" dirty="0" smtClean="0"/>
              <a:t>Dôležité odkazy</a:t>
            </a:r>
            <a:endParaRPr lang="sk-SK" dirty="0"/>
          </a:p>
        </p:txBody>
      </p:sp>
      <p:sp>
        <p:nvSpPr>
          <p:cNvPr id="3" name="Content Placeholder 2"/>
          <p:cNvSpPr txBox="1">
            <a:spLocks/>
          </p:cNvSpPr>
          <p:nvPr/>
        </p:nvSpPr>
        <p:spPr>
          <a:xfrm>
            <a:off x="695400" y="1628800"/>
            <a:ext cx="10801200" cy="3672408"/>
          </a:xfrm>
          <a:prstGeom prst="rect">
            <a:avLst/>
          </a:prstGeom>
        </p:spPr>
        <p:txBody>
          <a:bodyPr anchor="ct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Clr>
                <a:srgbClr val="EC1C24"/>
              </a:buClr>
              <a:buNone/>
            </a:pPr>
            <a:r>
              <a:rPr lang="sk-SK" sz="4400" dirty="0" smtClean="0">
                <a:solidFill>
                  <a:schemeClr val="bg1"/>
                </a:solidFill>
                <a:hlinkClick r:id="rId2"/>
              </a:rPr>
              <a:t>www.tempest.sk/gdpr</a:t>
            </a:r>
            <a:endParaRPr lang="sk-SK" sz="4400" dirty="0" smtClean="0">
              <a:solidFill>
                <a:schemeClr val="bg1"/>
              </a:solidFill>
            </a:endParaRPr>
          </a:p>
          <a:p>
            <a:pPr marL="0" indent="0" algn="ctr">
              <a:buClr>
                <a:srgbClr val="EC1C24"/>
              </a:buClr>
              <a:buNone/>
            </a:pPr>
            <a:endParaRPr lang="sk-SK" sz="500" dirty="0" smtClean="0">
              <a:solidFill>
                <a:schemeClr val="bg1"/>
              </a:solidFill>
            </a:endParaRPr>
          </a:p>
          <a:p>
            <a:pPr marL="0" indent="0" algn="ctr">
              <a:buClr>
                <a:srgbClr val="EC1C24"/>
              </a:buClr>
              <a:buNone/>
            </a:pPr>
            <a:r>
              <a:rPr lang="sk-SK" sz="4400" dirty="0" smtClean="0">
                <a:solidFill>
                  <a:schemeClr val="bg1"/>
                </a:solidFill>
                <a:hlinkClick r:id="rId3"/>
              </a:rPr>
              <a:t>www.tempest.sk/gdpr-odporucania</a:t>
            </a:r>
            <a:endParaRPr lang="sk-SK" sz="4400" dirty="0" smtClean="0">
              <a:solidFill>
                <a:schemeClr val="bg1"/>
              </a:solidFill>
            </a:endParaRPr>
          </a:p>
          <a:p>
            <a:pPr marL="0" indent="0" algn="ctr">
              <a:buClr>
                <a:srgbClr val="EC1C24"/>
              </a:buClr>
              <a:buNone/>
            </a:pPr>
            <a:endParaRPr lang="sk-SK" sz="500" dirty="0" smtClean="0">
              <a:solidFill>
                <a:schemeClr val="bg1"/>
              </a:solidFill>
            </a:endParaRPr>
          </a:p>
          <a:p>
            <a:pPr marL="0" indent="0" algn="ctr">
              <a:buClr>
                <a:srgbClr val="EC1C24"/>
              </a:buClr>
              <a:buNone/>
            </a:pPr>
            <a:r>
              <a:rPr lang="sk-SK" sz="4400" dirty="0" smtClean="0">
                <a:solidFill>
                  <a:schemeClr val="bg1"/>
                </a:solidFill>
                <a:hlinkClick r:id="rId4"/>
              </a:rPr>
              <a:t>www.eugdpr.org</a:t>
            </a:r>
            <a:endParaRPr lang="sk-SK" sz="4400" dirty="0" smtClean="0">
              <a:solidFill>
                <a:schemeClr val="bg1"/>
              </a:solidFill>
            </a:endParaRPr>
          </a:p>
        </p:txBody>
      </p:sp>
    </p:spTree>
    <p:extLst>
      <p:ext uri="{BB962C8B-B14F-4D97-AF65-F5344CB8AC3E}">
        <p14:creationId xmlns:p14="http://schemas.microsoft.com/office/powerpoint/2010/main" val="3352828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fade">
                                      <p:cBhvr>
                                        <p:cTn id="11" dur="500"/>
                                        <p:tgtEl>
                                          <p:spTgt spid="3">
                                            <p:txEl>
                                              <p:pRg st="2" end="2"/>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4544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dirty="0"/>
          </a:p>
        </p:txBody>
      </p:sp>
      <p:pic>
        <p:nvPicPr>
          <p:cNvPr id="4" name="Picture 4" descr="C:\Users\ahorak.TEMPEST\Desktop\Temp_LOGO_inverz_greydark.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9416" y="5589240"/>
            <a:ext cx="1905025" cy="60244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hlinkClick r:id="rId3"/>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75491" y="5491598"/>
            <a:ext cx="610367" cy="700087"/>
          </a:xfrm>
          <a:prstGeom prst="rect">
            <a:avLst/>
          </a:prstGeom>
        </p:spPr>
      </p:pic>
      <p:pic>
        <p:nvPicPr>
          <p:cNvPr id="8" name="Picture 7">
            <a:hlinkClick r:id="rId5"/>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904312" y="5491598"/>
            <a:ext cx="610367" cy="700087"/>
          </a:xfrm>
          <a:prstGeom prst="rect">
            <a:avLst/>
          </a:prstGeom>
        </p:spPr>
      </p:pic>
      <p:pic>
        <p:nvPicPr>
          <p:cNvPr id="10" name="Picture 9">
            <a:hlinkClick r:id="rId7"/>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646670" y="5491598"/>
            <a:ext cx="610367" cy="700087"/>
          </a:xfrm>
          <a:prstGeom prst="rect">
            <a:avLst/>
          </a:prstGeom>
        </p:spPr>
      </p:pic>
      <p:sp>
        <p:nvSpPr>
          <p:cNvPr id="5" name="Rectangle 4">
            <a:hlinkClick r:id="rId9"/>
          </p:cNvPr>
          <p:cNvSpPr/>
          <p:nvPr/>
        </p:nvSpPr>
        <p:spPr>
          <a:xfrm>
            <a:off x="761255" y="3429000"/>
            <a:ext cx="1371600" cy="381000"/>
          </a:xfrm>
          <a:prstGeom prst="rect">
            <a:avLst/>
          </a:prstGeom>
          <a:solidFill>
            <a:srgbClr val="4544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
        <p:nvSpPr>
          <p:cNvPr id="3" name="Content Placeholder 2"/>
          <p:cNvSpPr txBox="1">
            <a:spLocks/>
          </p:cNvSpPr>
          <p:nvPr/>
        </p:nvSpPr>
        <p:spPr>
          <a:xfrm>
            <a:off x="767407" y="618271"/>
            <a:ext cx="2664296" cy="4970969"/>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sk-SK" sz="1400" b="1" dirty="0">
                <a:solidFill>
                  <a:schemeClr val="bg1"/>
                </a:solidFill>
              </a:rPr>
              <a:t>Telefón</a:t>
            </a:r>
            <a:endParaRPr lang="es-ES" sz="1400" b="1" dirty="0">
              <a:solidFill>
                <a:schemeClr val="bg1"/>
              </a:solidFill>
            </a:endParaRPr>
          </a:p>
          <a:p>
            <a:pPr marL="0" indent="0">
              <a:buNone/>
            </a:pPr>
            <a:r>
              <a:rPr lang="es-ES" sz="1400" dirty="0">
                <a:solidFill>
                  <a:schemeClr val="bg1"/>
                </a:solidFill>
              </a:rPr>
              <a:t>+421 (2) 502 67 111</a:t>
            </a:r>
            <a:endParaRPr lang="sk-SK" sz="1400" dirty="0">
              <a:solidFill>
                <a:schemeClr val="bg1"/>
              </a:solidFill>
            </a:endParaRPr>
          </a:p>
          <a:p>
            <a:pPr marL="0" indent="0">
              <a:buNone/>
            </a:pPr>
            <a:endParaRPr lang="sk-SK" sz="1400" dirty="0" smtClean="0">
              <a:solidFill>
                <a:schemeClr val="bg1"/>
              </a:solidFill>
            </a:endParaRPr>
          </a:p>
          <a:p>
            <a:pPr marL="0" indent="0">
              <a:buNone/>
            </a:pPr>
            <a:endParaRPr lang="sk-SK" sz="1400" dirty="0">
              <a:solidFill>
                <a:schemeClr val="bg1"/>
              </a:solidFill>
            </a:endParaRPr>
          </a:p>
          <a:p>
            <a:pPr marL="0" indent="0">
              <a:buNone/>
            </a:pPr>
            <a:endParaRPr lang="sk-SK" sz="500" dirty="0">
              <a:solidFill>
                <a:schemeClr val="bg1"/>
              </a:solidFill>
            </a:endParaRPr>
          </a:p>
          <a:p>
            <a:pPr marL="0" indent="0">
              <a:buNone/>
            </a:pPr>
            <a:r>
              <a:rPr lang="es-ES" sz="1400" b="1" dirty="0">
                <a:solidFill>
                  <a:schemeClr val="bg1"/>
                </a:solidFill>
              </a:rPr>
              <a:t>Inform</a:t>
            </a:r>
            <a:r>
              <a:rPr lang="sk-SK" sz="1400" b="1" dirty="0" err="1">
                <a:solidFill>
                  <a:schemeClr val="bg1"/>
                </a:solidFill>
              </a:rPr>
              <a:t>ácie</a:t>
            </a:r>
            <a:endParaRPr lang="es-ES" sz="1400" b="1" dirty="0">
              <a:solidFill>
                <a:schemeClr val="bg1"/>
              </a:solidFill>
            </a:endParaRPr>
          </a:p>
          <a:p>
            <a:pPr marL="0" indent="0">
              <a:buNone/>
            </a:pPr>
            <a:r>
              <a:rPr lang="sk-SK" sz="1400" dirty="0" err="1">
                <a:solidFill>
                  <a:schemeClr val="bg1"/>
                </a:solidFill>
              </a:rPr>
              <a:t>info</a:t>
            </a:r>
            <a:r>
              <a:rPr lang="es-ES" sz="1400" dirty="0">
                <a:solidFill>
                  <a:schemeClr val="bg1"/>
                </a:solidFill>
              </a:rPr>
              <a:t>@</a:t>
            </a:r>
            <a:r>
              <a:rPr lang="es-ES" sz="1400" dirty="0" err="1">
                <a:solidFill>
                  <a:schemeClr val="bg1"/>
                </a:solidFill>
              </a:rPr>
              <a:t>tempest</a:t>
            </a:r>
            <a:r>
              <a:rPr lang="es-ES" sz="1400" dirty="0">
                <a:solidFill>
                  <a:schemeClr val="bg1"/>
                </a:solidFill>
              </a:rPr>
              <a:t>.</a:t>
            </a:r>
            <a:r>
              <a:rPr lang="sk-SK" sz="1400" dirty="0" err="1">
                <a:solidFill>
                  <a:schemeClr val="bg1"/>
                </a:solidFill>
              </a:rPr>
              <a:t>sk</a:t>
            </a:r>
            <a:endParaRPr lang="es-ES" sz="1400" dirty="0">
              <a:solidFill>
                <a:schemeClr val="bg1"/>
              </a:solidFill>
            </a:endParaRPr>
          </a:p>
          <a:p>
            <a:pPr marL="0" indent="0">
              <a:buNone/>
            </a:pPr>
            <a:endParaRPr lang="sk-SK" sz="1400" dirty="0" smtClean="0">
              <a:solidFill>
                <a:schemeClr val="bg1"/>
              </a:solidFill>
            </a:endParaRPr>
          </a:p>
          <a:p>
            <a:pPr marL="0" indent="0">
              <a:buNone/>
            </a:pPr>
            <a:endParaRPr lang="sk-SK" sz="500" dirty="0">
              <a:solidFill>
                <a:schemeClr val="bg1"/>
              </a:solidFill>
            </a:endParaRPr>
          </a:p>
          <a:p>
            <a:pPr marL="0" indent="0">
              <a:buNone/>
            </a:pPr>
            <a:r>
              <a:rPr lang="sk-SK" sz="1400" b="1" dirty="0">
                <a:solidFill>
                  <a:schemeClr val="bg1"/>
                </a:solidFill>
              </a:rPr>
              <a:t>Obchod</a:t>
            </a:r>
            <a:endParaRPr lang="es-ES" sz="1400" b="1" dirty="0">
              <a:solidFill>
                <a:schemeClr val="bg1"/>
              </a:solidFill>
            </a:endParaRPr>
          </a:p>
          <a:p>
            <a:pPr marL="0" indent="0">
              <a:buNone/>
            </a:pPr>
            <a:r>
              <a:rPr lang="sk-SK" sz="1400" dirty="0">
                <a:solidFill>
                  <a:schemeClr val="bg1"/>
                </a:solidFill>
              </a:rPr>
              <a:t>obchod</a:t>
            </a:r>
            <a:r>
              <a:rPr lang="es-ES" sz="1400" dirty="0">
                <a:solidFill>
                  <a:schemeClr val="bg1"/>
                </a:solidFill>
              </a:rPr>
              <a:t>@</a:t>
            </a:r>
            <a:r>
              <a:rPr lang="es-ES" sz="1400" dirty="0" err="1">
                <a:solidFill>
                  <a:schemeClr val="bg1"/>
                </a:solidFill>
              </a:rPr>
              <a:t>tempest</a:t>
            </a:r>
            <a:r>
              <a:rPr lang="es-ES" sz="1400" dirty="0">
                <a:solidFill>
                  <a:schemeClr val="bg1"/>
                </a:solidFill>
              </a:rPr>
              <a:t>.</a:t>
            </a:r>
            <a:r>
              <a:rPr lang="sk-SK" sz="1400" dirty="0" err="1">
                <a:solidFill>
                  <a:schemeClr val="bg1"/>
                </a:solidFill>
              </a:rPr>
              <a:t>sk</a:t>
            </a:r>
            <a:endParaRPr lang="es-ES" sz="1400" dirty="0">
              <a:solidFill>
                <a:schemeClr val="bg1"/>
              </a:solidFill>
            </a:endParaRPr>
          </a:p>
          <a:p>
            <a:pPr marL="0" indent="0">
              <a:buNone/>
            </a:pPr>
            <a:endParaRPr lang="sk-SK" sz="1400" dirty="0" smtClean="0">
              <a:solidFill>
                <a:srgbClr val="ED1C24"/>
              </a:solidFill>
            </a:endParaRPr>
          </a:p>
          <a:p>
            <a:pPr marL="0" indent="0">
              <a:buNone/>
            </a:pPr>
            <a:endParaRPr lang="sk-SK" sz="500" dirty="0">
              <a:solidFill>
                <a:srgbClr val="ED1C24"/>
              </a:solidFill>
            </a:endParaRPr>
          </a:p>
          <a:p>
            <a:pPr marL="0" indent="0">
              <a:buNone/>
            </a:pPr>
            <a:r>
              <a:rPr lang="es-ES" sz="1400" dirty="0">
                <a:solidFill>
                  <a:srgbClr val="ED1C24"/>
                </a:solidFill>
              </a:rPr>
              <a:t>www.tempest.</a:t>
            </a:r>
            <a:r>
              <a:rPr lang="sk-SK" sz="1400" dirty="0" err="1">
                <a:solidFill>
                  <a:srgbClr val="ED1C24"/>
                </a:solidFill>
              </a:rPr>
              <a:t>sk</a:t>
            </a:r>
            <a:endParaRPr lang="sk-SK" sz="1400" dirty="0">
              <a:solidFill>
                <a:srgbClr val="ED1C24"/>
              </a:solidFill>
            </a:endParaRPr>
          </a:p>
          <a:p>
            <a:pPr marL="0" indent="0">
              <a:buNone/>
            </a:pPr>
            <a:endParaRPr lang="sk-SK" sz="1400" dirty="0" smtClean="0">
              <a:solidFill>
                <a:schemeClr val="bg1"/>
              </a:solidFill>
            </a:endParaRPr>
          </a:p>
          <a:p>
            <a:pPr marL="0" indent="0">
              <a:buNone/>
            </a:pPr>
            <a:endParaRPr lang="sk-SK" sz="500" dirty="0">
              <a:solidFill>
                <a:schemeClr val="bg1"/>
              </a:solidFill>
            </a:endParaRPr>
          </a:p>
          <a:p>
            <a:pPr marL="0" indent="0">
              <a:buNone/>
            </a:pPr>
            <a:r>
              <a:rPr lang="sk-SK" sz="1400" b="1" dirty="0">
                <a:solidFill>
                  <a:schemeClr val="bg1"/>
                </a:solidFill>
              </a:rPr>
              <a:t>TEMPEST a. s.</a:t>
            </a:r>
          </a:p>
          <a:p>
            <a:pPr marL="0" indent="0">
              <a:buNone/>
            </a:pPr>
            <a:r>
              <a:rPr lang="sk-SK" sz="1400" dirty="0">
                <a:solidFill>
                  <a:schemeClr val="bg1"/>
                </a:solidFill>
              </a:rPr>
              <a:t>Galvaniho 17 / B</a:t>
            </a:r>
          </a:p>
          <a:p>
            <a:pPr marL="0" indent="0">
              <a:buNone/>
            </a:pPr>
            <a:r>
              <a:rPr lang="sk-SK" sz="1400" dirty="0">
                <a:solidFill>
                  <a:schemeClr val="bg1"/>
                </a:solidFill>
              </a:rPr>
              <a:t>821 04 Bratislava 2</a:t>
            </a:r>
          </a:p>
          <a:p>
            <a:pPr marL="0" indent="0">
              <a:buNone/>
            </a:pPr>
            <a:r>
              <a:rPr lang="sk-SK" sz="1400" dirty="0">
                <a:solidFill>
                  <a:schemeClr val="bg1"/>
                </a:solidFill>
              </a:rPr>
              <a:t>Slovenská Republika</a:t>
            </a:r>
          </a:p>
        </p:txBody>
      </p:sp>
    </p:spTree>
    <p:extLst>
      <p:ext uri="{BB962C8B-B14F-4D97-AF65-F5344CB8AC3E}">
        <p14:creationId xmlns:p14="http://schemas.microsoft.com/office/powerpoint/2010/main" val="37578731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000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Sablona prezentacie 2.0 - wide" id="{0D011E92-F041-4050-B6EF-68192D51F6DC}" vid="{41F069B2-0000-4FAA-9295-2980DB980D7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Sablona prezentacie 2.0 - wide</Template>
  <TotalTime>307</TotalTime>
  <Words>705</Words>
  <Application>Microsoft Office PowerPoint</Application>
  <PresentationFormat>Custom</PresentationFormat>
  <Paragraphs>133</Paragraphs>
  <Slides>16</Slides>
  <Notes>1</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PowerPoint Presentation</vt:lpstr>
      <vt:lpstr>GDPR</vt:lpstr>
      <vt:lpstr>Koho sa GDPR týka?</vt:lpstr>
      <vt:lpstr>Hlavné zmeny súvisiace s GDPR</vt:lpstr>
      <vt:lpstr>Hlavné zmeny súvisiace s GDPR</vt:lpstr>
      <vt:lpstr>Čo je osobný údaj?</vt:lpstr>
      <vt:lpstr>Čo je informačný systém?</vt:lpstr>
      <vt:lpstr>Problém</vt:lpstr>
      <vt:lpstr>Čo GDPR ovplyvňuje?</vt:lpstr>
      <vt:lpstr>Riešenie</vt:lpstr>
      <vt:lpstr>Časová os riešenia GDPR  v spoločnosti/organizácii</vt:lpstr>
      <vt:lpstr>Základné odporúčania</vt:lpstr>
      <vt:lpstr>Základné odporúčania</vt:lpstr>
      <vt:lpstr>Potrebujete pomôcť?</vt:lpstr>
      <vt:lpstr>Dôležité odkazy</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Juraj ŽÁK</dc:creator>
  <cp:lastModifiedBy>xx</cp:lastModifiedBy>
  <cp:revision>32</cp:revision>
  <dcterms:created xsi:type="dcterms:W3CDTF">2017-03-02T14:23:15Z</dcterms:created>
  <dcterms:modified xsi:type="dcterms:W3CDTF">2017-04-21T09:13:26Z</dcterms:modified>
</cp:coreProperties>
</file>